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7"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Inter" panose="020B0604020202020204" charset="0"/>
      <p:bold r:id="rId17"/>
      <p:boldItalic r:id="rId18"/>
    </p:embeddedFont>
    <p:embeddedFont>
      <p:font typeface="Roboto" panose="02000000000000000000" pitchFamily="2" charset="0"/>
      <p:regular r:id="rId19"/>
      <p:bold r:id="rId20"/>
      <p:italic r:id="rId21"/>
      <p:boldItalic r:id="rId22"/>
    </p:embeddedFont>
    <p:embeddedFont>
      <p:font typeface="Roboto Condensed" panose="02000000000000000000" pitchFamily="2" charset="0"/>
      <p:regular r:id="rId23"/>
      <p:bold r:id="rId24"/>
      <p:italic r:id="rId25"/>
      <p:boldItalic r:id="rId26"/>
    </p:embeddedFont>
    <p:embeddedFont>
      <p:font typeface="Spectral" panose="020B0604020202020204" charset="0"/>
      <p:regular r:id="rId27"/>
      <p:bold r:id="rId28"/>
      <p:italic r:id="rId29"/>
      <p:boldItalic r:id="rId30"/>
    </p:embeddedFont>
    <p:embeddedFont>
      <p:font typeface="Spectral Medium"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49" y="1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Stephanie: Hello everyone ! My name is Stephanie Wang and these are my venerable teammates [everyone introduces self], and over the past two weeks, we have been working  on modeling first-generation students in undergraduate mathematics. </a:t>
            </a: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203bad3c0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Anu:</a:t>
            </a:r>
            <a:endParaRPr/>
          </a:p>
        </p:txBody>
      </p:sp>
      <p:sp>
        <p:nvSpPr>
          <p:cNvPr id="303" name="Google Shape;303;g3203bad3c0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28db728536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Anu:</a:t>
            </a:r>
            <a:endParaRPr/>
          </a:p>
        </p:txBody>
      </p:sp>
      <p:sp>
        <p:nvSpPr>
          <p:cNvPr id="332" name="Google Shape;332;g328db728536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3203bad3c08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Anu:</a:t>
            </a:r>
            <a:endParaRPr/>
          </a:p>
        </p:txBody>
      </p:sp>
      <p:sp>
        <p:nvSpPr>
          <p:cNvPr id="348" name="Google Shape;348;g3203bad3c08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2" name="Google Shape;37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2f1590a18e5_2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0" name="Google Shape;390;g2f1590a18e5_2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Stephanie: And here is a quick table of contents, the background where we will give some motivation and context for our project, as well as some technical details. A demo of our research results, and then finally, were we plan to continue from here because this is definitely a project we want to keep pursuing, and in different directions.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Intro: First-Gen Math Ed in Undergrad Mathematics - Stephanie</a:t>
            </a:r>
            <a:endParaRPr/>
          </a:p>
          <a:p>
            <a:pPr marL="0" lvl="0" indent="0" algn="l" rtl="0">
              <a:spcBef>
                <a:spcPts val="0"/>
              </a:spcBef>
              <a:spcAft>
                <a:spcPts val="0"/>
              </a:spcAft>
              <a:buNone/>
            </a:pPr>
            <a:r>
              <a:rPr lang="en-US"/>
              <a:t>Problem Statement: More first-gens in math - Stephanie</a:t>
            </a:r>
            <a:endParaRPr/>
          </a:p>
          <a:p>
            <a:pPr marL="0" lvl="0" indent="0" algn="l" rtl="0">
              <a:spcBef>
                <a:spcPts val="0"/>
              </a:spcBef>
              <a:spcAft>
                <a:spcPts val="0"/>
              </a:spcAft>
              <a:buNone/>
            </a:pPr>
            <a:r>
              <a:rPr lang="en-US"/>
              <a:t>Motivation: datausa.io website -Shuyu</a:t>
            </a:r>
            <a:endParaRPr/>
          </a:p>
          <a:p>
            <a:pPr marL="0" lvl="0" indent="0" algn="l" rtl="0">
              <a:spcBef>
                <a:spcPts val="0"/>
              </a:spcBef>
              <a:spcAft>
                <a:spcPts val="0"/>
              </a:spcAft>
              <a:buNone/>
            </a:pPr>
            <a:r>
              <a:rPr lang="en-US"/>
              <a:t>Statistics/Methodology: Scatterplots, RSME, Linear Regression -Shuyu</a:t>
            </a:r>
            <a:endParaRPr/>
          </a:p>
          <a:p>
            <a:pPr marL="0" lvl="0" indent="0" algn="l" rtl="0">
              <a:spcBef>
                <a:spcPts val="0"/>
              </a:spcBef>
              <a:spcAft>
                <a:spcPts val="0"/>
              </a:spcAft>
              <a:buNone/>
            </a:pPr>
            <a:r>
              <a:rPr lang="en-US"/>
              <a:t>Demo: Show website - Kangcheng</a:t>
            </a:r>
            <a:endParaRPr/>
          </a:p>
          <a:p>
            <a:pPr marL="0" lvl="0" indent="0" algn="l" rtl="0">
              <a:spcBef>
                <a:spcPts val="0"/>
              </a:spcBef>
              <a:spcAft>
                <a:spcPts val="0"/>
              </a:spcAft>
              <a:buNone/>
            </a:pPr>
            <a:r>
              <a:rPr lang="en-US"/>
              <a:t>Future Work: Anu and Stephanie’s work -Anu</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09" name="Google Shape;10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Stephanie: Now it is no secret that on national average, the united states has consistently underperformed in math globally. You can see on the chart on the right with the statistics from the programme for internation student assessment, or PISA, that the U.S. as not closed the gap in mathematical performance. Even more clear is the image on the right where the U.S. is globally ranked #26th for math. So despite our position as a global super power, we are  not so super at math, globally. </a:t>
            </a:r>
            <a:endParaRPr/>
          </a:p>
          <a:p>
            <a:pPr marL="0" lvl="0" indent="0" algn="l" rtl="0">
              <a:spcBef>
                <a:spcPts val="0"/>
              </a:spcBef>
              <a:spcAft>
                <a:spcPts val="0"/>
              </a:spcAft>
              <a:buNone/>
            </a:pPr>
            <a:endParaRPr/>
          </a:p>
          <a:p>
            <a:pPr marL="0" lvl="0" indent="0" algn="l" rtl="0">
              <a:spcBef>
                <a:spcPts val="0"/>
              </a:spcBef>
              <a:spcAft>
                <a:spcPts val="0"/>
              </a:spcAft>
              <a:buNone/>
            </a:pPr>
            <a:r>
              <a:rPr lang="en-US"/>
              <a:t>Thus, with these *kinda scary* statistics, there has been a push in the recent decades to have not just more students into STEM, but also a more inclusive group of them. </a:t>
            </a:r>
            <a:endParaRPr/>
          </a:p>
        </p:txBody>
      </p:sp>
      <p:sp>
        <p:nvSpPr>
          <p:cNvPr id="160" name="Google Shape;16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Stephanie: In our Literature review, we have seen the increased push for STEM, but mostly at the K-12 level. In fact, the vast majority of pedagogical research and resources have been dedicated to the K-12 levels, which is understandable. You have to build a strong foundation in order to learn at a higher education level. Which, speaking of, has also experienced an increased effort to encourage first-generation students to attend college. </a:t>
            </a:r>
            <a:endParaRPr/>
          </a:p>
          <a:p>
            <a:pPr marL="0" lvl="0" indent="0" algn="l" rtl="0">
              <a:spcBef>
                <a:spcPts val="0"/>
              </a:spcBef>
              <a:spcAft>
                <a:spcPts val="0"/>
              </a:spcAft>
              <a:buNone/>
            </a:pPr>
            <a:endParaRPr/>
          </a:p>
          <a:p>
            <a:pPr marL="0" lvl="0" indent="0" algn="l" rtl="0">
              <a:spcBef>
                <a:spcPts val="0"/>
              </a:spcBef>
              <a:spcAft>
                <a:spcPts val="0"/>
              </a:spcAft>
              <a:buNone/>
            </a:pPr>
            <a:r>
              <a:rPr lang="en-US"/>
              <a:t>Thus, our research is at the nexus of these two national efforts and aims to study first-generation students, particularly in mathematics, at an undergraduate level. </a:t>
            </a:r>
            <a:endParaRPr/>
          </a:p>
        </p:txBody>
      </p:sp>
      <p:sp>
        <p:nvSpPr>
          <p:cNvPr id="181" name="Google Shape;18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Shuyu:We are motivated by the Math section on Data USA. This website compiles publicly available data about math majors, including numbers of degree awarded, tuition fees, average wages, and more. They also have interactive plots that users can explore. The website was created by a team of people that searched and compiled hard-to-find census data and university statistics, aiming to present this information in a unified, impactful way for viewers, particularly policymakers. However, the website lacks information about first-generation students in the math major. To address this gap, we draw inspiration from DATAUSA to create our own website that includes such information and offers interactive plots for users to play with. Additionally, we hope to gain insights that contribute to educational policy change.</a:t>
            </a:r>
            <a:endParaRPr/>
          </a:p>
          <a:p>
            <a:pPr marL="0" lvl="0" indent="0" algn="l" rtl="0">
              <a:spcBef>
                <a:spcPts val="0"/>
              </a:spcBef>
              <a:spcAft>
                <a:spcPts val="0"/>
              </a:spcAft>
              <a:buNone/>
            </a:pPr>
            <a:endParaRPr/>
          </a:p>
        </p:txBody>
      </p:sp>
      <p:sp>
        <p:nvSpPr>
          <p:cNvPr id="203" name="Google Shape;20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Shuyu:We use html and CSS to build the website, Python packages like pandas, numpy, matplotlib, and statsmodels to clean and plot graphs. We then embed the graphs into the website. We also applied linear regression analysis, which involves finding a line that is as close as possible to all the points. This method helps us understand the relationship between dependent and independent variables. Additionally, we consider two important metrics. R square measures how well the data fit the regression model. Here are some ranges of R-squared values to give you some intuitions of what the value indicates. The higher r-squared is, the better. The rmse measures how far the model's predictions are from the actual data points. The lower rmse is, the better.</a:t>
            </a:r>
            <a:endParaRPr/>
          </a:p>
        </p:txBody>
      </p:sp>
      <p:sp>
        <p:nvSpPr>
          <p:cNvPr id="224" name="Google Shape;22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Kangcheng:</a:t>
            </a:r>
            <a:endParaRPr/>
          </a:p>
        </p:txBody>
      </p:sp>
      <p:sp>
        <p:nvSpPr>
          <p:cNvPr id="238" name="Google Shape;23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Anu:</a:t>
            </a:r>
            <a:endParaRPr/>
          </a:p>
        </p:txBody>
      </p:sp>
      <p:sp>
        <p:nvSpPr>
          <p:cNvPr id="258" name="Google Shape;25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28dfb050d3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Anu:</a:t>
            </a:r>
            <a:endParaRPr/>
          </a:p>
        </p:txBody>
      </p:sp>
      <p:sp>
        <p:nvSpPr>
          <p:cNvPr id="287" name="Google Shape;287;g328dfb050d3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3"/>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 name="Google Shape;11;p3"/>
          <p:cNvSpPr txBox="1">
            <a:spLocks noGrp="1"/>
          </p:cNvSpPr>
          <p:nvPr>
            <p:ph type="subTitle" idx="1"/>
          </p:nvPr>
        </p:nvSpPr>
        <p:spPr>
          <a:xfrm>
            <a:off x="1407875" y="2693275"/>
            <a:ext cx="6400800" cy="1752600"/>
          </a:xfrm>
          <a:prstGeom prst="rect">
            <a:avLst/>
          </a:prstGeom>
          <a:noFill/>
          <a:ln>
            <a:noFill/>
          </a:ln>
        </p:spPr>
        <p:txBody>
          <a:bodyPr spcFirstLastPara="1" wrap="square" lIns="91425" tIns="45700" rIns="91425" bIns="45700" anchor="t" anchorCtr="0">
            <a:normAutofit/>
          </a:bodyPr>
          <a:lstStyle>
            <a:lvl1pPr lvl="0">
              <a:spcBef>
                <a:spcPts val="640"/>
              </a:spcBef>
              <a:spcAft>
                <a:spcPts val="0"/>
              </a:spcAft>
              <a:buSzPts val="3200"/>
              <a:buNone/>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 name="Google Shape;12;p3"/>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3;p3"/>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 name="Google Shape;14;p3"/>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 name="Google Shape;15;p3"/>
          <p:cNvGrpSpPr/>
          <p:nvPr/>
        </p:nvGrpSpPr>
        <p:grpSpPr>
          <a:xfrm>
            <a:off x="275287" y="22338"/>
            <a:ext cx="17737598" cy="10025396"/>
            <a:chOff x="0" y="-57150"/>
            <a:chExt cx="4671600" cy="2640416"/>
          </a:xfrm>
        </p:grpSpPr>
        <p:sp>
          <p:nvSpPr>
            <p:cNvPr id="16" name="Google Shape;16;p3"/>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3"/>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8" name="Google Shape;18;p3"/>
          <p:cNvSpPr/>
          <p:nvPr/>
        </p:nvSpPr>
        <p:spPr>
          <a:xfrm>
            <a:off x="17259300" y="1412471"/>
            <a:ext cx="1896631" cy="1975657"/>
          </a:xfrm>
          <a:custGeom>
            <a:avLst/>
            <a:gdLst/>
            <a:ahLst/>
            <a:cxnLst/>
            <a:rect l="l" t="t" r="r" b="b"/>
            <a:pathLst>
              <a:path w="1896631" h="1975657" extrusionOk="0">
                <a:moveTo>
                  <a:pt x="0" y="0"/>
                </a:moveTo>
                <a:lnTo>
                  <a:pt x="1896631" y="0"/>
                </a:lnTo>
                <a:lnTo>
                  <a:pt x="1896631" y="1975658"/>
                </a:lnTo>
                <a:lnTo>
                  <a:pt x="0" y="197565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4"/>
          <p:cNvSpPr txBox="1">
            <a:spLocks noGrp="1"/>
          </p:cNvSpPr>
          <p:nvPr>
            <p:ph type="body" idx="1"/>
          </p:nvPr>
        </p:nvSpPr>
        <p:spPr>
          <a:xfrm>
            <a:off x="1346175" y="2756575"/>
            <a:ext cx="8229600" cy="45261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 name="Google Shape;21;p4"/>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2" name="Google Shape;22;p4"/>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 name="Google Shape;23;p4"/>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Google Shape;24;p4"/>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5" name="Google Shape;25;p4"/>
          <p:cNvGrpSpPr/>
          <p:nvPr/>
        </p:nvGrpSpPr>
        <p:grpSpPr>
          <a:xfrm>
            <a:off x="275287" y="22338"/>
            <a:ext cx="17737598" cy="10025396"/>
            <a:chOff x="0" y="-57150"/>
            <a:chExt cx="4671600" cy="2640416"/>
          </a:xfrm>
        </p:grpSpPr>
        <p:sp>
          <p:nvSpPr>
            <p:cNvPr id="26" name="Google Shape;26;p4"/>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27;p4"/>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8" name="Google Shape;28;p4"/>
          <p:cNvSpPr/>
          <p:nvPr/>
        </p:nvSpPr>
        <p:spPr>
          <a:xfrm>
            <a:off x="-1082113" y="495300"/>
            <a:ext cx="2188626" cy="2279819"/>
          </a:xfrm>
          <a:custGeom>
            <a:avLst/>
            <a:gdLst/>
            <a:ahLst/>
            <a:cxnLst/>
            <a:rect l="l" t="t" r="r" b="b"/>
            <a:pathLst>
              <a:path w="2188626" h="2279819" extrusionOk="0">
                <a:moveTo>
                  <a:pt x="0" y="0"/>
                </a:moveTo>
                <a:lnTo>
                  <a:pt x="2188626" y="0"/>
                </a:lnTo>
                <a:lnTo>
                  <a:pt x="2188626" y="2279819"/>
                </a:lnTo>
                <a:lnTo>
                  <a:pt x="0" y="227981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5"/>
          <p:cNvSpPr txBox="1">
            <a:spLocks noGrp="1"/>
          </p:cNvSpPr>
          <p:nvPr>
            <p:ph type="body" idx="1"/>
          </p:nvPr>
        </p:nvSpPr>
        <p:spPr>
          <a:xfrm>
            <a:off x="1346175" y="27565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1" name="Google Shape;31;p5"/>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2" name="Google Shape;32;p5"/>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33;p5"/>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34;p5"/>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5" name="Google Shape;35;p5"/>
          <p:cNvGrpSpPr/>
          <p:nvPr/>
        </p:nvGrpSpPr>
        <p:grpSpPr>
          <a:xfrm>
            <a:off x="275287" y="22338"/>
            <a:ext cx="17737598" cy="10025396"/>
            <a:chOff x="0" y="-57150"/>
            <a:chExt cx="4671600" cy="2640416"/>
          </a:xfrm>
        </p:grpSpPr>
        <p:sp>
          <p:nvSpPr>
            <p:cNvPr id="36" name="Google Shape;36;p5"/>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37;p5"/>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8" name="Google Shape;38;p5"/>
          <p:cNvSpPr/>
          <p:nvPr/>
        </p:nvSpPr>
        <p:spPr>
          <a:xfrm>
            <a:off x="17259300" y="1412471"/>
            <a:ext cx="1896631" cy="1975657"/>
          </a:xfrm>
          <a:custGeom>
            <a:avLst/>
            <a:gdLst/>
            <a:ahLst/>
            <a:cxnLst/>
            <a:rect l="l" t="t" r="r" b="b"/>
            <a:pathLst>
              <a:path w="1896631" h="1975657" extrusionOk="0">
                <a:moveTo>
                  <a:pt x="0" y="0"/>
                </a:moveTo>
                <a:lnTo>
                  <a:pt x="1896631" y="0"/>
                </a:lnTo>
                <a:lnTo>
                  <a:pt x="1896631" y="1975658"/>
                </a:lnTo>
                <a:lnTo>
                  <a:pt x="0" y="197565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6"/>
          <p:cNvSpPr txBox="1">
            <a:spLocks noGrp="1"/>
          </p:cNvSpPr>
          <p:nvPr>
            <p:ph type="body" idx="1"/>
          </p:nvPr>
        </p:nvSpPr>
        <p:spPr>
          <a:xfrm>
            <a:off x="134617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1" name="Google Shape;41;p6"/>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42" name="Google Shape;42;p6"/>
          <p:cNvSpPr txBox="1">
            <a:spLocks noGrp="1"/>
          </p:cNvSpPr>
          <p:nvPr>
            <p:ph type="body" idx="2"/>
          </p:nvPr>
        </p:nvSpPr>
        <p:spPr>
          <a:xfrm>
            <a:off x="656042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3" name="Google Shape;43;p6"/>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44;p6"/>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6"/>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46" name="Google Shape;46;p6"/>
          <p:cNvGrpSpPr/>
          <p:nvPr/>
        </p:nvGrpSpPr>
        <p:grpSpPr>
          <a:xfrm>
            <a:off x="275287" y="22338"/>
            <a:ext cx="17737598" cy="10025396"/>
            <a:chOff x="0" y="-57150"/>
            <a:chExt cx="4671600" cy="2640416"/>
          </a:xfrm>
        </p:grpSpPr>
        <p:sp>
          <p:nvSpPr>
            <p:cNvPr id="47" name="Google Shape;47;p6"/>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 name="Google Shape;48;p6"/>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9" name="Google Shape;49;p6"/>
          <p:cNvSpPr/>
          <p:nvPr/>
        </p:nvSpPr>
        <p:spPr>
          <a:xfrm>
            <a:off x="-1082113" y="495300"/>
            <a:ext cx="2188626" cy="2279819"/>
          </a:xfrm>
          <a:custGeom>
            <a:avLst/>
            <a:gdLst/>
            <a:ahLst/>
            <a:cxnLst/>
            <a:rect l="l" t="t" r="r" b="b"/>
            <a:pathLst>
              <a:path w="2188626" h="2279819" extrusionOk="0">
                <a:moveTo>
                  <a:pt x="0" y="0"/>
                </a:moveTo>
                <a:lnTo>
                  <a:pt x="2188626" y="0"/>
                </a:lnTo>
                <a:lnTo>
                  <a:pt x="2188626" y="2279819"/>
                </a:lnTo>
                <a:lnTo>
                  <a:pt x="0" y="227981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7"/>
          <p:cNvSpPr txBox="1">
            <a:spLocks noGrp="1"/>
          </p:cNvSpPr>
          <p:nvPr>
            <p:ph type="body" idx="1"/>
          </p:nvPr>
        </p:nvSpPr>
        <p:spPr>
          <a:xfrm>
            <a:off x="134617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52" name="Google Shape;52;p7"/>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53" name="Google Shape;53;p7"/>
          <p:cNvSpPr txBox="1">
            <a:spLocks noGrp="1"/>
          </p:cNvSpPr>
          <p:nvPr>
            <p:ph type="body" idx="2"/>
          </p:nvPr>
        </p:nvSpPr>
        <p:spPr>
          <a:xfrm>
            <a:off x="656042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54" name="Google Shape;54;p7"/>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 name="Google Shape;55;p7"/>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 name="Google Shape;56;p7"/>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7" name="Google Shape;57;p7"/>
          <p:cNvGrpSpPr/>
          <p:nvPr/>
        </p:nvGrpSpPr>
        <p:grpSpPr>
          <a:xfrm>
            <a:off x="275287" y="22338"/>
            <a:ext cx="17737598" cy="10025396"/>
            <a:chOff x="0" y="-57150"/>
            <a:chExt cx="4671600" cy="2640416"/>
          </a:xfrm>
        </p:grpSpPr>
        <p:sp>
          <p:nvSpPr>
            <p:cNvPr id="58" name="Google Shape;58;p7"/>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7"/>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0" name="Google Shape;60;p7"/>
          <p:cNvSpPr/>
          <p:nvPr/>
        </p:nvSpPr>
        <p:spPr>
          <a:xfrm>
            <a:off x="-1082113" y="495300"/>
            <a:ext cx="2188626" cy="2279819"/>
          </a:xfrm>
          <a:custGeom>
            <a:avLst/>
            <a:gdLst/>
            <a:ahLst/>
            <a:cxnLst/>
            <a:rect l="l" t="t" r="r" b="b"/>
            <a:pathLst>
              <a:path w="2188626" h="2279819" extrusionOk="0">
                <a:moveTo>
                  <a:pt x="0" y="0"/>
                </a:moveTo>
                <a:lnTo>
                  <a:pt x="2188626" y="0"/>
                </a:lnTo>
                <a:lnTo>
                  <a:pt x="2188626" y="2279819"/>
                </a:lnTo>
                <a:lnTo>
                  <a:pt x="0" y="227981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1"/>
        <p:cNvGrpSpPr/>
        <p:nvPr/>
      </p:nvGrpSpPr>
      <p:grpSpPr>
        <a:xfrm>
          <a:off x="0" y="0"/>
          <a:ext cx="0" cy="0"/>
          <a:chOff x="0" y="0"/>
          <a:chExt cx="0" cy="0"/>
        </a:xfrm>
      </p:grpSpPr>
      <p:sp>
        <p:nvSpPr>
          <p:cNvPr id="62" name="Google Shape;62;p8"/>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63" name="Google Shape;63;p8"/>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 name="Google Shape;64;p8"/>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 name="Google Shape;65;p8"/>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6" name="Google Shape;66;p8"/>
          <p:cNvGrpSpPr/>
          <p:nvPr/>
        </p:nvGrpSpPr>
        <p:grpSpPr>
          <a:xfrm>
            <a:off x="275287" y="22338"/>
            <a:ext cx="17737598" cy="10025396"/>
            <a:chOff x="0" y="-57150"/>
            <a:chExt cx="4671600" cy="2640416"/>
          </a:xfrm>
        </p:grpSpPr>
        <p:sp>
          <p:nvSpPr>
            <p:cNvPr id="67" name="Google Shape;67;p8"/>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 name="Google Shape;68;p8"/>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9"/>
        <p:cNvGrpSpPr/>
        <p:nvPr/>
      </p:nvGrpSpPr>
      <p:grpSpPr>
        <a:xfrm>
          <a:off x="0" y="0"/>
          <a:ext cx="0" cy="0"/>
          <a:chOff x="0" y="0"/>
          <a:chExt cx="0" cy="0"/>
        </a:xfrm>
      </p:grpSpPr>
      <p:sp>
        <p:nvSpPr>
          <p:cNvPr id="70" name="Google Shape;70;p9"/>
          <p:cNvSpPr txBox="1">
            <a:spLocks noGrp="1"/>
          </p:cNvSpPr>
          <p:nvPr>
            <p:ph type="body" idx="1"/>
          </p:nvPr>
        </p:nvSpPr>
        <p:spPr>
          <a:xfrm>
            <a:off x="134617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71" name="Google Shape;71;p9"/>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2" name="Google Shape;72;p9"/>
          <p:cNvSpPr txBox="1">
            <a:spLocks noGrp="1"/>
          </p:cNvSpPr>
          <p:nvPr>
            <p:ph type="body" idx="2"/>
          </p:nvPr>
        </p:nvSpPr>
        <p:spPr>
          <a:xfrm>
            <a:off x="656042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73" name="Google Shape;73;p9"/>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 name="Google Shape;74;p9"/>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 name="Google Shape;75;p9"/>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6" name="Google Shape;76;p9"/>
          <p:cNvGrpSpPr/>
          <p:nvPr/>
        </p:nvGrpSpPr>
        <p:grpSpPr>
          <a:xfrm>
            <a:off x="275287" y="22338"/>
            <a:ext cx="17737598" cy="10025396"/>
            <a:chOff x="0" y="-57150"/>
            <a:chExt cx="4671600" cy="2640416"/>
          </a:xfrm>
        </p:grpSpPr>
        <p:sp>
          <p:nvSpPr>
            <p:cNvPr id="77" name="Google Shape;77;p9"/>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 name="Google Shape;78;p9"/>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79" name="Google Shape;79;p9"/>
          <p:cNvSpPr/>
          <p:nvPr/>
        </p:nvSpPr>
        <p:spPr>
          <a:xfrm>
            <a:off x="17259300" y="1412471"/>
            <a:ext cx="1896631" cy="1975657"/>
          </a:xfrm>
          <a:custGeom>
            <a:avLst/>
            <a:gdLst/>
            <a:ahLst/>
            <a:cxnLst/>
            <a:rect l="l" t="t" r="r" b="b"/>
            <a:pathLst>
              <a:path w="1896631" h="1975657" extrusionOk="0">
                <a:moveTo>
                  <a:pt x="0" y="0"/>
                </a:moveTo>
                <a:lnTo>
                  <a:pt x="1896631" y="0"/>
                </a:lnTo>
                <a:lnTo>
                  <a:pt x="1896631" y="1975658"/>
                </a:lnTo>
                <a:lnTo>
                  <a:pt x="0" y="197565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0"/>
        <p:cNvGrpSpPr/>
        <p:nvPr/>
      </p:nvGrpSpPr>
      <p:grpSpPr>
        <a:xfrm>
          <a:off x="0" y="0"/>
          <a:ext cx="0" cy="0"/>
          <a:chOff x="0" y="0"/>
          <a:chExt cx="0" cy="0"/>
        </a:xfrm>
      </p:grpSpPr>
      <p:sp>
        <p:nvSpPr>
          <p:cNvPr id="81" name="Google Shape;81;p10"/>
          <p:cNvSpPr/>
          <p:nvPr/>
        </p:nvSpPr>
        <p:spPr>
          <a:xfrm>
            <a:off x="275287" y="239331"/>
            <a:ext cx="17737545" cy="9808403"/>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 name="Google Shape;82;p10"/>
          <p:cNvSpPr txBox="1"/>
          <p:nvPr/>
        </p:nvSpPr>
        <p:spPr>
          <a:xfrm>
            <a:off x="275287" y="22338"/>
            <a:ext cx="17737598" cy="1002495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sp>
        <p:nvSpPr>
          <p:cNvPr id="83" name="Google Shape;83;p10"/>
          <p:cNvSpPr txBox="1"/>
          <p:nvPr/>
        </p:nvSpPr>
        <p:spPr>
          <a:xfrm>
            <a:off x="275287" y="22338"/>
            <a:ext cx="17737598" cy="1002495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sp>
        <p:nvSpPr>
          <p:cNvPr id="84" name="Google Shape;84;p10"/>
          <p:cNvSpPr txBox="1">
            <a:spLocks noGrp="1"/>
          </p:cNvSpPr>
          <p:nvPr>
            <p:ph type="body" idx="1"/>
          </p:nvPr>
        </p:nvSpPr>
        <p:spPr>
          <a:xfrm>
            <a:off x="1346175" y="2908975"/>
            <a:ext cx="8229600" cy="4526100"/>
          </a:xfrm>
          <a:prstGeom prst="rect">
            <a:avLst/>
          </a:prstGeom>
          <a:noFill/>
          <a:ln>
            <a:noFill/>
          </a:ln>
        </p:spPr>
        <p:txBody>
          <a:bodyPr spcFirstLastPara="1" wrap="square" lIns="91425" tIns="45700" rIns="91425" bIns="45700" anchor="t" anchorCtr="0">
            <a:norm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85" name="Google Shape;85;p10"/>
          <p:cNvSpPr txBox="1">
            <a:spLocks noGrp="1"/>
          </p:cNvSpPr>
          <p:nvPr>
            <p:ph type="ctrTitle"/>
          </p:nvPr>
        </p:nvSpPr>
        <p:spPr>
          <a:xfrm>
            <a:off x="1193800" y="1223275"/>
            <a:ext cx="16593300" cy="1470000"/>
          </a:xfrm>
          <a:prstGeom prst="rect">
            <a:avLst/>
          </a:prstGeom>
          <a:noFill/>
          <a:ln>
            <a:noFill/>
          </a:ln>
        </p:spPr>
        <p:txBody>
          <a:bodyPr spcFirstLastPara="1" wrap="square" lIns="91425" tIns="45700" rIns="91425" bIns="45700" anchor="ctr" anchorCtr="0">
            <a:normAutofit/>
          </a:bodyPr>
          <a:lstStyle>
            <a:lvl1pPr lvl="0"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6" name="Google Shape;86;p10"/>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 name="Google Shape;87;p10"/>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 name="Google Shape;88;p10"/>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 name="Google Shape;89;p10"/>
          <p:cNvSpPr>
            <a:spLocks noGrp="1"/>
          </p:cNvSpPr>
          <p:nvPr>
            <p:ph type="pic" idx="2"/>
          </p:nvPr>
        </p:nvSpPr>
        <p:spPr>
          <a:xfrm>
            <a:off x="8727231" y="3007625"/>
            <a:ext cx="8330400" cy="6247800"/>
          </a:xfrm>
          <a:prstGeom prst="rect">
            <a:avLst/>
          </a:prstGeom>
          <a:noFill/>
          <a:ln>
            <a:noFill/>
          </a:ln>
        </p:spPr>
      </p:sp>
      <p:sp>
        <p:nvSpPr>
          <p:cNvPr id="90" name="Google Shape;90;p10"/>
          <p:cNvSpPr/>
          <p:nvPr/>
        </p:nvSpPr>
        <p:spPr>
          <a:xfrm>
            <a:off x="-1082113" y="495300"/>
            <a:ext cx="2188626" cy="2279819"/>
          </a:xfrm>
          <a:custGeom>
            <a:avLst/>
            <a:gdLst/>
            <a:ahLst/>
            <a:cxnLst/>
            <a:rect l="l" t="t" r="r" b="b"/>
            <a:pathLst>
              <a:path w="2188626" h="2279819" extrusionOk="0">
                <a:moveTo>
                  <a:pt x="0" y="0"/>
                </a:moveTo>
                <a:lnTo>
                  <a:pt x="2188626" y="0"/>
                </a:lnTo>
                <a:lnTo>
                  <a:pt x="2188626" y="2279819"/>
                </a:lnTo>
                <a:lnTo>
                  <a:pt x="0" y="2279819"/>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56775" y="782650"/>
            <a:ext cx="16694700" cy="1143000"/>
          </a:xfrm>
          <a:prstGeom prst="rect">
            <a:avLst/>
          </a:prstGeom>
          <a:noFill/>
          <a:ln>
            <a:noFill/>
          </a:ln>
        </p:spPr>
        <p:txBody>
          <a:bodyPr spcFirstLastPara="1" wrap="square" lIns="91425" tIns="45700" rIns="91425" bIns="45700" anchor="ctr" anchorCtr="0">
            <a:normAutofit/>
          </a:bodyPr>
          <a:lstStyle>
            <a:lvl1pPr marR="0" lvl="0" rtl="0">
              <a:spcBef>
                <a:spcPts val="0"/>
              </a:spcBef>
              <a:spcAft>
                <a:spcPts val="0"/>
              </a:spcAft>
              <a:buClr>
                <a:srgbClr val="C41C0B"/>
              </a:buClr>
              <a:buSzPts val="9000"/>
              <a:buFont typeface="Roboto"/>
              <a:buNone/>
              <a:defRPr sz="9000" b="1" i="0" u="none" strike="noStrike" cap="none">
                <a:solidFill>
                  <a:srgbClr val="C41C0B"/>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20025" y="2277600"/>
            <a:ext cx="8229600" cy="4526100"/>
          </a:xfrm>
          <a:prstGeom prst="rect">
            <a:avLst/>
          </a:prstGeom>
          <a:noFill/>
          <a:ln>
            <a:noFill/>
          </a:ln>
        </p:spPr>
        <p:txBody>
          <a:bodyPr spcFirstLastPara="1" wrap="square" lIns="91425" tIns="45700" rIns="91425" bIns="45700" anchor="t" anchorCtr="0">
            <a:normAutofit/>
          </a:bodyPr>
          <a:lstStyle>
            <a:lvl1pPr marL="457200" marR="0" lvl="0" indent="-361950" algn="l" rtl="0">
              <a:spcBef>
                <a:spcPts val="64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1pPr>
            <a:lvl2pPr marL="914400" marR="0" lvl="1" indent="-361950" algn="l" rtl="0">
              <a:spcBef>
                <a:spcPts val="56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2pPr>
            <a:lvl3pPr marL="1371600" marR="0" lvl="2" indent="-361950" algn="l" rtl="0">
              <a:spcBef>
                <a:spcPts val="48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3pPr>
            <a:lvl4pPr marL="1828800" marR="0" lvl="3" indent="-361950" algn="l" rtl="0">
              <a:spcBef>
                <a:spcPts val="40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4pPr>
            <a:lvl5pPr marL="2286000" marR="0" lvl="4" indent="-361950" algn="l" rtl="0">
              <a:spcBef>
                <a:spcPts val="40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5pPr>
            <a:lvl6pPr marL="2743200" marR="0" lvl="5" indent="-361950" algn="l" rtl="0">
              <a:spcBef>
                <a:spcPts val="40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6pPr>
            <a:lvl7pPr marL="3200400" marR="0" lvl="6" indent="-361950" algn="l" rtl="0">
              <a:spcBef>
                <a:spcPts val="40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7pPr>
            <a:lvl8pPr marL="3657600" marR="0" lvl="7" indent="-361950" algn="l" rtl="0">
              <a:spcBef>
                <a:spcPts val="40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8pPr>
            <a:lvl9pPr marL="4114800" marR="0" lvl="8" indent="-361950" algn="l" rtl="0">
              <a:spcBef>
                <a:spcPts val="400"/>
              </a:spcBef>
              <a:spcAft>
                <a:spcPts val="0"/>
              </a:spcAft>
              <a:buClr>
                <a:schemeClr val="dk1"/>
              </a:buClr>
              <a:buSzPts val="2100"/>
              <a:buFont typeface="Roboto"/>
              <a:buChar char="•"/>
              <a:defRPr sz="2100" i="0" u="none" strike="noStrike" cap="none">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7.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hyperlink" Target="https://www.amazon.com/Mathematical-Mindsets-Unleashing-Potential-Innovative/dp/047089452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hyperlink" Target="https://datausa.io/profile/cip/mathematics#tmap_institutions_grad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hyperlink" Target="https://kc-zhao.github.io/ForWebsite/"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94"/>
        <p:cNvGrpSpPr/>
        <p:nvPr/>
      </p:nvGrpSpPr>
      <p:grpSpPr>
        <a:xfrm>
          <a:off x="0" y="0"/>
          <a:ext cx="0" cy="0"/>
          <a:chOff x="0" y="0"/>
          <a:chExt cx="0" cy="0"/>
        </a:xfrm>
      </p:grpSpPr>
      <p:pic>
        <p:nvPicPr>
          <p:cNvPr id="95" name="Google Shape;95;p1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097275" y="947497"/>
            <a:ext cx="9705600" cy="6470391"/>
          </a:xfrm>
          <a:prstGeom prst="rect">
            <a:avLst/>
          </a:prstGeom>
          <a:noFill/>
          <a:ln w="19050" cap="flat" cmpd="sng">
            <a:solidFill>
              <a:schemeClr val="dk1"/>
            </a:solidFill>
            <a:prstDash val="solid"/>
            <a:round/>
            <a:headEnd type="none" w="sm" len="sm"/>
            <a:tailEnd type="none" w="sm" len="sm"/>
          </a:ln>
        </p:spPr>
      </p:pic>
      <p:grpSp>
        <p:nvGrpSpPr>
          <p:cNvPr id="96" name="Google Shape;96;p11">
            <a:extLst>
              <a:ext uri="{C183D7F6-B498-43B3-948B-1728B52AA6E4}">
                <adec:decorative xmlns:adec="http://schemas.microsoft.com/office/drawing/2017/decorative" val="1"/>
              </a:ext>
            </a:extLst>
          </p:cNvPr>
          <p:cNvGrpSpPr/>
          <p:nvPr/>
        </p:nvGrpSpPr>
        <p:grpSpPr>
          <a:xfrm>
            <a:off x="4373760" y="7741383"/>
            <a:ext cx="12885540" cy="1391774"/>
            <a:chOff x="0" y="-57150"/>
            <a:chExt cx="4291714" cy="463550"/>
          </a:xfrm>
        </p:grpSpPr>
        <p:sp>
          <p:nvSpPr>
            <p:cNvPr id="97" name="Google Shape;97;p11"/>
            <p:cNvSpPr/>
            <p:nvPr/>
          </p:nvSpPr>
          <p:spPr>
            <a:xfrm>
              <a:off x="0" y="0"/>
              <a:ext cx="4291714" cy="406400"/>
            </a:xfrm>
            <a:custGeom>
              <a:avLst/>
              <a:gdLst/>
              <a:ahLst/>
              <a:cxnLst/>
              <a:rect l="l" t="t" r="r" b="b"/>
              <a:pathLst>
                <a:path w="4291714" h="406400" extrusionOk="0">
                  <a:moveTo>
                    <a:pt x="4088514" y="0"/>
                  </a:moveTo>
                  <a:lnTo>
                    <a:pt x="0" y="0"/>
                  </a:lnTo>
                  <a:lnTo>
                    <a:pt x="0" y="406400"/>
                  </a:lnTo>
                  <a:lnTo>
                    <a:pt x="4088514" y="406400"/>
                  </a:lnTo>
                  <a:lnTo>
                    <a:pt x="4291714" y="203200"/>
                  </a:lnTo>
                  <a:lnTo>
                    <a:pt x="4088514"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 name="Google Shape;98;p11"/>
            <p:cNvSpPr txBox="1"/>
            <p:nvPr/>
          </p:nvSpPr>
          <p:spPr>
            <a:xfrm>
              <a:off x="0" y="-57150"/>
              <a:ext cx="4177414" cy="4635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99" name="Google Shape;99;p11"/>
          <p:cNvSpPr txBox="1">
            <a:spLocks noGrp="1"/>
          </p:cNvSpPr>
          <p:nvPr>
            <p:ph type="title" idx="4294967295"/>
          </p:nvPr>
        </p:nvSpPr>
        <p:spPr>
          <a:xfrm>
            <a:off x="7416000" y="947500"/>
            <a:ext cx="9705600" cy="62061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3D3A3A"/>
                </a:solidFill>
                <a:effectLst/>
                <a:uLnTx/>
                <a:uFillTx/>
                <a:latin typeface="Spectral Medium"/>
                <a:ea typeface="Spectral Medium"/>
                <a:cs typeface="Spectral Medium"/>
                <a:sym typeface="Spectral Medium"/>
              </a:rPr>
              <a:t>Modeling First-Generation Students in Undergraduate Mathematics</a:t>
            </a:r>
          </a:p>
        </p:txBody>
      </p:sp>
      <p:sp>
        <p:nvSpPr>
          <p:cNvPr id="100" name="Google Shape;100;p11">
            <a:extLst>
              <a:ext uri="{C183D7F6-B498-43B3-948B-1728B52AA6E4}">
                <adec:decorative xmlns:adec="http://schemas.microsoft.com/office/drawing/2017/decorative" val="1"/>
              </a:ext>
            </a:extLst>
          </p:cNvPr>
          <p:cNvSpPr/>
          <p:nvPr/>
        </p:nvSpPr>
        <p:spPr>
          <a:xfrm>
            <a:off x="999754" y="6681814"/>
            <a:ext cx="2353272" cy="2451326"/>
          </a:xfrm>
          <a:custGeom>
            <a:avLst/>
            <a:gdLst/>
            <a:ahLst/>
            <a:cxnLst/>
            <a:rect l="l" t="t" r="r" b="b"/>
            <a:pathLst>
              <a:path w="2353272" h="2451326" extrusionOk="0">
                <a:moveTo>
                  <a:pt x="0" y="0"/>
                </a:moveTo>
                <a:lnTo>
                  <a:pt x="2353272" y="0"/>
                </a:lnTo>
                <a:lnTo>
                  <a:pt x="2353272" y="2451326"/>
                </a:lnTo>
                <a:lnTo>
                  <a:pt x="0" y="245132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 name="Google Shape;101;p11">
            <a:extLst>
              <a:ext uri="{C183D7F6-B498-43B3-948B-1728B52AA6E4}">
                <adec:decorative xmlns:adec="http://schemas.microsoft.com/office/drawing/2017/decorative" val="1"/>
              </a:ext>
            </a:extLst>
          </p:cNvPr>
          <p:cNvSpPr/>
          <p:nvPr/>
        </p:nvSpPr>
        <p:spPr>
          <a:xfrm>
            <a:off x="15749382" y="-1048162"/>
            <a:ext cx="2538618" cy="2644393"/>
          </a:xfrm>
          <a:custGeom>
            <a:avLst/>
            <a:gdLst/>
            <a:ahLst/>
            <a:cxnLst/>
            <a:rect l="l" t="t" r="r" b="b"/>
            <a:pathLst>
              <a:path w="2538618" h="2644393" extrusionOk="0">
                <a:moveTo>
                  <a:pt x="0" y="0"/>
                </a:moveTo>
                <a:lnTo>
                  <a:pt x="2538618" y="0"/>
                </a:lnTo>
                <a:lnTo>
                  <a:pt x="2538618" y="2644393"/>
                </a:lnTo>
                <a:lnTo>
                  <a:pt x="0" y="2644393"/>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 name="Google Shape;102;p11">
            <a:extLst>
              <a:ext uri="{C183D7F6-B498-43B3-948B-1728B52AA6E4}">
                <adec:decorative xmlns:adec="http://schemas.microsoft.com/office/drawing/2017/decorative" val="1"/>
              </a:ext>
            </a:extLst>
          </p:cNvPr>
          <p:cNvSpPr/>
          <p:nvPr/>
        </p:nvSpPr>
        <p:spPr>
          <a:xfrm>
            <a:off x="6015921" y="150916"/>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 name="Google Shape;103;p11"/>
          <p:cNvSpPr txBox="1"/>
          <p:nvPr/>
        </p:nvSpPr>
        <p:spPr>
          <a:xfrm>
            <a:off x="5570675" y="8297900"/>
            <a:ext cx="10491600" cy="4311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en-US" sz="2800" dirty="0" err="1">
                <a:solidFill>
                  <a:srgbClr val="3D3A3A"/>
                </a:solidFill>
                <a:latin typeface="Roboto"/>
                <a:ea typeface="Roboto"/>
                <a:cs typeface="Roboto"/>
                <a:sym typeface="Roboto"/>
              </a:rPr>
              <a:t>Anuraag</a:t>
            </a:r>
            <a:r>
              <a:rPr lang="en-US" sz="2800" dirty="0">
                <a:solidFill>
                  <a:srgbClr val="3D3A3A"/>
                </a:solidFill>
                <a:latin typeface="Roboto"/>
                <a:ea typeface="Roboto"/>
                <a:cs typeface="Roboto"/>
                <a:sym typeface="Roboto"/>
              </a:rPr>
              <a:t> Kumar and Stephanie Wang</a:t>
            </a:r>
            <a:endParaRPr sz="2400" dirty="0"/>
          </a:p>
        </p:txBody>
      </p:sp>
      <p:sp>
        <p:nvSpPr>
          <p:cNvPr id="104" name="Google Shape;104;p11">
            <a:extLst>
              <a:ext uri="{C183D7F6-B498-43B3-948B-1728B52AA6E4}">
                <adec:decorative xmlns:adec="http://schemas.microsoft.com/office/drawing/2017/decorative" val="1"/>
              </a:ext>
            </a:extLst>
          </p:cNvPr>
          <p:cNvSpPr/>
          <p:nvPr/>
        </p:nvSpPr>
        <p:spPr>
          <a:xfrm>
            <a:off x="4615842" y="1284218"/>
            <a:ext cx="1197677" cy="1133302"/>
          </a:xfrm>
          <a:custGeom>
            <a:avLst/>
            <a:gdLst/>
            <a:ahLst/>
            <a:cxnLst/>
            <a:rect l="l" t="t" r="r" b="b"/>
            <a:pathLst>
              <a:path w="1197677" h="1133302" extrusionOk="0">
                <a:moveTo>
                  <a:pt x="0" y="0"/>
                </a:moveTo>
                <a:lnTo>
                  <a:pt x="1197677" y="0"/>
                </a:lnTo>
                <a:lnTo>
                  <a:pt x="1197677" y="1133301"/>
                </a:lnTo>
                <a:lnTo>
                  <a:pt x="0" y="1133301"/>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11">
            <a:extLst>
              <a:ext uri="{C183D7F6-B498-43B3-948B-1728B52AA6E4}">
                <adec:decorative xmlns:adec="http://schemas.microsoft.com/office/drawing/2017/decorative" val="1"/>
              </a:ext>
            </a:extLst>
          </p:cNvPr>
          <p:cNvSpPr/>
          <p:nvPr/>
        </p:nvSpPr>
        <p:spPr>
          <a:xfrm>
            <a:off x="16853849" y="4837800"/>
            <a:ext cx="1197677" cy="1133302"/>
          </a:xfrm>
          <a:custGeom>
            <a:avLst/>
            <a:gdLst/>
            <a:ahLst/>
            <a:cxnLst/>
            <a:rect l="l" t="t" r="r" b="b"/>
            <a:pathLst>
              <a:path w="1197677" h="1133302" extrusionOk="0">
                <a:moveTo>
                  <a:pt x="0" y="0"/>
                </a:moveTo>
                <a:lnTo>
                  <a:pt x="1197677" y="0"/>
                </a:lnTo>
                <a:lnTo>
                  <a:pt x="1197677" y="1133301"/>
                </a:lnTo>
                <a:lnTo>
                  <a:pt x="0" y="1133301"/>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11">
            <a:extLst>
              <a:ext uri="{C183D7F6-B498-43B3-948B-1728B52AA6E4}">
                <adec:decorative xmlns:adec="http://schemas.microsoft.com/office/drawing/2017/decorative" val="1"/>
              </a:ext>
            </a:extLst>
          </p:cNvPr>
          <p:cNvSpPr/>
          <p:nvPr/>
        </p:nvSpPr>
        <p:spPr>
          <a:xfrm>
            <a:off x="15309659" y="5971101"/>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304"/>
        <p:cNvGrpSpPr/>
        <p:nvPr/>
      </p:nvGrpSpPr>
      <p:grpSpPr>
        <a:xfrm>
          <a:off x="0" y="0"/>
          <a:ext cx="0" cy="0"/>
          <a:chOff x="0" y="0"/>
          <a:chExt cx="0" cy="0"/>
        </a:xfrm>
      </p:grpSpPr>
      <p:sp>
        <p:nvSpPr>
          <p:cNvPr id="305" name="Google Shape;305;p20">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6" name="Google Shape;306;p20">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7" name="Google Shape;307;p20">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08" name="Google Shape;308;p20">
            <a:extLst>
              <a:ext uri="{C183D7F6-B498-43B3-948B-1728B52AA6E4}">
                <adec:decorative xmlns:adec="http://schemas.microsoft.com/office/drawing/2017/decorative" val="1"/>
              </a:ext>
            </a:extLst>
          </p:cNvPr>
          <p:cNvGrpSpPr/>
          <p:nvPr/>
        </p:nvGrpSpPr>
        <p:grpSpPr>
          <a:xfrm>
            <a:off x="275212" y="-12"/>
            <a:ext cx="17737598" cy="10025396"/>
            <a:chOff x="0" y="-57150"/>
            <a:chExt cx="4671600" cy="2640416"/>
          </a:xfrm>
        </p:grpSpPr>
        <p:sp>
          <p:nvSpPr>
            <p:cNvPr id="309" name="Google Shape;309;p20"/>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0" name="Google Shape;310;p20"/>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11" name="Google Shape;311;p20"/>
          <p:cNvSpPr txBox="1">
            <a:spLocks noGrp="1"/>
          </p:cNvSpPr>
          <p:nvPr>
            <p:ph type="title" idx="4294967295"/>
          </p:nvPr>
        </p:nvSpPr>
        <p:spPr>
          <a:xfrm>
            <a:off x="2653950" y="748283"/>
            <a:ext cx="12980100" cy="1385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90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Progress:</a:t>
            </a:r>
            <a:endParaRPr kumimoji="0" lang="en-US" sz="14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grpSp>
        <p:nvGrpSpPr>
          <p:cNvPr id="312" name="Google Shape;312;p20">
            <a:extLst>
              <a:ext uri="{C183D7F6-B498-43B3-948B-1728B52AA6E4}">
                <adec:decorative xmlns:adec="http://schemas.microsoft.com/office/drawing/2017/decorative" val="1"/>
              </a:ext>
            </a:extLst>
          </p:cNvPr>
          <p:cNvGrpSpPr/>
          <p:nvPr/>
        </p:nvGrpSpPr>
        <p:grpSpPr>
          <a:xfrm>
            <a:off x="874426" y="2925569"/>
            <a:ext cx="3618220" cy="1183414"/>
            <a:chOff x="0" y="-57150"/>
            <a:chExt cx="2039008" cy="666900"/>
          </a:xfrm>
        </p:grpSpPr>
        <p:sp>
          <p:nvSpPr>
            <p:cNvPr id="313" name="Google Shape;313;p20"/>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4" name="Google Shape;314;p20"/>
            <p:cNvSpPr txBox="1"/>
            <p:nvPr/>
          </p:nvSpPr>
          <p:spPr>
            <a:xfrm>
              <a:off x="101600" y="-57150"/>
              <a:ext cx="1835700" cy="6669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16" name="Google Shape;316;p20"/>
          <p:cNvSpPr txBox="1"/>
          <p:nvPr/>
        </p:nvSpPr>
        <p:spPr>
          <a:xfrm>
            <a:off x="1500036" y="3247731"/>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IRB</a:t>
            </a:r>
            <a:endParaRPr/>
          </a:p>
        </p:txBody>
      </p:sp>
      <p:sp>
        <p:nvSpPr>
          <p:cNvPr id="315" name="Google Shape;315;p20"/>
          <p:cNvSpPr txBox="1"/>
          <p:nvPr/>
        </p:nvSpPr>
        <p:spPr>
          <a:xfrm>
            <a:off x="4774075" y="2988100"/>
            <a:ext cx="13170300" cy="1108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have submitted an IRB report on this project and are currently working on its approval process so that we could publish our results outside of the university.</a:t>
            </a:r>
            <a:endParaRPr sz="3000"/>
          </a:p>
        </p:txBody>
      </p:sp>
      <p:sp>
        <p:nvSpPr>
          <p:cNvPr id="317" name="Google Shape;317;p20">
            <a:extLst>
              <a:ext uri="{C183D7F6-B498-43B3-948B-1728B52AA6E4}">
                <adec:decorative xmlns:adec="http://schemas.microsoft.com/office/drawing/2017/decorative" val="1"/>
              </a:ext>
            </a:extLst>
          </p:cNvPr>
          <p:cNvSpPr/>
          <p:nvPr/>
        </p:nvSpPr>
        <p:spPr>
          <a:xfrm>
            <a:off x="1768354" y="443164"/>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8" name="Google Shape;318;p20">
            <a:extLst>
              <a:ext uri="{C183D7F6-B498-43B3-948B-1728B52AA6E4}">
                <adec:decorative xmlns:adec="http://schemas.microsoft.com/office/drawing/2017/decorative" val="1"/>
              </a:ext>
            </a:extLst>
          </p:cNvPr>
          <p:cNvSpPr/>
          <p:nvPr/>
        </p:nvSpPr>
        <p:spPr>
          <a:xfrm>
            <a:off x="957383" y="940660"/>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9" name="Google Shape;319;p20">
            <a:extLst>
              <a:ext uri="{C183D7F6-B498-43B3-948B-1728B52AA6E4}">
                <adec:decorative xmlns:adec="http://schemas.microsoft.com/office/drawing/2017/decorative" val="1"/>
              </a:ext>
            </a:extLst>
          </p:cNvPr>
          <p:cNvSpPr/>
          <p:nvPr/>
        </p:nvSpPr>
        <p:spPr>
          <a:xfrm>
            <a:off x="16660462" y="595330"/>
            <a:ext cx="1197677" cy="1133302"/>
          </a:xfrm>
          <a:custGeom>
            <a:avLst/>
            <a:gdLst/>
            <a:ahLst/>
            <a:cxnLst/>
            <a:rect l="l" t="t" r="r" b="b"/>
            <a:pathLst>
              <a:path w="1197677" h="1133302" extrusionOk="0">
                <a:moveTo>
                  <a:pt x="0" y="0"/>
                </a:moveTo>
                <a:lnTo>
                  <a:pt x="1197676" y="0"/>
                </a:lnTo>
                <a:lnTo>
                  <a:pt x="1197676" y="1133302"/>
                </a:lnTo>
                <a:lnTo>
                  <a:pt x="0" y="113330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20" name="Google Shape;320;p20">
            <a:extLst>
              <a:ext uri="{C183D7F6-B498-43B3-948B-1728B52AA6E4}">
                <adec:decorative xmlns:adec="http://schemas.microsoft.com/office/drawing/2017/decorative" val="1"/>
              </a:ext>
            </a:extLst>
          </p:cNvPr>
          <p:cNvGrpSpPr/>
          <p:nvPr/>
        </p:nvGrpSpPr>
        <p:grpSpPr>
          <a:xfrm>
            <a:off x="766826" y="4899719"/>
            <a:ext cx="3618220" cy="1183414"/>
            <a:chOff x="0" y="-57150"/>
            <a:chExt cx="2039008" cy="666900"/>
          </a:xfrm>
        </p:grpSpPr>
        <p:sp>
          <p:nvSpPr>
            <p:cNvPr id="321" name="Google Shape;321;p20"/>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F99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2" name="Google Shape;322;p20"/>
            <p:cNvSpPr txBox="1"/>
            <p:nvPr/>
          </p:nvSpPr>
          <p:spPr>
            <a:xfrm>
              <a:off x="101600" y="-57150"/>
              <a:ext cx="1835700" cy="666900"/>
            </a:xfrm>
            <a:prstGeom prst="rect">
              <a:avLst/>
            </a:prstGeom>
            <a:solidFill>
              <a:srgbClr val="000000">
                <a:alpha val="0"/>
              </a:srgbClr>
            </a:solid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28" name="Google Shape;328;p20"/>
          <p:cNvSpPr txBox="1"/>
          <p:nvPr/>
        </p:nvSpPr>
        <p:spPr>
          <a:xfrm>
            <a:off x="1392448" y="5222031"/>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RCL Grant</a:t>
            </a:r>
            <a:endParaRPr/>
          </a:p>
        </p:txBody>
      </p:sp>
      <p:sp>
        <p:nvSpPr>
          <p:cNvPr id="323" name="Google Shape;323;p20"/>
          <p:cNvSpPr txBox="1"/>
          <p:nvPr/>
        </p:nvSpPr>
        <p:spPr>
          <a:xfrm>
            <a:off x="4069650" y="4962250"/>
            <a:ext cx="13170300" cy="1108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generously received $400 from the RCL data grant to use the </a:t>
            </a:r>
            <a:endParaRPr sz="3000">
              <a:latin typeface="Roboto Condensed"/>
              <a:ea typeface="Roboto Condensed"/>
              <a:cs typeface="Roboto Condensed"/>
              <a:sym typeface="Roboto Condensed"/>
            </a:endParaRPr>
          </a:p>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data-cleaning tool Osmos to aid us in our generation/cleaning of statistical data. </a:t>
            </a:r>
            <a:endParaRPr sz="3000"/>
          </a:p>
        </p:txBody>
      </p:sp>
      <p:grpSp>
        <p:nvGrpSpPr>
          <p:cNvPr id="324" name="Google Shape;324;p20">
            <a:extLst>
              <a:ext uri="{C183D7F6-B498-43B3-948B-1728B52AA6E4}">
                <adec:decorative xmlns:adec="http://schemas.microsoft.com/office/drawing/2017/decorative" val="1"/>
              </a:ext>
            </a:extLst>
          </p:cNvPr>
          <p:cNvGrpSpPr/>
          <p:nvPr/>
        </p:nvGrpSpPr>
        <p:grpSpPr>
          <a:xfrm>
            <a:off x="714226" y="7196319"/>
            <a:ext cx="3618220" cy="1183414"/>
            <a:chOff x="0" y="-57150"/>
            <a:chExt cx="2039008" cy="666900"/>
          </a:xfrm>
        </p:grpSpPr>
        <p:sp>
          <p:nvSpPr>
            <p:cNvPr id="325" name="Google Shape;325;p20"/>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F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6" name="Google Shape;326;p20"/>
            <p:cNvSpPr txBox="1"/>
            <p:nvPr/>
          </p:nvSpPr>
          <p:spPr>
            <a:xfrm>
              <a:off x="101600" y="-57150"/>
              <a:ext cx="1835700" cy="666900"/>
            </a:xfrm>
            <a:prstGeom prst="rect">
              <a:avLst/>
            </a:prstGeom>
            <a:solidFill>
              <a:srgbClr val="000000">
                <a:alpha val="0"/>
              </a:srgbClr>
            </a:solid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29" name="Google Shape;329;p20"/>
          <p:cNvSpPr txBox="1"/>
          <p:nvPr/>
        </p:nvSpPr>
        <p:spPr>
          <a:xfrm>
            <a:off x="1339848" y="7543556"/>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Analysis</a:t>
            </a:r>
            <a:endParaRPr/>
          </a:p>
        </p:txBody>
      </p:sp>
      <p:sp>
        <p:nvSpPr>
          <p:cNvPr id="327" name="Google Shape;327;p20"/>
          <p:cNvSpPr txBox="1"/>
          <p:nvPr/>
        </p:nvSpPr>
        <p:spPr>
          <a:xfrm>
            <a:off x="4613875" y="7258850"/>
            <a:ext cx="13170300" cy="1108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will use a survey to collect quantitative data to both first-gen and non-first-gen mathematics students regarding their demographics, motivation, and confidence. </a:t>
            </a:r>
            <a:endParaRPr sz="3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333"/>
        <p:cNvGrpSpPr/>
        <p:nvPr/>
      </p:nvGrpSpPr>
      <p:grpSpPr>
        <a:xfrm>
          <a:off x="0" y="0"/>
          <a:ext cx="0" cy="0"/>
          <a:chOff x="0" y="0"/>
          <a:chExt cx="0" cy="0"/>
        </a:xfrm>
      </p:grpSpPr>
      <p:sp>
        <p:nvSpPr>
          <p:cNvPr id="334" name="Google Shape;334;p21">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5" name="Google Shape;335;p21">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6" name="Google Shape;336;p21">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37" name="Google Shape;337;p21">
            <a:extLst>
              <a:ext uri="{C183D7F6-B498-43B3-948B-1728B52AA6E4}">
                <adec:decorative xmlns:adec="http://schemas.microsoft.com/office/drawing/2017/decorative" val="1"/>
              </a:ext>
            </a:extLst>
          </p:cNvPr>
          <p:cNvGrpSpPr/>
          <p:nvPr/>
        </p:nvGrpSpPr>
        <p:grpSpPr>
          <a:xfrm>
            <a:off x="275212" y="-12"/>
            <a:ext cx="17737598" cy="10025396"/>
            <a:chOff x="0" y="-57150"/>
            <a:chExt cx="4671600" cy="2640416"/>
          </a:xfrm>
        </p:grpSpPr>
        <p:sp>
          <p:nvSpPr>
            <p:cNvPr id="338" name="Google Shape;338;p21"/>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9" name="Google Shape;339;p21"/>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40" name="Google Shape;340;p21"/>
          <p:cNvSpPr txBox="1">
            <a:spLocks noGrp="1"/>
          </p:cNvSpPr>
          <p:nvPr>
            <p:ph type="title" idx="4294967295"/>
          </p:nvPr>
        </p:nvSpPr>
        <p:spPr>
          <a:xfrm>
            <a:off x="2653950" y="748283"/>
            <a:ext cx="12980100" cy="1385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90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Interview Findings:</a:t>
            </a:r>
            <a:endParaRPr kumimoji="0" lang="en-US" sz="14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sp>
        <p:nvSpPr>
          <p:cNvPr id="341" name="Google Shape;341;p21">
            <a:extLst>
              <a:ext uri="{C183D7F6-B498-43B3-948B-1728B52AA6E4}">
                <adec:decorative xmlns:adec="http://schemas.microsoft.com/office/drawing/2017/decorative" val="1"/>
              </a:ext>
            </a:extLst>
          </p:cNvPr>
          <p:cNvSpPr txBox="1"/>
          <p:nvPr/>
        </p:nvSpPr>
        <p:spPr>
          <a:xfrm>
            <a:off x="1113550" y="3247757"/>
            <a:ext cx="15693000" cy="4311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endParaRPr sz="2800"/>
          </a:p>
        </p:txBody>
      </p:sp>
      <p:sp>
        <p:nvSpPr>
          <p:cNvPr id="342" name="Google Shape;342;p21">
            <a:extLst>
              <a:ext uri="{C183D7F6-B498-43B3-948B-1728B52AA6E4}">
                <adec:decorative xmlns:adec="http://schemas.microsoft.com/office/drawing/2017/decorative" val="1"/>
              </a:ext>
            </a:extLst>
          </p:cNvPr>
          <p:cNvSpPr/>
          <p:nvPr/>
        </p:nvSpPr>
        <p:spPr>
          <a:xfrm>
            <a:off x="1768354" y="443164"/>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3" name="Google Shape;343;p21">
            <a:extLst>
              <a:ext uri="{C183D7F6-B498-43B3-948B-1728B52AA6E4}">
                <adec:decorative xmlns:adec="http://schemas.microsoft.com/office/drawing/2017/decorative" val="1"/>
              </a:ext>
            </a:extLst>
          </p:cNvPr>
          <p:cNvSpPr/>
          <p:nvPr/>
        </p:nvSpPr>
        <p:spPr>
          <a:xfrm>
            <a:off x="957383" y="940660"/>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4" name="Google Shape;344;p21">
            <a:extLst>
              <a:ext uri="{C183D7F6-B498-43B3-948B-1728B52AA6E4}">
                <adec:decorative xmlns:adec="http://schemas.microsoft.com/office/drawing/2017/decorative" val="1"/>
              </a:ext>
            </a:extLst>
          </p:cNvPr>
          <p:cNvSpPr/>
          <p:nvPr/>
        </p:nvSpPr>
        <p:spPr>
          <a:xfrm>
            <a:off x="16660462" y="595330"/>
            <a:ext cx="1197677" cy="1133302"/>
          </a:xfrm>
          <a:custGeom>
            <a:avLst/>
            <a:gdLst/>
            <a:ahLst/>
            <a:cxnLst/>
            <a:rect l="l" t="t" r="r" b="b"/>
            <a:pathLst>
              <a:path w="1197677" h="1133302" extrusionOk="0">
                <a:moveTo>
                  <a:pt x="0" y="0"/>
                </a:moveTo>
                <a:lnTo>
                  <a:pt x="1197676" y="0"/>
                </a:lnTo>
                <a:lnTo>
                  <a:pt x="1197676" y="1133302"/>
                </a:lnTo>
                <a:lnTo>
                  <a:pt x="0" y="113330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5" name="Google Shape;345;p21"/>
          <p:cNvSpPr txBox="1"/>
          <p:nvPr/>
        </p:nvSpPr>
        <p:spPr>
          <a:xfrm>
            <a:off x="1768350" y="3043125"/>
            <a:ext cx="15435000" cy="5601300"/>
          </a:xfrm>
          <a:prstGeom prst="rect">
            <a:avLst/>
          </a:prstGeom>
          <a:noFill/>
          <a:ln>
            <a:noFill/>
          </a:ln>
        </p:spPr>
        <p:txBody>
          <a:bodyPr spcFirstLastPara="1" wrap="square" lIns="91425" tIns="91425" rIns="91425" bIns="91425" anchor="t" anchorCtr="0">
            <a:noAutofit/>
          </a:bodyPr>
          <a:lstStyle/>
          <a:p>
            <a:pPr marL="457200" lvl="0" indent="-457200" algn="l" rtl="0">
              <a:lnSpc>
                <a:spcPct val="200000"/>
              </a:lnSpc>
              <a:spcBef>
                <a:spcPts val="0"/>
              </a:spcBef>
              <a:spcAft>
                <a:spcPts val="0"/>
              </a:spcAft>
              <a:buClr>
                <a:schemeClr val="dk1"/>
              </a:buClr>
              <a:buSzPts val="3600"/>
              <a:buFont typeface="Roboto"/>
              <a:buChar char="❏"/>
            </a:pPr>
            <a:r>
              <a:rPr lang="en-US" sz="3600">
                <a:solidFill>
                  <a:schemeClr val="dk1"/>
                </a:solidFill>
                <a:latin typeface="Roboto"/>
                <a:ea typeface="Roboto"/>
                <a:cs typeface="Roboto"/>
                <a:sym typeface="Roboto"/>
              </a:rPr>
              <a:t>Different Levels of First-Generations</a:t>
            </a:r>
            <a:endParaRPr sz="3600">
              <a:solidFill>
                <a:schemeClr val="dk1"/>
              </a:solidFill>
              <a:latin typeface="Roboto"/>
              <a:ea typeface="Roboto"/>
              <a:cs typeface="Roboto"/>
              <a:sym typeface="Roboto"/>
            </a:endParaRPr>
          </a:p>
          <a:p>
            <a:pPr marL="457200" lvl="0" indent="-457200" algn="l" rtl="0">
              <a:lnSpc>
                <a:spcPct val="200000"/>
              </a:lnSpc>
              <a:spcBef>
                <a:spcPts val="0"/>
              </a:spcBef>
              <a:spcAft>
                <a:spcPts val="0"/>
              </a:spcAft>
              <a:buClr>
                <a:schemeClr val="dk1"/>
              </a:buClr>
              <a:buSzPts val="3600"/>
              <a:buFont typeface="Roboto"/>
              <a:buChar char="❏"/>
            </a:pPr>
            <a:r>
              <a:rPr lang="en-US" sz="3600">
                <a:solidFill>
                  <a:schemeClr val="dk1"/>
                </a:solidFill>
                <a:latin typeface="Roboto"/>
                <a:ea typeface="Roboto"/>
                <a:cs typeface="Roboto"/>
                <a:sym typeface="Roboto"/>
              </a:rPr>
              <a:t>Knowledge being a problem</a:t>
            </a:r>
            <a:endParaRPr sz="3600">
              <a:solidFill>
                <a:schemeClr val="dk1"/>
              </a:solidFill>
              <a:latin typeface="Roboto"/>
              <a:ea typeface="Roboto"/>
              <a:cs typeface="Roboto"/>
              <a:sym typeface="Roboto"/>
            </a:endParaRPr>
          </a:p>
          <a:p>
            <a:pPr marL="457200" lvl="0" indent="-457200" algn="l" rtl="0">
              <a:lnSpc>
                <a:spcPct val="200000"/>
              </a:lnSpc>
              <a:spcBef>
                <a:spcPts val="0"/>
              </a:spcBef>
              <a:spcAft>
                <a:spcPts val="0"/>
              </a:spcAft>
              <a:buClr>
                <a:schemeClr val="dk1"/>
              </a:buClr>
              <a:buSzPts val="3600"/>
              <a:buFont typeface="Roboto"/>
              <a:buChar char="❏"/>
            </a:pPr>
            <a:r>
              <a:rPr lang="en-US" sz="3600">
                <a:solidFill>
                  <a:schemeClr val="dk1"/>
                </a:solidFill>
                <a:latin typeface="Roboto"/>
                <a:ea typeface="Roboto"/>
                <a:cs typeface="Roboto"/>
                <a:sym typeface="Roboto"/>
              </a:rPr>
              <a:t>Intimidation from TA’s and Professors</a:t>
            </a:r>
            <a:endParaRPr sz="3600">
              <a:solidFill>
                <a:schemeClr val="dk1"/>
              </a:solidFill>
              <a:latin typeface="Roboto"/>
              <a:ea typeface="Roboto"/>
              <a:cs typeface="Roboto"/>
              <a:sym typeface="Roboto"/>
            </a:endParaRPr>
          </a:p>
          <a:p>
            <a:pPr marL="457200" lvl="0" indent="-457200" algn="l" rtl="0">
              <a:lnSpc>
                <a:spcPct val="200000"/>
              </a:lnSpc>
              <a:spcBef>
                <a:spcPts val="0"/>
              </a:spcBef>
              <a:spcAft>
                <a:spcPts val="0"/>
              </a:spcAft>
              <a:buClr>
                <a:schemeClr val="dk1"/>
              </a:buClr>
              <a:buSzPts val="3600"/>
              <a:buFont typeface="Roboto"/>
              <a:buChar char="❏"/>
            </a:pPr>
            <a:r>
              <a:rPr lang="en-US" sz="3600">
                <a:solidFill>
                  <a:schemeClr val="dk1"/>
                </a:solidFill>
                <a:latin typeface="Roboto"/>
                <a:ea typeface="Roboto"/>
                <a:cs typeface="Roboto"/>
                <a:sym typeface="Roboto"/>
              </a:rPr>
              <a:t>Unwillingness to seek help</a:t>
            </a:r>
            <a:endParaRPr sz="3600">
              <a:solidFill>
                <a:schemeClr val="dk1"/>
              </a:solidFill>
              <a:latin typeface="Roboto"/>
              <a:ea typeface="Roboto"/>
              <a:cs typeface="Roboto"/>
              <a:sym typeface="Roboto"/>
            </a:endParaRPr>
          </a:p>
          <a:p>
            <a:pPr marL="457200" lvl="0" indent="-457200" algn="l" rtl="0">
              <a:lnSpc>
                <a:spcPct val="200000"/>
              </a:lnSpc>
              <a:spcBef>
                <a:spcPts val="0"/>
              </a:spcBef>
              <a:spcAft>
                <a:spcPts val="0"/>
              </a:spcAft>
              <a:buClr>
                <a:schemeClr val="dk1"/>
              </a:buClr>
              <a:buSzPts val="3600"/>
              <a:buFont typeface="Roboto"/>
              <a:buChar char="❏"/>
            </a:pPr>
            <a:r>
              <a:rPr lang="en-US" sz="3600">
                <a:solidFill>
                  <a:schemeClr val="dk1"/>
                </a:solidFill>
                <a:latin typeface="Roboto"/>
                <a:ea typeface="Roboto"/>
                <a:cs typeface="Roboto"/>
                <a:sym typeface="Roboto"/>
              </a:rPr>
              <a:t>Palpable Stigma of Math department</a:t>
            </a:r>
            <a:endParaRPr sz="3600">
              <a:solidFill>
                <a:schemeClr val="dk1"/>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349"/>
        <p:cNvGrpSpPr/>
        <p:nvPr/>
      </p:nvGrpSpPr>
      <p:grpSpPr>
        <a:xfrm>
          <a:off x="0" y="0"/>
          <a:ext cx="0" cy="0"/>
          <a:chOff x="0" y="0"/>
          <a:chExt cx="0" cy="0"/>
        </a:xfrm>
      </p:grpSpPr>
      <p:sp>
        <p:nvSpPr>
          <p:cNvPr id="350" name="Google Shape;350;p22">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1" name="Google Shape;351;p22">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2" name="Google Shape;352;p22">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53" name="Google Shape;353;p22">
            <a:extLst>
              <a:ext uri="{C183D7F6-B498-43B3-948B-1728B52AA6E4}">
                <adec:decorative xmlns:adec="http://schemas.microsoft.com/office/drawing/2017/decorative" val="1"/>
              </a:ext>
            </a:extLst>
          </p:cNvPr>
          <p:cNvGrpSpPr/>
          <p:nvPr/>
        </p:nvGrpSpPr>
        <p:grpSpPr>
          <a:xfrm>
            <a:off x="275287" y="22338"/>
            <a:ext cx="17737598" cy="10025396"/>
            <a:chOff x="0" y="-57150"/>
            <a:chExt cx="4671600" cy="2640416"/>
          </a:xfrm>
        </p:grpSpPr>
        <p:sp>
          <p:nvSpPr>
            <p:cNvPr id="354" name="Google Shape;354;p22"/>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5" name="Google Shape;355;p22"/>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56" name="Google Shape;356;p22"/>
          <p:cNvSpPr txBox="1">
            <a:spLocks noGrp="1"/>
          </p:cNvSpPr>
          <p:nvPr>
            <p:ph type="title" idx="4294967295"/>
          </p:nvPr>
        </p:nvSpPr>
        <p:spPr>
          <a:xfrm>
            <a:off x="2653950" y="748283"/>
            <a:ext cx="12980100" cy="1385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90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Future Work:</a:t>
            </a:r>
            <a:endParaRPr kumimoji="0" lang="en-US" sz="14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grpSp>
        <p:nvGrpSpPr>
          <p:cNvPr id="357" name="Google Shape;357;p22">
            <a:extLst>
              <a:ext uri="{C183D7F6-B498-43B3-948B-1728B52AA6E4}">
                <adec:decorative xmlns:adec="http://schemas.microsoft.com/office/drawing/2017/decorative" val="1"/>
              </a:ext>
            </a:extLst>
          </p:cNvPr>
          <p:cNvGrpSpPr/>
          <p:nvPr/>
        </p:nvGrpSpPr>
        <p:grpSpPr>
          <a:xfrm>
            <a:off x="732176" y="3261646"/>
            <a:ext cx="3618220" cy="1183414"/>
            <a:chOff x="0" y="-57150"/>
            <a:chExt cx="2039008" cy="666900"/>
          </a:xfrm>
        </p:grpSpPr>
        <p:sp>
          <p:nvSpPr>
            <p:cNvPr id="358" name="Google Shape;358;p22"/>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89F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9" name="Google Shape;359;p22"/>
            <p:cNvSpPr txBox="1"/>
            <p:nvPr/>
          </p:nvSpPr>
          <p:spPr>
            <a:xfrm>
              <a:off x="101600" y="-57150"/>
              <a:ext cx="1835700" cy="6669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360" name="Google Shape;360;p22">
            <a:extLst>
              <a:ext uri="{C183D7F6-B498-43B3-948B-1728B52AA6E4}">
                <adec:decorative xmlns:adec="http://schemas.microsoft.com/office/drawing/2017/decorative" val="1"/>
              </a:ext>
            </a:extLst>
          </p:cNvPr>
          <p:cNvGrpSpPr/>
          <p:nvPr/>
        </p:nvGrpSpPr>
        <p:grpSpPr>
          <a:xfrm>
            <a:off x="732176" y="6560794"/>
            <a:ext cx="3618220" cy="1183414"/>
            <a:chOff x="0" y="-57150"/>
            <a:chExt cx="2039008" cy="666900"/>
          </a:xfrm>
        </p:grpSpPr>
        <p:sp>
          <p:nvSpPr>
            <p:cNvPr id="361" name="Google Shape;361;p22"/>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2" name="Google Shape;362;p22"/>
            <p:cNvSpPr txBox="1"/>
            <p:nvPr/>
          </p:nvSpPr>
          <p:spPr>
            <a:xfrm>
              <a:off x="101600" y="-57150"/>
              <a:ext cx="1835700" cy="6669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66" name="Google Shape;366;p22"/>
          <p:cNvSpPr txBox="1"/>
          <p:nvPr/>
        </p:nvSpPr>
        <p:spPr>
          <a:xfrm>
            <a:off x="1357798" y="3583946"/>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Interviews</a:t>
            </a:r>
            <a:endParaRPr/>
          </a:p>
        </p:txBody>
      </p:sp>
      <p:sp>
        <p:nvSpPr>
          <p:cNvPr id="364" name="Google Shape;364;p22"/>
          <p:cNvSpPr txBox="1"/>
          <p:nvPr/>
        </p:nvSpPr>
        <p:spPr>
          <a:xfrm>
            <a:off x="5174700" y="3165313"/>
            <a:ext cx="11596200" cy="1754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will be conducting more faculty and student interviews to gain qualitative insight  into their  perspective on the impact of first-generation in the mathematics field. </a:t>
            </a:r>
            <a:endParaRPr sz="3000"/>
          </a:p>
        </p:txBody>
      </p:sp>
      <p:sp>
        <p:nvSpPr>
          <p:cNvPr id="365" name="Google Shape;365;p22"/>
          <p:cNvSpPr txBox="1"/>
          <p:nvPr/>
        </p:nvSpPr>
        <p:spPr>
          <a:xfrm>
            <a:off x="863750" y="6883088"/>
            <a:ext cx="31299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Publication</a:t>
            </a:r>
            <a:endParaRPr/>
          </a:p>
        </p:txBody>
      </p:sp>
      <p:sp>
        <p:nvSpPr>
          <p:cNvPr id="363" name="Google Shape;363;p22"/>
          <p:cNvSpPr txBox="1"/>
          <p:nvPr/>
        </p:nvSpPr>
        <p:spPr>
          <a:xfrm>
            <a:off x="5174700" y="6275150"/>
            <a:ext cx="11596200" cy="17547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hope to soon obtain an IRB certification so that when we complete and compile our results from qualitative data and our interviews, we can publish our work, potentially in The Journal of High Education or similar journals. </a:t>
            </a:r>
            <a:endParaRPr sz="3000"/>
          </a:p>
        </p:txBody>
      </p:sp>
      <p:sp>
        <p:nvSpPr>
          <p:cNvPr id="367" name="Google Shape;367;p22">
            <a:extLst>
              <a:ext uri="{C183D7F6-B498-43B3-948B-1728B52AA6E4}">
                <adec:decorative xmlns:adec="http://schemas.microsoft.com/office/drawing/2017/decorative" val="1"/>
              </a:ext>
            </a:extLst>
          </p:cNvPr>
          <p:cNvSpPr/>
          <p:nvPr/>
        </p:nvSpPr>
        <p:spPr>
          <a:xfrm>
            <a:off x="1768354" y="443164"/>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8" name="Google Shape;368;p22">
            <a:extLst>
              <a:ext uri="{C183D7F6-B498-43B3-948B-1728B52AA6E4}">
                <adec:decorative xmlns:adec="http://schemas.microsoft.com/office/drawing/2017/decorative" val="1"/>
              </a:ext>
            </a:extLst>
          </p:cNvPr>
          <p:cNvSpPr/>
          <p:nvPr/>
        </p:nvSpPr>
        <p:spPr>
          <a:xfrm>
            <a:off x="957383" y="940660"/>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9" name="Google Shape;369;p22">
            <a:extLst>
              <a:ext uri="{C183D7F6-B498-43B3-948B-1728B52AA6E4}">
                <adec:decorative xmlns:adec="http://schemas.microsoft.com/office/drawing/2017/decorative" val="1"/>
              </a:ext>
            </a:extLst>
          </p:cNvPr>
          <p:cNvSpPr/>
          <p:nvPr/>
        </p:nvSpPr>
        <p:spPr>
          <a:xfrm>
            <a:off x="16660462" y="595330"/>
            <a:ext cx="1197677" cy="1133302"/>
          </a:xfrm>
          <a:custGeom>
            <a:avLst/>
            <a:gdLst/>
            <a:ahLst/>
            <a:cxnLst/>
            <a:rect l="l" t="t" r="r" b="b"/>
            <a:pathLst>
              <a:path w="1197677" h="1133302" extrusionOk="0">
                <a:moveTo>
                  <a:pt x="0" y="0"/>
                </a:moveTo>
                <a:lnTo>
                  <a:pt x="1197676" y="0"/>
                </a:lnTo>
                <a:lnTo>
                  <a:pt x="1197676" y="1133302"/>
                </a:lnTo>
                <a:lnTo>
                  <a:pt x="0" y="113330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373"/>
        <p:cNvGrpSpPr/>
        <p:nvPr/>
      </p:nvGrpSpPr>
      <p:grpSpPr>
        <a:xfrm>
          <a:off x="0" y="0"/>
          <a:ext cx="0" cy="0"/>
          <a:chOff x="0" y="0"/>
          <a:chExt cx="0" cy="0"/>
        </a:xfrm>
      </p:grpSpPr>
      <p:sp>
        <p:nvSpPr>
          <p:cNvPr id="374" name="Google Shape;374;p23">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5" name="Google Shape;375;p23">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6" name="Google Shape;376;p23">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77" name="Google Shape;377;p23">
            <a:extLst>
              <a:ext uri="{C183D7F6-B498-43B3-948B-1728B52AA6E4}">
                <adec:decorative xmlns:adec="http://schemas.microsoft.com/office/drawing/2017/decorative" val="1"/>
              </a:ext>
            </a:extLst>
          </p:cNvPr>
          <p:cNvGrpSpPr/>
          <p:nvPr/>
        </p:nvGrpSpPr>
        <p:grpSpPr>
          <a:xfrm>
            <a:off x="275287" y="22340"/>
            <a:ext cx="17737427" cy="10025329"/>
            <a:chOff x="0" y="-57150"/>
            <a:chExt cx="4671586" cy="2640416"/>
          </a:xfrm>
        </p:grpSpPr>
        <p:sp>
          <p:nvSpPr>
            <p:cNvPr id="378" name="Google Shape;378;p23"/>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9" name="Google Shape;379;p23"/>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80" name="Google Shape;380;p23"/>
          <p:cNvSpPr txBox="1">
            <a:spLocks noGrp="1"/>
          </p:cNvSpPr>
          <p:nvPr>
            <p:ph type="title" idx="4294967295"/>
          </p:nvPr>
        </p:nvSpPr>
        <p:spPr>
          <a:xfrm>
            <a:off x="5360537" y="848534"/>
            <a:ext cx="7378200" cy="1323600"/>
          </a:xfrm>
          <a:prstGeom prst="rect">
            <a:avLst/>
          </a:prstGeom>
          <a:noFill/>
          <a:ln w="19050" cap="flat" cmpd="sng">
            <a:solidFill>
              <a:srgbClr val="C41C0B"/>
            </a:solidFill>
            <a:prstDash val="solid"/>
            <a:round/>
            <a:headEnd type="none" w="sm" len="sm"/>
            <a:tailEnd type="none" w="sm" len="sm"/>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86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Thank You!</a:t>
            </a:r>
            <a:endParaRPr kumimoji="0" lang="en-US" sz="10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sp>
        <p:nvSpPr>
          <p:cNvPr id="381" name="Google Shape;381;p23">
            <a:extLst>
              <a:ext uri="{C183D7F6-B498-43B3-948B-1728B52AA6E4}">
                <adec:decorative xmlns:adec="http://schemas.microsoft.com/office/drawing/2017/decorative" val="1"/>
              </a:ext>
            </a:extLst>
          </p:cNvPr>
          <p:cNvSpPr/>
          <p:nvPr/>
        </p:nvSpPr>
        <p:spPr>
          <a:xfrm>
            <a:off x="14630389" y="6539756"/>
            <a:ext cx="1356264" cy="1412775"/>
          </a:xfrm>
          <a:custGeom>
            <a:avLst/>
            <a:gdLst/>
            <a:ahLst/>
            <a:cxnLst/>
            <a:rect l="l" t="t" r="r" b="b"/>
            <a:pathLst>
              <a:path w="1356264" h="1412775" extrusionOk="0">
                <a:moveTo>
                  <a:pt x="0" y="0"/>
                </a:moveTo>
                <a:lnTo>
                  <a:pt x="1356264" y="0"/>
                </a:lnTo>
                <a:lnTo>
                  <a:pt x="1356264" y="1412775"/>
                </a:lnTo>
                <a:lnTo>
                  <a:pt x="0" y="141277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2" name="Google Shape;382;p23">
            <a:extLst>
              <a:ext uri="{C183D7F6-B498-43B3-948B-1728B52AA6E4}">
                <adec:decorative xmlns:adec="http://schemas.microsoft.com/office/drawing/2017/decorative" val="1"/>
              </a:ext>
            </a:extLst>
          </p:cNvPr>
          <p:cNvSpPr/>
          <p:nvPr/>
        </p:nvSpPr>
        <p:spPr>
          <a:xfrm>
            <a:off x="2072810" y="2607359"/>
            <a:ext cx="1356264" cy="1412775"/>
          </a:xfrm>
          <a:custGeom>
            <a:avLst/>
            <a:gdLst/>
            <a:ahLst/>
            <a:cxnLst/>
            <a:rect l="l" t="t" r="r" b="b"/>
            <a:pathLst>
              <a:path w="1356264" h="1412775" extrusionOk="0">
                <a:moveTo>
                  <a:pt x="0" y="0"/>
                </a:moveTo>
                <a:lnTo>
                  <a:pt x="1356263" y="0"/>
                </a:lnTo>
                <a:lnTo>
                  <a:pt x="1356263" y="1412775"/>
                </a:lnTo>
                <a:lnTo>
                  <a:pt x="0" y="1412775"/>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3" name="Google Shape;383;p23">
            <a:extLst>
              <a:ext uri="{C183D7F6-B498-43B3-948B-1728B52AA6E4}">
                <adec:decorative xmlns:adec="http://schemas.microsoft.com/office/drawing/2017/decorative" val="1"/>
              </a:ext>
            </a:extLst>
          </p:cNvPr>
          <p:cNvSpPr/>
          <p:nvPr/>
        </p:nvSpPr>
        <p:spPr>
          <a:xfrm>
            <a:off x="1350383" y="848517"/>
            <a:ext cx="722422" cy="683592"/>
          </a:xfrm>
          <a:custGeom>
            <a:avLst/>
            <a:gdLst/>
            <a:ahLst/>
            <a:cxnLst/>
            <a:rect l="l" t="t" r="r" b="b"/>
            <a:pathLst>
              <a:path w="722422" h="683592" extrusionOk="0">
                <a:moveTo>
                  <a:pt x="0" y="0"/>
                </a:moveTo>
                <a:lnTo>
                  <a:pt x="722422" y="0"/>
                </a:lnTo>
                <a:lnTo>
                  <a:pt x="722422" y="683592"/>
                </a:lnTo>
                <a:lnTo>
                  <a:pt x="0" y="68359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4" name="Google Shape;384;p23">
            <a:extLst>
              <a:ext uri="{C183D7F6-B498-43B3-948B-1728B52AA6E4}">
                <adec:decorative xmlns:adec="http://schemas.microsoft.com/office/drawing/2017/decorative" val="1"/>
              </a:ext>
            </a:extLst>
          </p:cNvPr>
          <p:cNvSpPr/>
          <p:nvPr/>
        </p:nvSpPr>
        <p:spPr>
          <a:xfrm>
            <a:off x="1072519" y="6223209"/>
            <a:ext cx="939991" cy="889467"/>
          </a:xfrm>
          <a:custGeom>
            <a:avLst/>
            <a:gdLst/>
            <a:ahLst/>
            <a:cxnLst/>
            <a:rect l="l" t="t" r="r" b="b"/>
            <a:pathLst>
              <a:path w="939991" h="889467" extrusionOk="0">
                <a:moveTo>
                  <a:pt x="0" y="0"/>
                </a:moveTo>
                <a:lnTo>
                  <a:pt x="939992" y="0"/>
                </a:lnTo>
                <a:lnTo>
                  <a:pt x="939992" y="889467"/>
                </a:lnTo>
                <a:lnTo>
                  <a:pt x="0" y="889467"/>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5" name="Google Shape;385;p23">
            <a:extLst>
              <a:ext uri="{C183D7F6-B498-43B3-948B-1728B52AA6E4}">
                <adec:decorative xmlns:adec="http://schemas.microsoft.com/office/drawing/2017/decorative" val="1"/>
              </a:ext>
            </a:extLst>
          </p:cNvPr>
          <p:cNvSpPr/>
          <p:nvPr/>
        </p:nvSpPr>
        <p:spPr>
          <a:xfrm>
            <a:off x="2133099" y="7063063"/>
            <a:ext cx="939991" cy="889467"/>
          </a:xfrm>
          <a:custGeom>
            <a:avLst/>
            <a:gdLst/>
            <a:ahLst/>
            <a:cxnLst/>
            <a:rect l="l" t="t" r="r" b="b"/>
            <a:pathLst>
              <a:path w="939991" h="889467" extrusionOk="0">
                <a:moveTo>
                  <a:pt x="0" y="0"/>
                </a:moveTo>
                <a:lnTo>
                  <a:pt x="939992" y="0"/>
                </a:lnTo>
                <a:lnTo>
                  <a:pt x="939992" y="889467"/>
                </a:lnTo>
                <a:lnTo>
                  <a:pt x="0" y="889467"/>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386" name="Google Shape;386;p23" descr="Rush Rhees Library at University of Rochester as seen from quad on a snowy day"/>
          <p:cNvPicPr preferRelativeResize="0"/>
          <p:nvPr/>
        </p:nvPicPr>
        <p:blipFill>
          <a:blip r:embed="rId6">
            <a:alphaModFix/>
          </a:blip>
          <a:stretch>
            <a:fillRect/>
          </a:stretch>
        </p:blipFill>
        <p:spPr>
          <a:xfrm>
            <a:off x="3753413" y="2619379"/>
            <a:ext cx="10552649" cy="4831333"/>
          </a:xfrm>
          <a:prstGeom prst="rect">
            <a:avLst/>
          </a:prstGeom>
          <a:noFill/>
          <a:ln w="19050" cap="flat" cmpd="sng">
            <a:solidFill>
              <a:schemeClr val="dk2"/>
            </a:solidFill>
            <a:prstDash val="solid"/>
            <a:round/>
            <a:headEnd type="none" w="sm" len="sm"/>
            <a:tailEnd type="none" w="sm" len="sm"/>
          </a:ln>
        </p:spPr>
      </p:pic>
      <p:sp>
        <p:nvSpPr>
          <p:cNvPr id="387" name="Google Shape;387;p23"/>
          <p:cNvSpPr txBox="1"/>
          <p:nvPr/>
        </p:nvSpPr>
        <p:spPr>
          <a:xfrm>
            <a:off x="4473575" y="7781388"/>
            <a:ext cx="9152100" cy="889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i="1">
                <a:solidFill>
                  <a:schemeClr val="dk2"/>
                </a:solidFill>
                <a:latin typeface="Spectral"/>
                <a:ea typeface="Spectral"/>
                <a:cs typeface="Spectral"/>
                <a:sym typeface="Spectral"/>
              </a:rPr>
              <a:t>Special thanks to our advisor Dr. Robin Fyre</a:t>
            </a:r>
            <a:endParaRPr sz="3600" i="1">
              <a:solidFill>
                <a:schemeClr val="dk2"/>
              </a:solidFill>
              <a:latin typeface="Spectral"/>
              <a:ea typeface="Spectral"/>
              <a:cs typeface="Spectral"/>
              <a:sym typeface="Spectr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391"/>
        <p:cNvGrpSpPr/>
        <p:nvPr/>
      </p:nvGrpSpPr>
      <p:grpSpPr>
        <a:xfrm>
          <a:off x="0" y="0"/>
          <a:ext cx="0" cy="0"/>
          <a:chOff x="0" y="0"/>
          <a:chExt cx="0" cy="0"/>
        </a:xfrm>
      </p:grpSpPr>
      <p:grpSp>
        <p:nvGrpSpPr>
          <p:cNvPr id="392" name="Google Shape;392;p24">
            <a:extLst>
              <a:ext uri="{C183D7F6-B498-43B3-948B-1728B52AA6E4}">
                <adec:decorative xmlns:adec="http://schemas.microsoft.com/office/drawing/2017/decorative" val="1"/>
              </a:ext>
            </a:extLst>
          </p:cNvPr>
          <p:cNvGrpSpPr/>
          <p:nvPr/>
        </p:nvGrpSpPr>
        <p:grpSpPr>
          <a:xfrm>
            <a:off x="275287" y="22338"/>
            <a:ext cx="17737598" cy="10025396"/>
            <a:chOff x="0" y="-57150"/>
            <a:chExt cx="4671600" cy="2640416"/>
          </a:xfrm>
        </p:grpSpPr>
        <p:sp>
          <p:nvSpPr>
            <p:cNvPr id="393" name="Google Shape;393;p24"/>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4" name="Google Shape;394;p24"/>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95" name="Google Shape;395;p24"/>
          <p:cNvSpPr txBox="1">
            <a:spLocks noGrp="1"/>
          </p:cNvSpPr>
          <p:nvPr>
            <p:ph type="title" idx="4294967295"/>
          </p:nvPr>
        </p:nvSpPr>
        <p:spPr>
          <a:xfrm>
            <a:off x="2653950" y="443183"/>
            <a:ext cx="12980100" cy="11082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References:</a:t>
            </a:r>
            <a:endParaRPr kumimoji="0" lang="en-US" sz="72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sp>
        <p:nvSpPr>
          <p:cNvPr id="396" name="Google Shape;396;p24">
            <a:extLst>
              <a:ext uri="{C183D7F6-B498-43B3-948B-1728B52AA6E4}">
                <adec:decorative xmlns:adec="http://schemas.microsoft.com/office/drawing/2017/decorative" val="1"/>
              </a:ext>
            </a:extLst>
          </p:cNvPr>
          <p:cNvSpPr/>
          <p:nvPr/>
        </p:nvSpPr>
        <p:spPr>
          <a:xfrm>
            <a:off x="1768354" y="443164"/>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7" name="Google Shape;397;p24">
            <a:extLst>
              <a:ext uri="{C183D7F6-B498-43B3-948B-1728B52AA6E4}">
                <adec:decorative xmlns:adec="http://schemas.microsoft.com/office/drawing/2017/decorative" val="1"/>
              </a:ext>
            </a:extLst>
          </p:cNvPr>
          <p:cNvSpPr/>
          <p:nvPr/>
        </p:nvSpPr>
        <p:spPr>
          <a:xfrm>
            <a:off x="810433" y="727960"/>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8" name="Google Shape;398;p24">
            <a:extLst>
              <a:ext uri="{C183D7F6-B498-43B3-948B-1728B52AA6E4}">
                <adec:decorative xmlns:adec="http://schemas.microsoft.com/office/drawing/2017/decorative" val="1"/>
              </a:ext>
            </a:extLst>
          </p:cNvPr>
          <p:cNvSpPr/>
          <p:nvPr/>
        </p:nvSpPr>
        <p:spPr>
          <a:xfrm>
            <a:off x="16660462" y="595330"/>
            <a:ext cx="1197677" cy="1133302"/>
          </a:xfrm>
          <a:custGeom>
            <a:avLst/>
            <a:gdLst/>
            <a:ahLst/>
            <a:cxnLst/>
            <a:rect l="l" t="t" r="r" b="b"/>
            <a:pathLst>
              <a:path w="1197677" h="1133302" extrusionOk="0">
                <a:moveTo>
                  <a:pt x="0" y="0"/>
                </a:moveTo>
                <a:lnTo>
                  <a:pt x="1197676" y="0"/>
                </a:lnTo>
                <a:lnTo>
                  <a:pt x="1197676" y="1133302"/>
                </a:lnTo>
                <a:lnTo>
                  <a:pt x="0" y="113330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9" name="Google Shape;399;p24"/>
          <p:cNvSpPr txBox="1"/>
          <p:nvPr/>
        </p:nvSpPr>
        <p:spPr>
          <a:xfrm>
            <a:off x="995300" y="1790400"/>
            <a:ext cx="16581900" cy="89154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National Council of Teachers of Mathematics (NCTM) - Principles to Actions: Ensuring Mathematical Success for All</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This resource provides guidelines and recommendations for effective math teaching practices, emphasizing the importance of equity, curriculum, and assessment in achieving mathematical success for all students.</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NCTM Principles to Actions</a:t>
            </a:r>
            <a:endParaRPr sz="1200">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Boaler, J. (2016). Mathematical Mindsets: Unleashing Students' Potential through Creative Math, Inspiring Messages, and Innovative Teaching</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Jo Boaler explores how adopting a growth mindset can transform students' attitudes towards math, encouraging creativity and resilience in learning mathematical concepts.</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u="sng">
                <a:solidFill>
                  <a:srgbClr val="1155CC"/>
                </a:solidFill>
                <a:latin typeface="Times New Roman"/>
                <a:ea typeface="Times New Roman"/>
                <a:cs typeface="Times New Roman"/>
                <a:sym typeface="Times New Roman"/>
                <a:hlinkClick r:id="rId4">
                  <a:extLst>
                    <a:ext uri="{A12FA001-AC4F-418D-AE19-62706E023703}">
                      <ahyp:hlinkClr xmlns:ahyp="http://schemas.microsoft.com/office/drawing/2018/hyperlinkcolor" val="tx"/>
                    </a:ext>
                  </a:extLst>
                </a:hlinkClick>
              </a:rPr>
              <a:t>Mathematical Mindsets on Amazon</a:t>
            </a:r>
            <a:endParaRPr sz="1200" u="sng">
              <a:solidFill>
                <a:srgbClr val="1155CC"/>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Kilpatrick, J., Swafford, J., &amp; Findell, B. (Eds.). (2001). Adding It Up: Helping Children Learn Mathematics</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This comprehensive report examines the various components of mathematical proficiency and provides strategies for helping students develop a deep understanding of math from early childhood through adolescence.</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Adding It Up: Helping Children Learn Mathematics</a:t>
            </a:r>
            <a:endParaRPr sz="1200">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Hattie, J. (2009). Visible Learning: A Synthesis of Over 800 Meta-Analyses Relating to Achievement</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Hattie synthesizes research on factors affecting student achievement, highlighting the significant impact of teacher clarity, feedback, and instructional strategies on math education.</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Visible Learning</a:t>
            </a:r>
            <a:endParaRPr sz="1200">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Schoenfeld, A. H. (1992). Learning to Think Mathematically: Problem Solving, Metacognition, and Sense Making in Mathematics</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Schoenfeld emphasizes the importance of problem-solving and metacognitive skills in math education, advocating for teaching approaches that foster students' ability to make sense of mathematical concepts.</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Learning to Think Mathematically</a:t>
            </a:r>
            <a:endParaRPr sz="1200">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Ginsburg, H. P., &amp; Golbeck, S. L. (2004). Thoughts on the Future of Research on Mathematics and Science Learning and Education</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The authors discuss future directions for research in math and science education, stressing the need for studies that address cognitive, cultural, and technological influences on learning.</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Thoughts on the Future of Research</a:t>
            </a:r>
            <a:endParaRPr sz="1200">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National Research Council. (2005). How Students Learn: Mathematics in the Classroom</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This book provides insights into how students learn math, offering evidence-based strategies for teaching that align with how the brain processes mathematical information.</a:t>
            </a:r>
            <a:endParaRPr sz="1200">
              <a:solidFill>
                <a:schemeClr val="dk1"/>
              </a:solidFill>
              <a:latin typeface="Times New Roman"/>
              <a:ea typeface="Times New Roman"/>
              <a:cs typeface="Times New Roman"/>
              <a:sym typeface="Times New Roman"/>
            </a:endParaRPr>
          </a:p>
          <a:p>
            <a:pPr marL="457200" lvl="0" indent="-304800" algn="l" rtl="0">
              <a:lnSpc>
                <a:spcPct val="100000"/>
              </a:lnSpc>
              <a:spcBef>
                <a:spcPts val="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How Students Learn: Mathematics in the Classroom</a:t>
            </a:r>
            <a:endParaRPr sz="1200">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Fosnot, C. T., &amp; Dolk, M. (2001). Young Mathematicians at Work: Constructing Number Sense, Addition, and Subtraction</a:t>
            </a:r>
            <a:endParaRPr sz="1200" b="1">
              <a:solidFill>
                <a:schemeClr val="dk1"/>
              </a:solidFill>
              <a:latin typeface="Times New Roman"/>
              <a:ea typeface="Times New Roman"/>
              <a:cs typeface="Times New Roman"/>
              <a:sym typeface="Times New Roman"/>
            </a:endParaRPr>
          </a:p>
          <a:p>
            <a:pPr marL="457200" lvl="0" indent="-304800" algn="l" rtl="0">
              <a:lnSpc>
                <a:spcPct val="100000"/>
              </a:lnSpc>
              <a:spcBef>
                <a:spcPts val="1200"/>
              </a:spcBef>
              <a:spcAft>
                <a:spcPts val="0"/>
              </a:spcAft>
              <a:buClr>
                <a:schemeClr val="dk1"/>
              </a:buClr>
              <a:buSzPts val="1200"/>
              <a:buFont typeface="Times New Roman"/>
              <a:buChar char="●"/>
            </a:pPr>
            <a:r>
              <a:rPr lang="en-US" sz="1200">
                <a:solidFill>
                  <a:schemeClr val="dk1"/>
                </a:solidFill>
                <a:latin typeface="Times New Roman"/>
                <a:ea typeface="Times New Roman"/>
                <a:cs typeface="Times New Roman"/>
                <a:sym typeface="Times New Roman"/>
              </a:rPr>
              <a:t>Summary: Fosnot and Dolk explore how young children develop number sense and early arithmetic skills, emphasizing the importance of constructivist approaches in math education.</a:t>
            </a:r>
            <a:endParaRPr sz="1200">
              <a:solidFill>
                <a:schemeClr val="dk1"/>
              </a:solidFill>
              <a:latin typeface="Times New Roman"/>
              <a:ea typeface="Times New Roman"/>
              <a:cs typeface="Times New Roman"/>
              <a:sym typeface="Times New Roman"/>
            </a:endParaRPr>
          </a:p>
          <a:p>
            <a:pPr marL="457200" lvl="0" indent="-292100" algn="l" rtl="0">
              <a:lnSpc>
                <a:spcPct val="100000"/>
              </a:lnSpc>
              <a:spcBef>
                <a:spcPts val="0"/>
              </a:spcBef>
              <a:spcAft>
                <a:spcPts val="0"/>
              </a:spcAft>
              <a:buClr>
                <a:schemeClr val="dk1"/>
              </a:buClr>
              <a:buSzPts val="1000"/>
              <a:buFont typeface="Times New Roman"/>
              <a:buChar char="●"/>
            </a:pPr>
            <a:r>
              <a:rPr lang="en-US" sz="1000">
                <a:solidFill>
                  <a:schemeClr val="dk1"/>
                </a:solidFill>
                <a:latin typeface="Times New Roman"/>
                <a:ea typeface="Times New Roman"/>
                <a:cs typeface="Times New Roman"/>
                <a:sym typeface="Times New Roman"/>
              </a:rPr>
              <a:t>Young Mathematicians at Work</a:t>
            </a:r>
            <a:endParaRPr sz="1000">
              <a:solidFill>
                <a:schemeClr val="dk1"/>
              </a:solidFill>
              <a:latin typeface="Times New Roman"/>
              <a:ea typeface="Times New Roman"/>
              <a:cs typeface="Times New Roman"/>
              <a:sym typeface="Times New Roman"/>
            </a:endParaRPr>
          </a:p>
          <a:p>
            <a:pPr marL="0" lvl="0" indent="0" algn="l" rtl="0">
              <a:lnSpc>
                <a:spcPct val="115000"/>
              </a:lnSpc>
              <a:spcBef>
                <a:spcPts val="1200"/>
              </a:spcBef>
              <a:spcAft>
                <a:spcPts val="0"/>
              </a:spcAft>
              <a:buNone/>
            </a:pPr>
            <a:r>
              <a:rPr lang="en-US" sz="1200" b="1">
                <a:solidFill>
                  <a:schemeClr val="dk1"/>
                </a:solidFill>
                <a:latin typeface="Times New Roman"/>
                <a:ea typeface="Times New Roman"/>
                <a:cs typeface="Times New Roman"/>
                <a:sym typeface="Times New Roman"/>
              </a:rPr>
              <a:t>Horn, L., Marie-Nunez, A., &amp; Bobbit, L. (2000). Mapping the Road to College: First-Generation Students’ Math Track, Planning Strategies, and Context of Support. </a:t>
            </a:r>
            <a:r>
              <a:rPr lang="en-US" sz="1200" b="1" i="1">
                <a:solidFill>
                  <a:schemeClr val="dk1"/>
                </a:solidFill>
                <a:latin typeface="Times New Roman"/>
                <a:ea typeface="Times New Roman"/>
                <a:cs typeface="Times New Roman"/>
                <a:sym typeface="Times New Roman"/>
              </a:rPr>
              <a:t>NATIONAL CENTER FOR EDUCATION STATISTICS: STATISTICS ANALYSIS REPORT</a:t>
            </a:r>
            <a:r>
              <a:rPr lang="en-US" sz="1200" b="1">
                <a:solidFill>
                  <a:schemeClr val="dk1"/>
                </a:solidFill>
                <a:latin typeface="Times New Roman"/>
                <a:ea typeface="Times New Roman"/>
                <a:cs typeface="Times New Roman"/>
                <a:sym typeface="Times New Roman"/>
              </a:rPr>
              <a:t>. </a:t>
            </a:r>
            <a:endParaRPr sz="1200" b="1">
              <a:solidFill>
                <a:schemeClr val="dk1"/>
              </a:solidFill>
              <a:latin typeface="Times New Roman"/>
              <a:ea typeface="Times New Roman"/>
              <a:cs typeface="Times New Roman"/>
              <a:sym typeface="Times New Roman"/>
            </a:endParaRPr>
          </a:p>
          <a:p>
            <a:pPr marL="0" lvl="0" indent="0" algn="l" rtl="0">
              <a:lnSpc>
                <a:spcPct val="115000"/>
              </a:lnSpc>
              <a:spcBef>
                <a:spcPts val="1200"/>
              </a:spcBef>
              <a:spcAft>
                <a:spcPts val="0"/>
              </a:spcAft>
              <a:buClr>
                <a:schemeClr val="dk1"/>
              </a:buClr>
              <a:buSzPts val="1100"/>
              <a:buFont typeface="Arial"/>
              <a:buNone/>
            </a:pPr>
            <a:r>
              <a:rPr lang="en-US" sz="1200" b="1">
                <a:solidFill>
                  <a:schemeClr val="dk1"/>
                </a:solidFill>
                <a:latin typeface="Times New Roman"/>
                <a:ea typeface="Times New Roman"/>
                <a:cs typeface="Times New Roman"/>
                <a:sym typeface="Times New Roman"/>
              </a:rPr>
              <a:t>Ives, J., &amp; Castillo-Montoya, M. (2020). First-generation college students as academic learners: A systematic review. </a:t>
            </a:r>
            <a:r>
              <a:rPr lang="en-US" sz="1200" b="1" i="1">
                <a:solidFill>
                  <a:schemeClr val="dk1"/>
                </a:solidFill>
                <a:latin typeface="Times New Roman"/>
                <a:ea typeface="Times New Roman"/>
                <a:cs typeface="Times New Roman"/>
                <a:sym typeface="Times New Roman"/>
              </a:rPr>
              <a:t>Review of Educational Research</a:t>
            </a:r>
            <a:r>
              <a:rPr lang="en-US" sz="1200" b="1">
                <a:solidFill>
                  <a:schemeClr val="dk1"/>
                </a:solidFill>
                <a:latin typeface="Times New Roman"/>
                <a:ea typeface="Times New Roman"/>
                <a:cs typeface="Times New Roman"/>
                <a:sym typeface="Times New Roman"/>
              </a:rPr>
              <a:t>, </a:t>
            </a:r>
            <a:r>
              <a:rPr lang="en-US" sz="1200" b="1" i="1">
                <a:solidFill>
                  <a:schemeClr val="dk1"/>
                </a:solidFill>
                <a:latin typeface="Times New Roman"/>
                <a:ea typeface="Times New Roman"/>
                <a:cs typeface="Times New Roman"/>
                <a:sym typeface="Times New Roman"/>
              </a:rPr>
              <a:t>90</a:t>
            </a:r>
            <a:r>
              <a:rPr lang="en-US" sz="1200" b="1">
                <a:solidFill>
                  <a:schemeClr val="dk1"/>
                </a:solidFill>
                <a:latin typeface="Times New Roman"/>
                <a:ea typeface="Times New Roman"/>
                <a:cs typeface="Times New Roman"/>
                <a:sym typeface="Times New Roman"/>
              </a:rPr>
              <a:t>(2), 139–178. https://doi.org/10.3102/0034654319899707 </a:t>
            </a:r>
            <a:endParaRPr sz="1200" b="1">
              <a:solidFill>
                <a:schemeClr val="dk1"/>
              </a:solidFill>
              <a:latin typeface="Times New Roman"/>
              <a:ea typeface="Times New Roman"/>
              <a:cs typeface="Times New Roman"/>
              <a:sym typeface="Times New Roman"/>
            </a:endParaRPr>
          </a:p>
          <a:p>
            <a:pPr marL="0" lvl="0" indent="0" algn="l" rtl="0">
              <a:lnSpc>
                <a:spcPct val="115000"/>
              </a:lnSpc>
              <a:spcBef>
                <a:spcPts val="1200"/>
              </a:spcBef>
              <a:spcAft>
                <a:spcPts val="0"/>
              </a:spcAft>
              <a:buNone/>
            </a:pPr>
            <a:endParaRPr sz="1200" b="1">
              <a:solidFill>
                <a:schemeClr val="dk1"/>
              </a:solidFill>
              <a:latin typeface="Times New Roman"/>
              <a:ea typeface="Times New Roman"/>
              <a:cs typeface="Times New Roman"/>
              <a:sym typeface="Times New Roman"/>
            </a:endParaRPr>
          </a:p>
          <a:p>
            <a:pPr marL="0" lvl="0" indent="0" algn="l" rtl="0">
              <a:lnSpc>
                <a:spcPct val="100000"/>
              </a:lnSpc>
              <a:spcBef>
                <a:spcPts val="1200"/>
              </a:spcBef>
              <a:spcAft>
                <a:spcPts val="0"/>
              </a:spcAft>
              <a:buNone/>
            </a:pPr>
            <a:endParaRPr sz="1000">
              <a:solidFill>
                <a:schemeClr val="dk1"/>
              </a:solidFill>
              <a:latin typeface="Times New Roman"/>
              <a:ea typeface="Times New Roman"/>
              <a:cs typeface="Times New Roman"/>
              <a:sym typeface="Times New Roman"/>
            </a:endParaRPr>
          </a:p>
          <a:p>
            <a:pPr marL="457200" marR="0" lvl="0" indent="0" algn="ctr" rtl="0">
              <a:lnSpc>
                <a:spcPct val="140000"/>
              </a:lnSpc>
              <a:spcBef>
                <a:spcPts val="1200"/>
              </a:spcBef>
              <a:spcAft>
                <a:spcPts val="0"/>
              </a:spcAft>
              <a:buNone/>
            </a:pPr>
            <a:endParaRPr sz="2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10"/>
        <p:cNvGrpSpPr/>
        <p:nvPr/>
      </p:nvGrpSpPr>
      <p:grpSpPr>
        <a:xfrm>
          <a:off x="0" y="0"/>
          <a:ext cx="0" cy="0"/>
          <a:chOff x="0" y="0"/>
          <a:chExt cx="0" cy="0"/>
        </a:xfrm>
      </p:grpSpPr>
      <p:sp>
        <p:nvSpPr>
          <p:cNvPr id="111" name="Google Shape;111;p12">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2" name="Google Shape;112;p12">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3" name="Google Shape;113;p12">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14" name="Google Shape;114;p12">
            <a:extLst>
              <a:ext uri="{C183D7F6-B498-43B3-948B-1728B52AA6E4}">
                <adec:decorative xmlns:adec="http://schemas.microsoft.com/office/drawing/2017/decorative" val="1"/>
              </a:ext>
            </a:extLst>
          </p:cNvPr>
          <p:cNvGrpSpPr/>
          <p:nvPr/>
        </p:nvGrpSpPr>
        <p:grpSpPr>
          <a:xfrm>
            <a:off x="275287" y="22340"/>
            <a:ext cx="17737427" cy="10025329"/>
            <a:chOff x="0" y="-57150"/>
            <a:chExt cx="4671586" cy="2640416"/>
          </a:xfrm>
        </p:grpSpPr>
        <p:sp>
          <p:nvSpPr>
            <p:cNvPr id="115" name="Google Shape;115;p12"/>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6" name="Google Shape;116;p12"/>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7" name="Google Shape;117;p12">
            <a:extLst>
              <a:ext uri="{C183D7F6-B498-43B3-948B-1728B52AA6E4}">
                <adec:decorative xmlns:adec="http://schemas.microsoft.com/office/drawing/2017/decorative" val="1"/>
              </a:ext>
            </a:extLst>
          </p:cNvPr>
          <p:cNvGrpSpPr/>
          <p:nvPr/>
        </p:nvGrpSpPr>
        <p:grpSpPr>
          <a:xfrm>
            <a:off x="1941179" y="3303648"/>
            <a:ext cx="3077255" cy="1565233"/>
            <a:chOff x="0" y="-57150"/>
            <a:chExt cx="1310834" cy="666750"/>
          </a:xfrm>
        </p:grpSpPr>
        <p:sp>
          <p:nvSpPr>
            <p:cNvPr id="118" name="Google Shape;118;p12"/>
            <p:cNvSpPr/>
            <p:nvPr/>
          </p:nvSpPr>
          <p:spPr>
            <a:xfrm>
              <a:off x="0" y="0"/>
              <a:ext cx="1310834" cy="609600"/>
            </a:xfrm>
            <a:custGeom>
              <a:avLst/>
              <a:gdLst/>
              <a:ahLst/>
              <a:cxnLst/>
              <a:rect l="l" t="t" r="r" b="b"/>
              <a:pathLst>
                <a:path w="1310834" h="609600" extrusionOk="0">
                  <a:moveTo>
                    <a:pt x="203200" y="0"/>
                  </a:moveTo>
                  <a:lnTo>
                    <a:pt x="1107634" y="0"/>
                  </a:lnTo>
                  <a:lnTo>
                    <a:pt x="1310834" y="609600"/>
                  </a:lnTo>
                  <a:lnTo>
                    <a:pt x="0" y="609600"/>
                  </a:lnTo>
                  <a:lnTo>
                    <a:pt x="203200"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12"/>
            <p:cNvSpPr txBox="1"/>
            <p:nvPr/>
          </p:nvSpPr>
          <p:spPr>
            <a:xfrm>
              <a:off x="127000" y="-57150"/>
              <a:ext cx="1056834"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0" name="Google Shape;120;p12">
            <a:extLst>
              <a:ext uri="{C183D7F6-B498-43B3-948B-1728B52AA6E4}">
                <adec:decorative xmlns:adec="http://schemas.microsoft.com/office/drawing/2017/decorative" val="1"/>
              </a:ext>
            </a:extLst>
          </p:cNvPr>
          <p:cNvGrpSpPr/>
          <p:nvPr/>
        </p:nvGrpSpPr>
        <p:grpSpPr>
          <a:xfrm>
            <a:off x="1379853" y="4957575"/>
            <a:ext cx="4199908" cy="1565233"/>
            <a:chOff x="0" y="-57150"/>
            <a:chExt cx="1789056" cy="666750"/>
          </a:xfrm>
        </p:grpSpPr>
        <p:sp>
          <p:nvSpPr>
            <p:cNvPr id="121" name="Google Shape;121;p12"/>
            <p:cNvSpPr/>
            <p:nvPr/>
          </p:nvSpPr>
          <p:spPr>
            <a:xfrm>
              <a:off x="0" y="0"/>
              <a:ext cx="1789056" cy="609600"/>
            </a:xfrm>
            <a:custGeom>
              <a:avLst/>
              <a:gdLst/>
              <a:ahLst/>
              <a:cxnLst/>
              <a:rect l="l" t="t" r="r" b="b"/>
              <a:pathLst>
                <a:path w="1789056" h="609600" extrusionOk="0">
                  <a:moveTo>
                    <a:pt x="203200" y="0"/>
                  </a:moveTo>
                  <a:lnTo>
                    <a:pt x="1585856" y="0"/>
                  </a:lnTo>
                  <a:lnTo>
                    <a:pt x="1789056" y="609600"/>
                  </a:lnTo>
                  <a:lnTo>
                    <a:pt x="0" y="609600"/>
                  </a:lnTo>
                  <a:lnTo>
                    <a:pt x="203200"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12"/>
            <p:cNvSpPr txBox="1"/>
            <p:nvPr/>
          </p:nvSpPr>
          <p:spPr>
            <a:xfrm>
              <a:off x="127000" y="-57150"/>
              <a:ext cx="1535056"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3" name="Google Shape;123;p12">
            <a:extLst>
              <a:ext uri="{C183D7F6-B498-43B3-948B-1728B52AA6E4}">
                <adec:decorative xmlns:adec="http://schemas.microsoft.com/office/drawing/2017/decorative" val="1"/>
              </a:ext>
            </a:extLst>
          </p:cNvPr>
          <p:cNvGrpSpPr/>
          <p:nvPr/>
        </p:nvGrpSpPr>
        <p:grpSpPr>
          <a:xfrm>
            <a:off x="828599" y="6641005"/>
            <a:ext cx="5302415" cy="1565233"/>
            <a:chOff x="0" y="-57150"/>
            <a:chExt cx="2258696" cy="666750"/>
          </a:xfrm>
        </p:grpSpPr>
        <p:sp>
          <p:nvSpPr>
            <p:cNvPr id="124" name="Google Shape;124;p12"/>
            <p:cNvSpPr/>
            <p:nvPr/>
          </p:nvSpPr>
          <p:spPr>
            <a:xfrm>
              <a:off x="0" y="0"/>
              <a:ext cx="2258696" cy="609600"/>
            </a:xfrm>
            <a:custGeom>
              <a:avLst/>
              <a:gdLst/>
              <a:ahLst/>
              <a:cxnLst/>
              <a:rect l="l" t="t" r="r" b="b"/>
              <a:pathLst>
                <a:path w="2258696" h="609600" extrusionOk="0">
                  <a:moveTo>
                    <a:pt x="203200" y="0"/>
                  </a:moveTo>
                  <a:lnTo>
                    <a:pt x="2055496" y="0"/>
                  </a:lnTo>
                  <a:lnTo>
                    <a:pt x="2258696" y="609600"/>
                  </a:lnTo>
                  <a:lnTo>
                    <a:pt x="0" y="609600"/>
                  </a:lnTo>
                  <a:lnTo>
                    <a:pt x="203200"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12"/>
            <p:cNvSpPr txBox="1"/>
            <p:nvPr/>
          </p:nvSpPr>
          <p:spPr>
            <a:xfrm>
              <a:off x="127000" y="-57150"/>
              <a:ext cx="2004696"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26" name="Google Shape;126;p12">
            <a:extLst>
              <a:ext uri="{C183D7F6-B498-43B3-948B-1728B52AA6E4}">
                <adec:decorative xmlns:adec="http://schemas.microsoft.com/office/drawing/2017/decorative" val="1"/>
              </a:ext>
            </a:extLst>
          </p:cNvPr>
          <p:cNvSpPr/>
          <p:nvPr/>
        </p:nvSpPr>
        <p:spPr>
          <a:xfrm>
            <a:off x="-519688" y="1714500"/>
            <a:ext cx="2188626" cy="2279819"/>
          </a:xfrm>
          <a:custGeom>
            <a:avLst/>
            <a:gdLst/>
            <a:ahLst/>
            <a:cxnLst/>
            <a:rect l="l" t="t" r="r" b="b"/>
            <a:pathLst>
              <a:path w="2188626" h="2279819" extrusionOk="0">
                <a:moveTo>
                  <a:pt x="0" y="0"/>
                </a:moveTo>
                <a:lnTo>
                  <a:pt x="2188626" y="0"/>
                </a:lnTo>
                <a:lnTo>
                  <a:pt x="2188626" y="2279819"/>
                </a:lnTo>
                <a:lnTo>
                  <a:pt x="0" y="227981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27" name="Google Shape;127;p12">
            <a:extLst>
              <a:ext uri="{C183D7F6-B498-43B3-948B-1728B52AA6E4}">
                <adec:decorative xmlns:adec="http://schemas.microsoft.com/office/drawing/2017/decorative" val="1"/>
              </a:ext>
            </a:extLst>
          </p:cNvPr>
          <p:cNvGrpSpPr/>
          <p:nvPr/>
        </p:nvGrpSpPr>
        <p:grpSpPr>
          <a:xfrm>
            <a:off x="13269566" y="3303648"/>
            <a:ext cx="3077255" cy="1565233"/>
            <a:chOff x="0" y="-57150"/>
            <a:chExt cx="1310834" cy="666750"/>
          </a:xfrm>
        </p:grpSpPr>
        <p:sp>
          <p:nvSpPr>
            <p:cNvPr id="128" name="Google Shape;128;p12"/>
            <p:cNvSpPr/>
            <p:nvPr/>
          </p:nvSpPr>
          <p:spPr>
            <a:xfrm>
              <a:off x="0" y="0"/>
              <a:ext cx="1310834" cy="609600"/>
            </a:xfrm>
            <a:custGeom>
              <a:avLst/>
              <a:gdLst/>
              <a:ahLst/>
              <a:cxnLst/>
              <a:rect l="l" t="t" r="r" b="b"/>
              <a:pathLst>
                <a:path w="1310834" h="609600" extrusionOk="0">
                  <a:moveTo>
                    <a:pt x="203200" y="0"/>
                  </a:moveTo>
                  <a:lnTo>
                    <a:pt x="1107634" y="0"/>
                  </a:lnTo>
                  <a:lnTo>
                    <a:pt x="1310834" y="609600"/>
                  </a:lnTo>
                  <a:lnTo>
                    <a:pt x="0" y="609600"/>
                  </a:lnTo>
                  <a:lnTo>
                    <a:pt x="203200" y="0"/>
                  </a:lnTo>
                  <a:close/>
                </a:path>
              </a:pathLst>
            </a:custGeom>
            <a:solidFill>
              <a:srgbClr val="F85D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9" name="Google Shape;129;p12"/>
            <p:cNvSpPr txBox="1"/>
            <p:nvPr/>
          </p:nvSpPr>
          <p:spPr>
            <a:xfrm>
              <a:off x="127000" y="-57150"/>
              <a:ext cx="1056834"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0" name="Google Shape;130;p12">
            <a:extLst>
              <a:ext uri="{C183D7F6-B498-43B3-948B-1728B52AA6E4}">
                <adec:decorative xmlns:adec="http://schemas.microsoft.com/office/drawing/2017/decorative" val="1"/>
              </a:ext>
            </a:extLst>
          </p:cNvPr>
          <p:cNvGrpSpPr/>
          <p:nvPr/>
        </p:nvGrpSpPr>
        <p:grpSpPr>
          <a:xfrm>
            <a:off x="12708239" y="4957575"/>
            <a:ext cx="4199908" cy="1565233"/>
            <a:chOff x="0" y="-57150"/>
            <a:chExt cx="1789056" cy="666750"/>
          </a:xfrm>
        </p:grpSpPr>
        <p:sp>
          <p:nvSpPr>
            <p:cNvPr id="131" name="Google Shape;131;p12"/>
            <p:cNvSpPr/>
            <p:nvPr/>
          </p:nvSpPr>
          <p:spPr>
            <a:xfrm>
              <a:off x="0" y="0"/>
              <a:ext cx="1789056" cy="609600"/>
            </a:xfrm>
            <a:custGeom>
              <a:avLst/>
              <a:gdLst/>
              <a:ahLst/>
              <a:cxnLst/>
              <a:rect l="l" t="t" r="r" b="b"/>
              <a:pathLst>
                <a:path w="1789056" h="609600" extrusionOk="0">
                  <a:moveTo>
                    <a:pt x="203200" y="0"/>
                  </a:moveTo>
                  <a:lnTo>
                    <a:pt x="1585856" y="0"/>
                  </a:lnTo>
                  <a:lnTo>
                    <a:pt x="1789056" y="609600"/>
                  </a:lnTo>
                  <a:lnTo>
                    <a:pt x="0" y="609600"/>
                  </a:lnTo>
                  <a:lnTo>
                    <a:pt x="203200" y="0"/>
                  </a:lnTo>
                  <a:close/>
                </a:path>
              </a:pathLst>
            </a:custGeom>
            <a:solidFill>
              <a:srgbClr val="F85D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12"/>
            <p:cNvSpPr txBox="1"/>
            <p:nvPr/>
          </p:nvSpPr>
          <p:spPr>
            <a:xfrm>
              <a:off x="127000" y="-57150"/>
              <a:ext cx="1535056"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3" name="Google Shape;133;p12">
            <a:extLst>
              <a:ext uri="{C183D7F6-B498-43B3-948B-1728B52AA6E4}">
                <adec:decorative xmlns:adec="http://schemas.microsoft.com/office/drawing/2017/decorative" val="1"/>
              </a:ext>
            </a:extLst>
          </p:cNvPr>
          <p:cNvGrpSpPr/>
          <p:nvPr/>
        </p:nvGrpSpPr>
        <p:grpSpPr>
          <a:xfrm>
            <a:off x="12156986" y="6641005"/>
            <a:ext cx="5302415" cy="1565233"/>
            <a:chOff x="0" y="-57150"/>
            <a:chExt cx="2258696" cy="666750"/>
          </a:xfrm>
        </p:grpSpPr>
        <p:sp>
          <p:nvSpPr>
            <p:cNvPr id="134" name="Google Shape;134;p12"/>
            <p:cNvSpPr/>
            <p:nvPr/>
          </p:nvSpPr>
          <p:spPr>
            <a:xfrm>
              <a:off x="0" y="0"/>
              <a:ext cx="2258696" cy="609600"/>
            </a:xfrm>
            <a:custGeom>
              <a:avLst/>
              <a:gdLst/>
              <a:ahLst/>
              <a:cxnLst/>
              <a:rect l="l" t="t" r="r" b="b"/>
              <a:pathLst>
                <a:path w="2258696" h="609600" extrusionOk="0">
                  <a:moveTo>
                    <a:pt x="203200" y="0"/>
                  </a:moveTo>
                  <a:lnTo>
                    <a:pt x="2055496" y="0"/>
                  </a:lnTo>
                  <a:lnTo>
                    <a:pt x="2258696" y="609600"/>
                  </a:lnTo>
                  <a:lnTo>
                    <a:pt x="0" y="609600"/>
                  </a:lnTo>
                  <a:lnTo>
                    <a:pt x="203200" y="0"/>
                  </a:lnTo>
                  <a:close/>
                </a:path>
              </a:pathLst>
            </a:custGeom>
            <a:solidFill>
              <a:srgbClr val="F85D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5" name="Google Shape;135;p12"/>
            <p:cNvSpPr txBox="1"/>
            <p:nvPr/>
          </p:nvSpPr>
          <p:spPr>
            <a:xfrm>
              <a:off x="127000" y="-57150"/>
              <a:ext cx="2004696"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6" name="Google Shape;136;p12">
            <a:extLst>
              <a:ext uri="{C183D7F6-B498-43B3-948B-1728B52AA6E4}">
                <adec:decorative xmlns:adec="http://schemas.microsoft.com/office/drawing/2017/decorative" val="1"/>
              </a:ext>
            </a:extLst>
          </p:cNvPr>
          <p:cNvGrpSpPr/>
          <p:nvPr/>
        </p:nvGrpSpPr>
        <p:grpSpPr>
          <a:xfrm>
            <a:off x="7605201" y="3303648"/>
            <a:ext cx="3077255" cy="1565233"/>
            <a:chOff x="0" y="-57150"/>
            <a:chExt cx="1310834" cy="666750"/>
          </a:xfrm>
        </p:grpSpPr>
        <p:sp>
          <p:nvSpPr>
            <p:cNvPr id="137" name="Google Shape;137;p12"/>
            <p:cNvSpPr/>
            <p:nvPr/>
          </p:nvSpPr>
          <p:spPr>
            <a:xfrm>
              <a:off x="0" y="0"/>
              <a:ext cx="1310834" cy="609600"/>
            </a:xfrm>
            <a:custGeom>
              <a:avLst/>
              <a:gdLst/>
              <a:ahLst/>
              <a:cxnLst/>
              <a:rect l="l" t="t" r="r" b="b"/>
              <a:pathLst>
                <a:path w="1310834" h="609600" extrusionOk="0">
                  <a:moveTo>
                    <a:pt x="203200" y="0"/>
                  </a:moveTo>
                  <a:lnTo>
                    <a:pt x="1107634" y="0"/>
                  </a:lnTo>
                  <a:lnTo>
                    <a:pt x="1310834" y="609600"/>
                  </a:lnTo>
                  <a:lnTo>
                    <a:pt x="0" y="609600"/>
                  </a:lnTo>
                  <a:lnTo>
                    <a:pt x="203200" y="0"/>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8" name="Google Shape;138;p12"/>
            <p:cNvSpPr txBox="1"/>
            <p:nvPr/>
          </p:nvSpPr>
          <p:spPr>
            <a:xfrm>
              <a:off x="127000" y="-57150"/>
              <a:ext cx="1056834" cy="666750"/>
            </a:xfrm>
            <a:prstGeom prst="rect">
              <a:avLst/>
            </a:prstGeom>
            <a:solidFill>
              <a:schemeClr val="accent3"/>
            </a:solid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9" name="Google Shape;139;p12">
            <a:extLst>
              <a:ext uri="{C183D7F6-B498-43B3-948B-1728B52AA6E4}">
                <adec:decorative xmlns:adec="http://schemas.microsoft.com/office/drawing/2017/decorative" val="1"/>
              </a:ext>
            </a:extLst>
          </p:cNvPr>
          <p:cNvGrpSpPr/>
          <p:nvPr/>
        </p:nvGrpSpPr>
        <p:grpSpPr>
          <a:xfrm>
            <a:off x="7043874" y="4957575"/>
            <a:ext cx="4199908" cy="1565233"/>
            <a:chOff x="0" y="-57150"/>
            <a:chExt cx="1789056" cy="666750"/>
          </a:xfrm>
        </p:grpSpPr>
        <p:sp>
          <p:nvSpPr>
            <p:cNvPr id="140" name="Google Shape;140;p12"/>
            <p:cNvSpPr/>
            <p:nvPr/>
          </p:nvSpPr>
          <p:spPr>
            <a:xfrm>
              <a:off x="0" y="0"/>
              <a:ext cx="1789056" cy="609600"/>
            </a:xfrm>
            <a:custGeom>
              <a:avLst/>
              <a:gdLst/>
              <a:ahLst/>
              <a:cxnLst/>
              <a:rect l="l" t="t" r="r" b="b"/>
              <a:pathLst>
                <a:path w="1789056" h="609600" extrusionOk="0">
                  <a:moveTo>
                    <a:pt x="203200" y="0"/>
                  </a:moveTo>
                  <a:lnTo>
                    <a:pt x="1585856" y="0"/>
                  </a:lnTo>
                  <a:lnTo>
                    <a:pt x="1789056" y="609600"/>
                  </a:lnTo>
                  <a:lnTo>
                    <a:pt x="0" y="609600"/>
                  </a:lnTo>
                  <a:lnTo>
                    <a:pt x="203200" y="0"/>
                  </a:lnTo>
                  <a:close/>
                </a:path>
              </a:pathLst>
            </a:custGeom>
            <a:solidFill>
              <a:srgbClr val="9EC3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1" name="Google Shape;141;p12"/>
            <p:cNvSpPr txBox="1"/>
            <p:nvPr/>
          </p:nvSpPr>
          <p:spPr>
            <a:xfrm>
              <a:off x="127000" y="-57150"/>
              <a:ext cx="1535056" cy="666750"/>
            </a:xfrm>
            <a:prstGeom prst="rect">
              <a:avLst/>
            </a:prstGeom>
            <a:solidFill>
              <a:srgbClr val="9EC3FF"/>
            </a:solid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2" name="Google Shape;142;p12">
            <a:extLst>
              <a:ext uri="{C183D7F6-B498-43B3-948B-1728B52AA6E4}">
                <adec:decorative xmlns:adec="http://schemas.microsoft.com/office/drawing/2017/decorative" val="1"/>
              </a:ext>
            </a:extLst>
          </p:cNvPr>
          <p:cNvGrpSpPr/>
          <p:nvPr/>
        </p:nvGrpSpPr>
        <p:grpSpPr>
          <a:xfrm>
            <a:off x="6492621" y="6641003"/>
            <a:ext cx="5302515" cy="1565262"/>
            <a:chOff x="0" y="-57150"/>
            <a:chExt cx="2258696" cy="666750"/>
          </a:xfrm>
        </p:grpSpPr>
        <p:sp>
          <p:nvSpPr>
            <p:cNvPr id="143" name="Google Shape;143;p12"/>
            <p:cNvSpPr/>
            <p:nvPr/>
          </p:nvSpPr>
          <p:spPr>
            <a:xfrm>
              <a:off x="0" y="0"/>
              <a:ext cx="2258696" cy="609600"/>
            </a:xfrm>
            <a:custGeom>
              <a:avLst/>
              <a:gdLst/>
              <a:ahLst/>
              <a:cxnLst/>
              <a:rect l="l" t="t" r="r" b="b"/>
              <a:pathLst>
                <a:path w="2258696" h="609600" extrusionOk="0">
                  <a:moveTo>
                    <a:pt x="203200" y="0"/>
                  </a:moveTo>
                  <a:lnTo>
                    <a:pt x="2055496" y="0"/>
                  </a:lnTo>
                  <a:lnTo>
                    <a:pt x="2258696" y="609600"/>
                  </a:lnTo>
                  <a:lnTo>
                    <a:pt x="0" y="609600"/>
                  </a:lnTo>
                  <a:lnTo>
                    <a:pt x="203200" y="0"/>
                  </a:lnTo>
                  <a:close/>
                </a:path>
              </a:pathLst>
            </a:custGeom>
            <a:solidFill>
              <a:srgbClr val="9EC3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12"/>
            <p:cNvSpPr txBox="1"/>
            <p:nvPr/>
          </p:nvSpPr>
          <p:spPr>
            <a:xfrm>
              <a:off x="127000" y="-57150"/>
              <a:ext cx="2004696" cy="666750"/>
            </a:xfrm>
            <a:prstGeom prst="rect">
              <a:avLst/>
            </a:prstGeom>
            <a:solidFill>
              <a:srgbClr val="9EC3FF"/>
            </a:solid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5" name="Google Shape;145;p12">
            <a:extLst>
              <a:ext uri="{C183D7F6-B498-43B3-948B-1728B52AA6E4}">
                <adec:decorative xmlns:adec="http://schemas.microsoft.com/office/drawing/2017/decorative" val="1"/>
              </a:ext>
            </a:extLst>
          </p:cNvPr>
          <p:cNvSpPr/>
          <p:nvPr/>
        </p:nvSpPr>
        <p:spPr>
          <a:xfrm>
            <a:off x="16346821" y="1510511"/>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12">
            <a:extLst>
              <a:ext uri="{C183D7F6-B498-43B3-948B-1728B52AA6E4}">
                <adec:decorative xmlns:adec="http://schemas.microsoft.com/office/drawing/2017/decorative" val="1"/>
              </a:ext>
            </a:extLst>
          </p:cNvPr>
          <p:cNvSpPr/>
          <p:nvPr/>
        </p:nvSpPr>
        <p:spPr>
          <a:xfrm>
            <a:off x="2282130" y="581198"/>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7" name="Google Shape;147;p12">
            <a:extLst>
              <a:ext uri="{C183D7F6-B498-43B3-948B-1728B52AA6E4}">
                <adec:decorative xmlns:adec="http://schemas.microsoft.com/office/drawing/2017/decorative" val="1"/>
              </a:ext>
            </a:extLst>
          </p:cNvPr>
          <p:cNvSpPr/>
          <p:nvPr/>
        </p:nvSpPr>
        <p:spPr>
          <a:xfrm>
            <a:off x="828599" y="1510511"/>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7" name="Google Shape;157;p12"/>
          <p:cNvSpPr txBox="1">
            <a:spLocks noGrp="1"/>
          </p:cNvSpPr>
          <p:nvPr>
            <p:ph type="title" idx="4294967295"/>
          </p:nvPr>
        </p:nvSpPr>
        <p:spPr>
          <a:xfrm>
            <a:off x="3454150" y="1009650"/>
            <a:ext cx="11379600" cy="1385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90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Table Of Contents</a:t>
            </a:r>
            <a:endParaRPr kumimoji="0" lang="en-US" sz="14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sp>
        <p:nvSpPr>
          <p:cNvPr id="155" name="Google Shape;155;p12"/>
          <p:cNvSpPr txBox="1"/>
          <p:nvPr/>
        </p:nvSpPr>
        <p:spPr>
          <a:xfrm>
            <a:off x="2895600" y="3724721"/>
            <a:ext cx="916332" cy="741613"/>
          </a:xfrm>
          <a:prstGeom prst="rect">
            <a:avLst/>
          </a:prstGeom>
          <a:noFill/>
          <a:ln>
            <a:noFill/>
          </a:ln>
        </p:spPr>
        <p:txBody>
          <a:bodyPr spcFirstLastPara="1" wrap="square" lIns="0" tIns="0" rIns="0" bIns="0" anchor="t" anchorCtr="0">
            <a:spAutoFit/>
          </a:bodyPr>
          <a:lstStyle/>
          <a:p>
            <a:pPr marL="0" marR="0" lvl="0" indent="0" algn="ctr" rtl="0">
              <a:lnSpc>
                <a:spcPct val="139977"/>
              </a:lnSpc>
              <a:spcBef>
                <a:spcPts val="0"/>
              </a:spcBef>
              <a:spcAft>
                <a:spcPts val="0"/>
              </a:spcAft>
              <a:buNone/>
            </a:pPr>
            <a:r>
              <a:rPr lang="en-US" sz="4500" b="1" dirty="0">
                <a:solidFill>
                  <a:srgbClr val="3D3A3A"/>
                </a:solidFill>
                <a:latin typeface="Inter"/>
                <a:ea typeface="Inter"/>
                <a:cs typeface="Inter"/>
                <a:sym typeface="Inter"/>
              </a:rPr>
              <a:t>01</a:t>
            </a:r>
            <a:endParaRPr dirty="0"/>
          </a:p>
        </p:txBody>
      </p:sp>
      <p:sp>
        <p:nvSpPr>
          <p:cNvPr id="151" name="Google Shape;151;p12"/>
          <p:cNvSpPr txBox="1"/>
          <p:nvPr/>
        </p:nvSpPr>
        <p:spPr>
          <a:xfrm>
            <a:off x="1826770" y="5545336"/>
            <a:ext cx="3306000" cy="538500"/>
          </a:xfrm>
          <a:prstGeom prst="rect">
            <a:avLst/>
          </a:prstGeom>
          <a:noFill/>
          <a:ln>
            <a:noFill/>
          </a:ln>
        </p:spPr>
        <p:txBody>
          <a:bodyPr spcFirstLastPara="1" wrap="square" lIns="0" tIns="0" rIns="0" bIns="0" anchor="t" anchorCtr="0">
            <a:spAutoFit/>
          </a:bodyPr>
          <a:lstStyle/>
          <a:p>
            <a:pPr marL="0" marR="0" lvl="0" indent="0" algn="ctr" rtl="0">
              <a:lnSpc>
                <a:spcPct val="120005"/>
              </a:lnSpc>
              <a:spcBef>
                <a:spcPts val="0"/>
              </a:spcBef>
              <a:spcAft>
                <a:spcPts val="0"/>
              </a:spcAft>
              <a:buNone/>
            </a:pPr>
            <a:r>
              <a:rPr lang="en-US" sz="3499" b="1">
                <a:solidFill>
                  <a:srgbClr val="3D3A3A"/>
                </a:solidFill>
                <a:latin typeface="Inter"/>
                <a:ea typeface="Inter"/>
                <a:cs typeface="Inter"/>
                <a:sym typeface="Inter"/>
              </a:rPr>
              <a:t>Background</a:t>
            </a:r>
            <a:endParaRPr/>
          </a:p>
        </p:txBody>
      </p:sp>
      <p:sp>
        <p:nvSpPr>
          <p:cNvPr id="152" name="Google Shape;152;p12"/>
          <p:cNvSpPr txBox="1"/>
          <p:nvPr/>
        </p:nvSpPr>
        <p:spPr>
          <a:xfrm>
            <a:off x="1956837" y="7044933"/>
            <a:ext cx="3045900" cy="3540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300">
                <a:latin typeface="Roboto Condensed"/>
                <a:ea typeface="Roboto Condensed"/>
                <a:cs typeface="Roboto Condensed"/>
                <a:sym typeface="Roboto Condensed"/>
              </a:rPr>
              <a:t>Introduction &amp; Motivation </a:t>
            </a:r>
            <a:endParaRPr/>
          </a:p>
        </p:txBody>
      </p:sp>
      <p:sp>
        <p:nvSpPr>
          <p:cNvPr id="156" name="Google Shape;156;p12"/>
          <p:cNvSpPr txBox="1"/>
          <p:nvPr/>
        </p:nvSpPr>
        <p:spPr>
          <a:xfrm>
            <a:off x="8534400" y="3724721"/>
            <a:ext cx="986141" cy="741613"/>
          </a:xfrm>
          <a:prstGeom prst="rect">
            <a:avLst/>
          </a:prstGeom>
          <a:noFill/>
          <a:ln>
            <a:noFill/>
          </a:ln>
        </p:spPr>
        <p:txBody>
          <a:bodyPr spcFirstLastPara="1" wrap="square" lIns="0" tIns="0" rIns="0" bIns="0" anchor="t" anchorCtr="0">
            <a:spAutoFit/>
          </a:bodyPr>
          <a:lstStyle/>
          <a:p>
            <a:pPr marL="0" marR="0" lvl="0" indent="0" algn="ctr" rtl="0">
              <a:lnSpc>
                <a:spcPct val="139977"/>
              </a:lnSpc>
              <a:spcBef>
                <a:spcPts val="0"/>
              </a:spcBef>
              <a:spcAft>
                <a:spcPts val="0"/>
              </a:spcAft>
              <a:buNone/>
            </a:pPr>
            <a:r>
              <a:rPr lang="en-US" sz="4500" b="1">
                <a:solidFill>
                  <a:srgbClr val="3D3A3A"/>
                </a:solidFill>
                <a:latin typeface="Inter"/>
                <a:ea typeface="Inter"/>
                <a:cs typeface="Inter"/>
                <a:sym typeface="Inter"/>
              </a:rPr>
              <a:t>02</a:t>
            </a:r>
            <a:endParaRPr/>
          </a:p>
        </p:txBody>
      </p:sp>
      <p:sp>
        <p:nvSpPr>
          <p:cNvPr id="149" name="Google Shape;149;p12"/>
          <p:cNvSpPr txBox="1"/>
          <p:nvPr/>
        </p:nvSpPr>
        <p:spPr>
          <a:xfrm>
            <a:off x="7490791" y="5545336"/>
            <a:ext cx="3306000" cy="538500"/>
          </a:xfrm>
          <a:prstGeom prst="rect">
            <a:avLst/>
          </a:prstGeom>
          <a:noFill/>
          <a:ln>
            <a:noFill/>
          </a:ln>
        </p:spPr>
        <p:txBody>
          <a:bodyPr spcFirstLastPara="1" wrap="square" lIns="0" tIns="0" rIns="0" bIns="0" anchor="t" anchorCtr="0">
            <a:spAutoFit/>
          </a:bodyPr>
          <a:lstStyle/>
          <a:p>
            <a:pPr marL="0" marR="0" lvl="0" indent="0" algn="ctr" rtl="0">
              <a:lnSpc>
                <a:spcPct val="120005"/>
              </a:lnSpc>
              <a:spcBef>
                <a:spcPts val="0"/>
              </a:spcBef>
              <a:spcAft>
                <a:spcPts val="0"/>
              </a:spcAft>
              <a:buNone/>
            </a:pPr>
            <a:r>
              <a:rPr lang="en-US" sz="3499" b="1">
                <a:solidFill>
                  <a:srgbClr val="3D3A3A"/>
                </a:solidFill>
                <a:latin typeface="Inter"/>
                <a:ea typeface="Inter"/>
                <a:cs typeface="Inter"/>
                <a:sym typeface="Inter"/>
              </a:rPr>
              <a:t>Demo</a:t>
            </a:r>
            <a:endParaRPr/>
          </a:p>
        </p:txBody>
      </p:sp>
      <p:sp>
        <p:nvSpPr>
          <p:cNvPr id="150" name="Google Shape;150;p12"/>
          <p:cNvSpPr txBox="1"/>
          <p:nvPr/>
        </p:nvSpPr>
        <p:spPr>
          <a:xfrm>
            <a:off x="7656331" y="7044933"/>
            <a:ext cx="2975100" cy="3540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300">
                <a:latin typeface="Roboto Condensed"/>
                <a:ea typeface="Roboto Condensed"/>
                <a:cs typeface="Roboto Condensed"/>
                <a:sym typeface="Roboto Condensed"/>
              </a:rPr>
              <a:t>Our website</a:t>
            </a:r>
            <a:endParaRPr/>
          </a:p>
        </p:txBody>
      </p:sp>
      <p:sp>
        <p:nvSpPr>
          <p:cNvPr id="148" name="Google Shape;148;p12"/>
          <p:cNvSpPr txBox="1"/>
          <p:nvPr/>
        </p:nvSpPr>
        <p:spPr>
          <a:xfrm>
            <a:off x="14423085" y="3724721"/>
            <a:ext cx="770215" cy="771525"/>
          </a:xfrm>
          <a:prstGeom prst="rect">
            <a:avLst/>
          </a:prstGeom>
          <a:noFill/>
          <a:ln>
            <a:noFill/>
          </a:ln>
        </p:spPr>
        <p:txBody>
          <a:bodyPr spcFirstLastPara="1" wrap="square" lIns="0" tIns="0" rIns="0" bIns="0" anchor="t" anchorCtr="0">
            <a:spAutoFit/>
          </a:bodyPr>
          <a:lstStyle/>
          <a:p>
            <a:pPr marL="0" marR="0" lvl="0" indent="0" algn="ctr" rtl="0">
              <a:lnSpc>
                <a:spcPct val="139977"/>
              </a:lnSpc>
              <a:spcBef>
                <a:spcPts val="0"/>
              </a:spcBef>
              <a:spcAft>
                <a:spcPts val="0"/>
              </a:spcAft>
              <a:buNone/>
            </a:pPr>
            <a:r>
              <a:rPr lang="en-US" sz="4500" b="1">
                <a:solidFill>
                  <a:srgbClr val="3D3A3A"/>
                </a:solidFill>
                <a:latin typeface="Inter"/>
                <a:ea typeface="Inter"/>
                <a:cs typeface="Inter"/>
                <a:sym typeface="Inter"/>
              </a:rPr>
              <a:t>03</a:t>
            </a:r>
            <a:endParaRPr/>
          </a:p>
        </p:txBody>
      </p:sp>
      <p:sp>
        <p:nvSpPr>
          <p:cNvPr id="153" name="Google Shape;153;p12"/>
          <p:cNvSpPr txBox="1"/>
          <p:nvPr/>
        </p:nvSpPr>
        <p:spPr>
          <a:xfrm>
            <a:off x="12910954" y="5545336"/>
            <a:ext cx="3794400" cy="538500"/>
          </a:xfrm>
          <a:prstGeom prst="rect">
            <a:avLst/>
          </a:prstGeom>
          <a:noFill/>
          <a:ln>
            <a:noFill/>
          </a:ln>
        </p:spPr>
        <p:txBody>
          <a:bodyPr spcFirstLastPara="1" wrap="square" lIns="0" tIns="0" rIns="0" bIns="0" anchor="t" anchorCtr="0">
            <a:spAutoFit/>
          </a:bodyPr>
          <a:lstStyle/>
          <a:p>
            <a:pPr marL="0" marR="0" lvl="0" indent="0" algn="ctr" rtl="0">
              <a:lnSpc>
                <a:spcPct val="120005"/>
              </a:lnSpc>
              <a:spcBef>
                <a:spcPts val="0"/>
              </a:spcBef>
              <a:spcAft>
                <a:spcPts val="0"/>
              </a:spcAft>
              <a:buNone/>
            </a:pPr>
            <a:r>
              <a:rPr lang="en-US" sz="3499" b="1">
                <a:solidFill>
                  <a:srgbClr val="3D3A3A"/>
                </a:solidFill>
                <a:latin typeface="Inter"/>
                <a:ea typeface="Inter"/>
                <a:cs typeface="Inter"/>
                <a:sym typeface="Inter"/>
              </a:rPr>
              <a:t>Future Work</a:t>
            </a:r>
            <a:endParaRPr/>
          </a:p>
        </p:txBody>
      </p:sp>
      <p:sp>
        <p:nvSpPr>
          <p:cNvPr id="154" name="Google Shape;154;p12"/>
          <p:cNvSpPr txBox="1"/>
          <p:nvPr/>
        </p:nvSpPr>
        <p:spPr>
          <a:xfrm>
            <a:off x="13367993" y="7044933"/>
            <a:ext cx="2880300" cy="3540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300">
                <a:latin typeface="Roboto Condensed"/>
                <a:ea typeface="Roboto Condensed"/>
                <a:cs typeface="Roboto Condensed"/>
                <a:sym typeface="Roboto Condensed"/>
              </a:rPr>
              <a:t>Where to go from here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61"/>
        <p:cNvGrpSpPr/>
        <p:nvPr/>
      </p:nvGrpSpPr>
      <p:grpSpPr>
        <a:xfrm>
          <a:off x="0" y="0"/>
          <a:ext cx="0" cy="0"/>
          <a:chOff x="0" y="0"/>
          <a:chExt cx="0" cy="0"/>
        </a:xfrm>
      </p:grpSpPr>
      <p:sp>
        <p:nvSpPr>
          <p:cNvPr id="162" name="Google Shape;162;p13">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3" name="Google Shape;163;p13">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13">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65" name="Google Shape;165;p13">
            <a:extLst>
              <a:ext uri="{C183D7F6-B498-43B3-948B-1728B52AA6E4}">
                <adec:decorative xmlns:adec="http://schemas.microsoft.com/office/drawing/2017/decorative" val="1"/>
              </a:ext>
            </a:extLst>
          </p:cNvPr>
          <p:cNvGrpSpPr/>
          <p:nvPr/>
        </p:nvGrpSpPr>
        <p:grpSpPr>
          <a:xfrm>
            <a:off x="275287" y="22338"/>
            <a:ext cx="17737545" cy="10025396"/>
            <a:chOff x="0" y="-57150"/>
            <a:chExt cx="4671586" cy="2640416"/>
          </a:xfrm>
        </p:grpSpPr>
        <p:sp>
          <p:nvSpPr>
            <p:cNvPr id="166" name="Google Shape;166;p13"/>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7" name="Google Shape;167;p13"/>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8" name="Google Shape;168;p13">
            <a:extLst>
              <a:ext uri="{C183D7F6-B498-43B3-948B-1728B52AA6E4}">
                <adec:decorative xmlns:adec="http://schemas.microsoft.com/office/drawing/2017/decorative" val="1"/>
              </a:ext>
            </a:extLst>
          </p:cNvPr>
          <p:cNvGrpSpPr/>
          <p:nvPr/>
        </p:nvGrpSpPr>
        <p:grpSpPr>
          <a:xfrm>
            <a:off x="2047577" y="2088601"/>
            <a:ext cx="14192947" cy="5681910"/>
            <a:chOff x="0" y="-57150"/>
            <a:chExt cx="1665487" cy="666750"/>
          </a:xfrm>
        </p:grpSpPr>
        <p:sp>
          <p:nvSpPr>
            <p:cNvPr id="169" name="Google Shape;169;p13"/>
            <p:cNvSpPr/>
            <p:nvPr/>
          </p:nvSpPr>
          <p:spPr>
            <a:xfrm>
              <a:off x="0" y="0"/>
              <a:ext cx="1665487" cy="609600"/>
            </a:xfrm>
            <a:custGeom>
              <a:avLst/>
              <a:gdLst/>
              <a:ahLst/>
              <a:cxnLst/>
              <a:rect l="l" t="t" r="r" b="b"/>
              <a:pathLst>
                <a:path w="1665487" h="609600" extrusionOk="0">
                  <a:moveTo>
                    <a:pt x="203200" y="0"/>
                  </a:moveTo>
                  <a:lnTo>
                    <a:pt x="1665487" y="0"/>
                  </a:lnTo>
                  <a:lnTo>
                    <a:pt x="1462287" y="609600"/>
                  </a:lnTo>
                  <a:lnTo>
                    <a:pt x="0" y="609600"/>
                  </a:lnTo>
                  <a:lnTo>
                    <a:pt x="203200" y="0"/>
                  </a:lnTo>
                  <a:close/>
                </a:path>
              </a:pathLst>
            </a:custGeom>
            <a:solidFill>
              <a:srgbClr val="000000">
                <a:alpha val="0"/>
              </a:srgbClr>
            </a:solidFill>
            <a:ln w="19050" cap="sq" cmpd="sng">
              <a:solidFill>
                <a:srgbClr val="C41C0B"/>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0" name="Google Shape;170;p13"/>
            <p:cNvSpPr txBox="1"/>
            <p:nvPr/>
          </p:nvSpPr>
          <p:spPr>
            <a:xfrm>
              <a:off x="101600" y="-57150"/>
              <a:ext cx="1462287"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1" name="Google Shape;171;p13"/>
          <p:cNvSpPr txBox="1">
            <a:spLocks noGrp="1"/>
          </p:cNvSpPr>
          <p:nvPr>
            <p:ph type="title" idx="4294967295"/>
          </p:nvPr>
        </p:nvSpPr>
        <p:spPr>
          <a:xfrm>
            <a:off x="1293904" y="769352"/>
            <a:ext cx="15965400" cy="11082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C41C0B"/>
                </a:solidFill>
                <a:effectLst/>
                <a:uLnTx/>
                <a:uFillTx/>
                <a:latin typeface="Spectral"/>
                <a:ea typeface="Spectral"/>
                <a:cs typeface="Spectral"/>
                <a:sym typeface="Spectral"/>
              </a:rPr>
              <a:t>U.S. Underperforms Globally</a:t>
            </a:r>
            <a:endParaRPr kumimoji="0" lang="en-US" sz="7200" b="0" i="0" u="none" strike="noStrike" kern="0" cap="none" spc="0" normalizeH="0" baseline="0" noProof="0" dirty="0">
              <a:ln>
                <a:noFill/>
              </a:ln>
              <a:solidFill>
                <a:srgbClr val="000000"/>
              </a:solidFill>
              <a:effectLst/>
              <a:uLnTx/>
              <a:uFillTx/>
              <a:latin typeface="Spectral"/>
              <a:ea typeface="Spectral"/>
              <a:cs typeface="Spectral"/>
              <a:sym typeface="Spectral"/>
            </a:endParaRPr>
          </a:p>
        </p:txBody>
      </p:sp>
      <p:sp>
        <p:nvSpPr>
          <p:cNvPr id="172" name="Google Shape;172;p13"/>
          <p:cNvSpPr txBox="1"/>
          <p:nvPr/>
        </p:nvSpPr>
        <p:spPr>
          <a:xfrm>
            <a:off x="7315200" y="3162468"/>
            <a:ext cx="11556300" cy="646500"/>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4200" i="1">
                <a:latin typeface="Roboto Condensed"/>
                <a:ea typeface="Roboto Condensed"/>
                <a:cs typeface="Roboto Condensed"/>
                <a:sym typeface="Roboto Condensed"/>
              </a:rPr>
              <a:t>Statistics that Scare</a:t>
            </a:r>
            <a:endParaRPr sz="4200" i="1"/>
          </a:p>
        </p:txBody>
      </p:sp>
      <p:sp>
        <p:nvSpPr>
          <p:cNvPr id="173" name="Google Shape;173;p13">
            <a:extLst>
              <a:ext uri="{C183D7F6-B498-43B3-948B-1728B52AA6E4}">
                <adec:decorative xmlns:adec="http://schemas.microsoft.com/office/drawing/2017/decorative" val="1"/>
              </a:ext>
            </a:extLst>
          </p:cNvPr>
          <p:cNvSpPr/>
          <p:nvPr/>
        </p:nvSpPr>
        <p:spPr>
          <a:xfrm>
            <a:off x="-519688" y="1714500"/>
            <a:ext cx="2188626" cy="2279819"/>
          </a:xfrm>
          <a:custGeom>
            <a:avLst/>
            <a:gdLst/>
            <a:ahLst/>
            <a:cxnLst/>
            <a:rect l="l" t="t" r="r" b="b"/>
            <a:pathLst>
              <a:path w="2188626" h="2279819" extrusionOk="0">
                <a:moveTo>
                  <a:pt x="0" y="0"/>
                </a:moveTo>
                <a:lnTo>
                  <a:pt x="2188626" y="0"/>
                </a:lnTo>
                <a:lnTo>
                  <a:pt x="2188626" y="2279819"/>
                </a:lnTo>
                <a:lnTo>
                  <a:pt x="0" y="2279819"/>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4" name="Google Shape;174;p13">
            <a:extLst>
              <a:ext uri="{C183D7F6-B498-43B3-948B-1728B52AA6E4}">
                <adec:decorative xmlns:adec="http://schemas.microsoft.com/office/drawing/2017/decorative" val="1"/>
              </a:ext>
            </a:extLst>
          </p:cNvPr>
          <p:cNvSpPr/>
          <p:nvPr/>
        </p:nvSpPr>
        <p:spPr>
          <a:xfrm>
            <a:off x="1668938" y="7019688"/>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5" name="Google Shape;175;p13">
            <a:extLst>
              <a:ext uri="{C183D7F6-B498-43B3-948B-1728B52AA6E4}">
                <adec:decorative xmlns:adec="http://schemas.microsoft.com/office/drawing/2017/decorative" val="1"/>
              </a:ext>
            </a:extLst>
          </p:cNvPr>
          <p:cNvSpPr/>
          <p:nvPr/>
        </p:nvSpPr>
        <p:spPr>
          <a:xfrm>
            <a:off x="695066" y="5687026"/>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76" name="Google Shape;176;p13" descr="Line chart showing student assessment scores in the U.S. compared to the OECD average, where U.S. scores are considerably lower"/>
          <p:cNvPicPr preferRelativeResize="0"/>
          <p:nvPr/>
        </p:nvPicPr>
        <p:blipFill>
          <a:blip r:embed="rId6">
            <a:alphaModFix/>
          </a:blip>
          <a:stretch>
            <a:fillRect/>
          </a:stretch>
        </p:blipFill>
        <p:spPr>
          <a:xfrm rot="-214487">
            <a:off x="1288425" y="2415813"/>
            <a:ext cx="8358651" cy="4699446"/>
          </a:xfrm>
          <a:prstGeom prst="rect">
            <a:avLst/>
          </a:prstGeom>
          <a:noFill/>
          <a:ln w="19050" cap="flat" cmpd="sng">
            <a:solidFill>
              <a:schemeClr val="accent3"/>
            </a:solidFill>
            <a:prstDash val="solid"/>
            <a:round/>
            <a:headEnd type="none" w="sm" len="sm"/>
            <a:tailEnd type="none" w="sm" len="sm"/>
          </a:ln>
        </p:spPr>
      </p:pic>
      <p:pic>
        <p:nvPicPr>
          <p:cNvPr id="177" name="Google Shape;177;p13" descr="Math Scores 2022: OECD avere is 472, U.S. score is 465, U.S. global ranking is 26th"/>
          <p:cNvPicPr preferRelativeResize="0"/>
          <p:nvPr/>
        </p:nvPicPr>
        <p:blipFill>
          <a:blip r:embed="rId7">
            <a:alphaModFix/>
          </a:blip>
          <a:stretch>
            <a:fillRect/>
          </a:stretch>
        </p:blipFill>
        <p:spPr>
          <a:xfrm rot="180001">
            <a:off x="9619695" y="4520645"/>
            <a:ext cx="7673434" cy="4604062"/>
          </a:xfrm>
          <a:prstGeom prst="rect">
            <a:avLst/>
          </a:prstGeom>
          <a:noFill/>
          <a:ln w="19050" cap="flat" cmpd="sng">
            <a:solidFill>
              <a:schemeClr val="accent3"/>
            </a:solidFill>
            <a:prstDash val="solid"/>
            <a:round/>
            <a:headEnd type="none" w="sm" len="sm"/>
            <a:tailEnd type="none" w="sm" len="sm"/>
          </a:ln>
        </p:spPr>
      </p:pic>
      <p:sp>
        <p:nvSpPr>
          <p:cNvPr id="178" name="Google Shape;178;p13"/>
          <p:cNvSpPr txBox="1"/>
          <p:nvPr/>
        </p:nvSpPr>
        <p:spPr>
          <a:xfrm>
            <a:off x="145225" y="7986593"/>
            <a:ext cx="11556300" cy="646500"/>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4200" i="1">
                <a:latin typeface="Roboto"/>
                <a:ea typeface="Roboto"/>
                <a:cs typeface="Roboto"/>
                <a:sym typeface="Roboto"/>
              </a:rPr>
              <a:t>⇒ Push into STEM</a:t>
            </a:r>
            <a:endParaRPr sz="4200" i="1">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82"/>
        <p:cNvGrpSpPr/>
        <p:nvPr/>
      </p:nvGrpSpPr>
      <p:grpSpPr>
        <a:xfrm>
          <a:off x="0" y="0"/>
          <a:ext cx="0" cy="0"/>
          <a:chOff x="0" y="0"/>
          <a:chExt cx="0" cy="0"/>
        </a:xfrm>
      </p:grpSpPr>
      <p:sp>
        <p:nvSpPr>
          <p:cNvPr id="183" name="Google Shape;183;p14">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4" name="Google Shape;184;p14">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5" name="Google Shape;185;p14">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86" name="Google Shape;186;p14">
            <a:extLst>
              <a:ext uri="{C183D7F6-B498-43B3-948B-1728B52AA6E4}">
                <adec:decorative xmlns:adec="http://schemas.microsoft.com/office/drawing/2017/decorative" val="1"/>
              </a:ext>
            </a:extLst>
          </p:cNvPr>
          <p:cNvGrpSpPr/>
          <p:nvPr/>
        </p:nvGrpSpPr>
        <p:grpSpPr>
          <a:xfrm>
            <a:off x="275287" y="22338"/>
            <a:ext cx="17737545" cy="10025396"/>
            <a:chOff x="0" y="-57150"/>
            <a:chExt cx="4671586" cy="2640416"/>
          </a:xfrm>
        </p:grpSpPr>
        <p:sp>
          <p:nvSpPr>
            <p:cNvPr id="187" name="Google Shape;187;p14"/>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8" name="Google Shape;188;p14"/>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89" name="Google Shape;189;p14">
            <a:extLst>
              <a:ext uri="{C183D7F6-B498-43B3-948B-1728B52AA6E4}">
                <adec:decorative xmlns:adec="http://schemas.microsoft.com/office/drawing/2017/decorative" val="1"/>
              </a:ext>
            </a:extLst>
          </p:cNvPr>
          <p:cNvSpPr txBox="1"/>
          <p:nvPr/>
        </p:nvSpPr>
        <p:spPr>
          <a:xfrm>
            <a:off x="1573644" y="4616215"/>
            <a:ext cx="7378200" cy="215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endParaRPr/>
          </a:p>
        </p:txBody>
      </p:sp>
      <p:sp>
        <p:nvSpPr>
          <p:cNvPr id="2" name="Title 1">
            <a:extLst>
              <a:ext uri="{FF2B5EF4-FFF2-40B4-BE49-F238E27FC236}">
                <a16:creationId xmlns:a16="http://schemas.microsoft.com/office/drawing/2014/main" id="{C49DD517-5F80-8BC4-E5C9-D21A478981EB}"/>
              </a:ext>
            </a:extLst>
          </p:cNvPr>
          <p:cNvSpPr>
            <a:spLocks noGrp="1"/>
          </p:cNvSpPr>
          <p:nvPr>
            <p:ph type="title" idx="4294967295"/>
          </p:nvPr>
        </p:nvSpPr>
        <p:spPr>
          <a:xfrm>
            <a:off x="656775" y="-1143000"/>
            <a:ext cx="16694700" cy="1143000"/>
          </a:xfrm>
        </p:spPr>
        <p:txBody>
          <a:bodyPr spcFirstLastPara="1" wrap="square" lIns="91425" tIns="45700" rIns="91425" bIns="45700" anchor="b" anchorCtr="0">
            <a:normAutofit fontScale="90000"/>
          </a:bodyPr>
          <a:lstStyle/>
          <a:p>
            <a:r>
              <a:rPr lang="en-US" dirty="0"/>
              <a:t>Problem Statement</a:t>
            </a:r>
          </a:p>
        </p:txBody>
      </p:sp>
      <p:sp>
        <p:nvSpPr>
          <p:cNvPr id="190" name="Google Shape;190;p14"/>
          <p:cNvSpPr txBox="1"/>
          <p:nvPr/>
        </p:nvSpPr>
        <p:spPr>
          <a:xfrm>
            <a:off x="646938" y="5191875"/>
            <a:ext cx="16994100" cy="3657300"/>
          </a:xfrm>
          <a:prstGeom prst="rect">
            <a:avLst/>
          </a:prstGeom>
          <a:noFill/>
          <a:ln>
            <a:noFill/>
          </a:ln>
        </p:spPr>
        <p:txBody>
          <a:bodyPr spcFirstLastPara="1" wrap="square" lIns="0" tIns="0" rIns="0" bIns="0" anchor="t" anchorCtr="0">
            <a:spAutoFit/>
          </a:bodyPr>
          <a:lstStyle/>
          <a:p>
            <a:pPr marL="0" marR="0" lvl="0" indent="0" algn="ctr" rtl="0">
              <a:lnSpc>
                <a:spcPct val="115000"/>
              </a:lnSpc>
              <a:spcBef>
                <a:spcPts val="0"/>
              </a:spcBef>
              <a:spcAft>
                <a:spcPts val="0"/>
              </a:spcAft>
              <a:buNone/>
            </a:pPr>
            <a:r>
              <a:rPr lang="en-US" sz="7200" b="1" dirty="0">
                <a:solidFill>
                  <a:schemeClr val="dk2"/>
                </a:solidFill>
                <a:latin typeface="Spectral"/>
                <a:ea typeface="Spectral"/>
                <a:cs typeface="Spectral"/>
                <a:sym typeface="Spectral"/>
              </a:rPr>
              <a:t>Problem Statement:</a:t>
            </a:r>
            <a:r>
              <a:rPr lang="en-US" sz="7200" b="1" dirty="0">
                <a:solidFill>
                  <a:schemeClr val="dk1"/>
                </a:solidFill>
                <a:latin typeface="Spectral"/>
                <a:ea typeface="Spectral"/>
                <a:cs typeface="Spectral"/>
                <a:sym typeface="Spectral"/>
              </a:rPr>
              <a:t> </a:t>
            </a:r>
            <a:endParaRPr sz="7200" b="1" dirty="0">
              <a:solidFill>
                <a:schemeClr val="dk1"/>
              </a:solidFill>
              <a:latin typeface="Spectral"/>
              <a:ea typeface="Spectral"/>
              <a:cs typeface="Spectral"/>
              <a:sym typeface="Spectral"/>
            </a:endParaRPr>
          </a:p>
          <a:p>
            <a:pPr marL="0" marR="0" lvl="0" indent="0" algn="ctr" rtl="0">
              <a:lnSpc>
                <a:spcPct val="115000"/>
              </a:lnSpc>
              <a:spcBef>
                <a:spcPts val="0"/>
              </a:spcBef>
              <a:spcAft>
                <a:spcPts val="0"/>
              </a:spcAft>
              <a:buNone/>
            </a:pPr>
            <a:r>
              <a:rPr lang="en-US" sz="7200" dirty="0">
                <a:solidFill>
                  <a:schemeClr val="dk1"/>
                </a:solidFill>
                <a:latin typeface="Spectral Medium"/>
                <a:ea typeface="Spectral Medium"/>
                <a:cs typeface="Spectral Medium"/>
                <a:sym typeface="Spectral Medium"/>
              </a:rPr>
              <a:t>First-Generation Students in Mathematics at an Undergraduate Level</a:t>
            </a:r>
            <a:endParaRPr dirty="0">
              <a:solidFill>
                <a:schemeClr val="dk1"/>
              </a:solidFill>
              <a:latin typeface="Spectral Medium"/>
              <a:ea typeface="Spectral Medium"/>
              <a:cs typeface="Spectral Medium"/>
              <a:sym typeface="Spectral Medium"/>
            </a:endParaRPr>
          </a:p>
        </p:txBody>
      </p:sp>
      <p:sp>
        <p:nvSpPr>
          <p:cNvPr id="191" name="Google Shape;191;p14">
            <a:extLst>
              <a:ext uri="{C183D7F6-B498-43B3-948B-1728B52AA6E4}">
                <adec:decorative xmlns:adec="http://schemas.microsoft.com/office/drawing/2017/decorative" val="1"/>
              </a:ext>
            </a:extLst>
          </p:cNvPr>
          <p:cNvSpPr/>
          <p:nvPr/>
        </p:nvSpPr>
        <p:spPr>
          <a:xfrm>
            <a:off x="915075" y="4949195"/>
            <a:ext cx="1197677" cy="1133302"/>
          </a:xfrm>
          <a:custGeom>
            <a:avLst/>
            <a:gdLst/>
            <a:ahLst/>
            <a:cxnLst/>
            <a:rect l="l" t="t" r="r" b="b"/>
            <a:pathLst>
              <a:path w="1197677" h="1133302" extrusionOk="0">
                <a:moveTo>
                  <a:pt x="0" y="0"/>
                </a:moveTo>
                <a:lnTo>
                  <a:pt x="1197677" y="0"/>
                </a:lnTo>
                <a:lnTo>
                  <a:pt x="1197677" y="1133301"/>
                </a:lnTo>
                <a:lnTo>
                  <a:pt x="0" y="1133301"/>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2" name="Google Shape;192;p14">
            <a:extLst>
              <a:ext uri="{C183D7F6-B498-43B3-948B-1728B52AA6E4}">
                <adec:decorative xmlns:adec="http://schemas.microsoft.com/office/drawing/2017/decorative" val="1"/>
              </a:ext>
            </a:extLst>
          </p:cNvPr>
          <p:cNvSpPr/>
          <p:nvPr/>
        </p:nvSpPr>
        <p:spPr>
          <a:xfrm>
            <a:off x="8399915" y="817795"/>
            <a:ext cx="1197677" cy="1133302"/>
          </a:xfrm>
          <a:custGeom>
            <a:avLst/>
            <a:gdLst/>
            <a:ahLst/>
            <a:cxnLst/>
            <a:rect l="l" t="t" r="r" b="b"/>
            <a:pathLst>
              <a:path w="1197677" h="1133302" extrusionOk="0">
                <a:moveTo>
                  <a:pt x="0" y="0"/>
                </a:moveTo>
                <a:lnTo>
                  <a:pt x="1197677" y="0"/>
                </a:lnTo>
                <a:lnTo>
                  <a:pt x="1197677" y="1133301"/>
                </a:lnTo>
                <a:lnTo>
                  <a:pt x="0" y="1133301"/>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3" name="Google Shape;193;p14">
            <a:extLst>
              <a:ext uri="{C183D7F6-B498-43B3-948B-1728B52AA6E4}">
                <adec:decorative xmlns:adec="http://schemas.microsoft.com/office/drawing/2017/decorative" val="1"/>
              </a:ext>
            </a:extLst>
          </p:cNvPr>
          <p:cNvSpPr/>
          <p:nvPr/>
        </p:nvSpPr>
        <p:spPr>
          <a:xfrm>
            <a:off x="15696885" y="4949202"/>
            <a:ext cx="1197677" cy="1133302"/>
          </a:xfrm>
          <a:custGeom>
            <a:avLst/>
            <a:gdLst/>
            <a:ahLst/>
            <a:cxnLst/>
            <a:rect l="l" t="t" r="r" b="b"/>
            <a:pathLst>
              <a:path w="1197677" h="1133302" extrusionOk="0">
                <a:moveTo>
                  <a:pt x="0" y="0"/>
                </a:moveTo>
                <a:lnTo>
                  <a:pt x="1197677" y="0"/>
                </a:lnTo>
                <a:lnTo>
                  <a:pt x="1197677" y="1133302"/>
                </a:lnTo>
                <a:lnTo>
                  <a:pt x="0" y="113330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94" name="Google Shape;194;p14">
            <a:extLst>
              <a:ext uri="{C183D7F6-B498-43B3-948B-1728B52AA6E4}">
                <adec:decorative xmlns:adec="http://schemas.microsoft.com/office/drawing/2017/decorative" val="1"/>
              </a:ext>
            </a:extLst>
          </p:cNvPr>
          <p:cNvGrpSpPr/>
          <p:nvPr/>
        </p:nvGrpSpPr>
        <p:grpSpPr>
          <a:xfrm>
            <a:off x="-3433450" y="1162453"/>
            <a:ext cx="10789369" cy="2818336"/>
            <a:chOff x="0" y="-57150"/>
            <a:chExt cx="4291714" cy="463550"/>
          </a:xfrm>
        </p:grpSpPr>
        <p:sp>
          <p:nvSpPr>
            <p:cNvPr id="195" name="Google Shape;195;p14"/>
            <p:cNvSpPr/>
            <p:nvPr/>
          </p:nvSpPr>
          <p:spPr>
            <a:xfrm>
              <a:off x="0" y="0"/>
              <a:ext cx="4291714" cy="406400"/>
            </a:xfrm>
            <a:custGeom>
              <a:avLst/>
              <a:gdLst/>
              <a:ahLst/>
              <a:cxnLst/>
              <a:rect l="l" t="t" r="r" b="b"/>
              <a:pathLst>
                <a:path w="4291714" h="406400" extrusionOk="0">
                  <a:moveTo>
                    <a:pt x="4088514" y="0"/>
                  </a:moveTo>
                  <a:lnTo>
                    <a:pt x="0" y="0"/>
                  </a:lnTo>
                  <a:lnTo>
                    <a:pt x="0" y="406400"/>
                  </a:lnTo>
                  <a:lnTo>
                    <a:pt x="4088514" y="406400"/>
                  </a:lnTo>
                  <a:lnTo>
                    <a:pt x="4291714" y="203200"/>
                  </a:lnTo>
                  <a:lnTo>
                    <a:pt x="4088514"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 name="Google Shape;196;p14"/>
            <p:cNvSpPr txBox="1"/>
            <p:nvPr/>
          </p:nvSpPr>
          <p:spPr>
            <a:xfrm>
              <a:off x="0" y="-57150"/>
              <a:ext cx="3810900" cy="4635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97" name="Google Shape;197;p14">
            <a:extLst>
              <a:ext uri="{C183D7F6-B498-43B3-948B-1728B52AA6E4}">
                <adec:decorative xmlns:adec="http://schemas.microsoft.com/office/drawing/2017/decorative" val="1"/>
              </a:ext>
            </a:extLst>
          </p:cNvPr>
          <p:cNvSpPr/>
          <p:nvPr/>
        </p:nvSpPr>
        <p:spPr>
          <a:xfrm flipH="1">
            <a:off x="10435083" y="1509893"/>
            <a:ext cx="10793661" cy="2470912"/>
          </a:xfrm>
          <a:custGeom>
            <a:avLst/>
            <a:gdLst/>
            <a:ahLst/>
            <a:cxnLst/>
            <a:rect l="l" t="t" r="r" b="b"/>
            <a:pathLst>
              <a:path w="4291714" h="406400" extrusionOk="0">
                <a:moveTo>
                  <a:pt x="4088514" y="0"/>
                </a:moveTo>
                <a:lnTo>
                  <a:pt x="0" y="0"/>
                </a:lnTo>
                <a:lnTo>
                  <a:pt x="0" y="406400"/>
                </a:lnTo>
                <a:lnTo>
                  <a:pt x="4088514" y="406400"/>
                </a:lnTo>
                <a:lnTo>
                  <a:pt x="4291714" y="203200"/>
                </a:lnTo>
                <a:lnTo>
                  <a:pt x="4088514" y="0"/>
                </a:lnTo>
                <a:close/>
              </a:path>
            </a:pathLst>
          </a:custGeom>
          <a:solidFill>
            <a:schemeClr val="accent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highlight>
                <a:srgbClr val="9EC3FF"/>
              </a:highlight>
              <a:latin typeface="Calibri"/>
              <a:ea typeface="Calibri"/>
              <a:cs typeface="Calibri"/>
              <a:sym typeface="Calibri"/>
            </a:endParaRPr>
          </a:p>
        </p:txBody>
      </p:sp>
      <p:sp>
        <p:nvSpPr>
          <p:cNvPr id="198" name="Google Shape;198;p14"/>
          <p:cNvSpPr txBox="1"/>
          <p:nvPr/>
        </p:nvSpPr>
        <p:spPr>
          <a:xfrm>
            <a:off x="679800" y="1951100"/>
            <a:ext cx="5955600" cy="1588500"/>
          </a:xfrm>
          <a:prstGeom prst="rect">
            <a:avLst/>
          </a:prstGeom>
          <a:noFill/>
          <a:ln>
            <a:noFill/>
          </a:ln>
        </p:spPr>
        <p:txBody>
          <a:bodyPr spcFirstLastPara="1" wrap="square" lIns="0" tIns="0" rIns="0" bIns="0" anchor="t" anchorCtr="0">
            <a:spAutoFit/>
          </a:bodyPr>
          <a:lstStyle/>
          <a:p>
            <a:pPr marL="0" marR="0" lvl="0" indent="0" algn="ctr" rtl="0">
              <a:lnSpc>
                <a:spcPct val="115000"/>
              </a:lnSpc>
              <a:spcBef>
                <a:spcPts val="0"/>
              </a:spcBef>
              <a:spcAft>
                <a:spcPts val="0"/>
              </a:spcAft>
              <a:buNone/>
            </a:pPr>
            <a:r>
              <a:rPr lang="en-US" sz="4800">
                <a:solidFill>
                  <a:schemeClr val="dk1"/>
                </a:solidFill>
                <a:latin typeface="Spectral Medium"/>
                <a:ea typeface="Spectral Medium"/>
                <a:cs typeface="Spectral Medium"/>
                <a:sym typeface="Spectral Medium"/>
              </a:rPr>
              <a:t>Increased push for STEM in K-12</a:t>
            </a:r>
            <a:endParaRPr sz="4800">
              <a:solidFill>
                <a:schemeClr val="dk1"/>
              </a:solidFill>
              <a:latin typeface="Spectral Medium"/>
              <a:ea typeface="Spectral Medium"/>
              <a:cs typeface="Spectral Medium"/>
              <a:sym typeface="Spectral Medium"/>
            </a:endParaRPr>
          </a:p>
        </p:txBody>
      </p:sp>
      <p:sp>
        <p:nvSpPr>
          <p:cNvPr id="199" name="Google Shape;199;p14"/>
          <p:cNvSpPr txBox="1"/>
          <p:nvPr/>
        </p:nvSpPr>
        <p:spPr>
          <a:xfrm>
            <a:off x="11718350" y="1951100"/>
            <a:ext cx="5955600" cy="1588500"/>
          </a:xfrm>
          <a:prstGeom prst="rect">
            <a:avLst/>
          </a:prstGeom>
          <a:noFill/>
          <a:ln>
            <a:noFill/>
          </a:ln>
        </p:spPr>
        <p:txBody>
          <a:bodyPr spcFirstLastPara="1" wrap="square" lIns="0" tIns="0" rIns="0" bIns="0" anchor="t" anchorCtr="0">
            <a:spAutoFit/>
          </a:bodyPr>
          <a:lstStyle/>
          <a:p>
            <a:pPr marL="0" marR="0" lvl="0" indent="0" algn="ctr" rtl="0">
              <a:lnSpc>
                <a:spcPct val="115000"/>
              </a:lnSpc>
              <a:spcBef>
                <a:spcPts val="0"/>
              </a:spcBef>
              <a:spcAft>
                <a:spcPts val="0"/>
              </a:spcAft>
              <a:buNone/>
            </a:pPr>
            <a:r>
              <a:rPr lang="en-US" sz="4800">
                <a:solidFill>
                  <a:schemeClr val="dk1"/>
                </a:solidFill>
                <a:latin typeface="Spectral Medium"/>
                <a:ea typeface="Spectral Medium"/>
                <a:cs typeface="Spectral Medium"/>
                <a:sym typeface="Spectral Medium"/>
              </a:rPr>
              <a:t>Increased push for First-Gen Students</a:t>
            </a:r>
            <a:endParaRPr sz="4800">
              <a:solidFill>
                <a:schemeClr val="dk1"/>
              </a:solidFill>
              <a:latin typeface="Spectral Medium"/>
              <a:ea typeface="Spectral Medium"/>
              <a:cs typeface="Spectral Medium"/>
              <a:sym typeface="Spectral Medium"/>
            </a:endParaRPr>
          </a:p>
        </p:txBody>
      </p:sp>
      <p:sp>
        <p:nvSpPr>
          <p:cNvPr id="200" name="Google Shape;200;p14"/>
          <p:cNvSpPr txBox="1"/>
          <p:nvPr/>
        </p:nvSpPr>
        <p:spPr>
          <a:xfrm>
            <a:off x="6020950" y="1914200"/>
            <a:ext cx="5955600" cy="1662300"/>
          </a:xfrm>
          <a:prstGeom prst="rect">
            <a:avLst/>
          </a:prstGeom>
          <a:noFill/>
          <a:ln>
            <a:noFill/>
          </a:ln>
        </p:spPr>
        <p:txBody>
          <a:bodyPr spcFirstLastPara="1" wrap="square" lIns="0" tIns="0" rIns="0" bIns="0" anchor="t" anchorCtr="0">
            <a:spAutoFit/>
          </a:bodyPr>
          <a:lstStyle/>
          <a:p>
            <a:pPr marL="0" marR="0" lvl="0" indent="0" algn="ctr" rtl="0">
              <a:lnSpc>
                <a:spcPct val="115000"/>
              </a:lnSpc>
              <a:spcBef>
                <a:spcPts val="0"/>
              </a:spcBef>
              <a:spcAft>
                <a:spcPts val="0"/>
              </a:spcAft>
              <a:buNone/>
            </a:pPr>
            <a:r>
              <a:rPr lang="en-US" sz="10800" dirty="0">
                <a:solidFill>
                  <a:schemeClr val="dk1"/>
                </a:solidFill>
                <a:latin typeface="Spectral Medium"/>
                <a:ea typeface="Spectral Medium"/>
                <a:cs typeface="Spectral Medium"/>
                <a:sym typeface="Spectral Medium"/>
              </a:rPr>
              <a:t>?</a:t>
            </a:r>
            <a:endParaRPr sz="10800" dirty="0">
              <a:solidFill>
                <a:schemeClr val="dk1"/>
              </a:solidFill>
              <a:latin typeface="Spectral Medium"/>
              <a:ea typeface="Spectral Medium"/>
              <a:cs typeface="Spectral Medium"/>
              <a:sym typeface="Spectral Medium"/>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04"/>
        <p:cNvGrpSpPr/>
        <p:nvPr/>
      </p:nvGrpSpPr>
      <p:grpSpPr>
        <a:xfrm>
          <a:off x="0" y="0"/>
          <a:ext cx="0" cy="0"/>
          <a:chOff x="0" y="0"/>
          <a:chExt cx="0" cy="0"/>
        </a:xfrm>
      </p:grpSpPr>
      <p:sp>
        <p:nvSpPr>
          <p:cNvPr id="205" name="Google Shape;205;p15">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 name="Google Shape;206;p15">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 name="Google Shape;207;p15">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08" name="Google Shape;208;p15">
            <a:extLst>
              <a:ext uri="{C183D7F6-B498-43B3-948B-1728B52AA6E4}">
                <adec:decorative xmlns:adec="http://schemas.microsoft.com/office/drawing/2017/decorative" val="1"/>
              </a:ext>
            </a:extLst>
          </p:cNvPr>
          <p:cNvGrpSpPr/>
          <p:nvPr/>
        </p:nvGrpSpPr>
        <p:grpSpPr>
          <a:xfrm>
            <a:off x="275287" y="22338"/>
            <a:ext cx="17737545" cy="10025396"/>
            <a:chOff x="0" y="-57150"/>
            <a:chExt cx="4671586" cy="2640416"/>
          </a:xfrm>
        </p:grpSpPr>
        <p:sp>
          <p:nvSpPr>
            <p:cNvPr id="209" name="Google Shape;209;p15"/>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0" name="Google Shape;210;p15"/>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 name="Title 1">
            <a:extLst>
              <a:ext uri="{FF2B5EF4-FFF2-40B4-BE49-F238E27FC236}">
                <a16:creationId xmlns:a16="http://schemas.microsoft.com/office/drawing/2014/main" id="{1BDE15AE-AA13-3C76-78A6-17CA9015B3A4}"/>
              </a:ext>
            </a:extLst>
          </p:cNvPr>
          <p:cNvSpPr>
            <a:spLocks noGrp="1"/>
          </p:cNvSpPr>
          <p:nvPr>
            <p:ph type="title" idx="4294967295"/>
          </p:nvPr>
        </p:nvSpPr>
        <p:spPr>
          <a:xfrm>
            <a:off x="656775" y="-1143000"/>
            <a:ext cx="16694700" cy="1143000"/>
          </a:xfrm>
        </p:spPr>
        <p:txBody>
          <a:bodyPr spcFirstLastPara="1" wrap="square" lIns="91425" tIns="45700" rIns="91425" bIns="45700" anchor="b" anchorCtr="0">
            <a:normAutofit fontScale="90000"/>
          </a:bodyPr>
          <a:lstStyle/>
          <a:p>
            <a:r>
              <a:rPr lang="en-US" dirty="0"/>
              <a:t>Motivation</a:t>
            </a:r>
          </a:p>
        </p:txBody>
      </p:sp>
      <p:sp>
        <p:nvSpPr>
          <p:cNvPr id="211" name="Google Shape;211;p15"/>
          <p:cNvSpPr txBox="1"/>
          <p:nvPr/>
        </p:nvSpPr>
        <p:spPr>
          <a:xfrm>
            <a:off x="2653975" y="956621"/>
            <a:ext cx="12980100" cy="1385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9000">
                <a:solidFill>
                  <a:schemeClr val="dk1"/>
                </a:solidFill>
                <a:latin typeface="Spectral Medium"/>
                <a:ea typeface="Spectral Medium"/>
                <a:cs typeface="Spectral Medium"/>
                <a:sym typeface="Spectral Medium"/>
              </a:rPr>
              <a:t>Motivation:</a:t>
            </a:r>
            <a:endParaRPr>
              <a:solidFill>
                <a:schemeClr val="dk1"/>
              </a:solidFill>
              <a:latin typeface="Spectral Medium"/>
              <a:ea typeface="Spectral Medium"/>
              <a:cs typeface="Spectral Medium"/>
              <a:sym typeface="Spectral Medium"/>
            </a:endParaRPr>
          </a:p>
        </p:txBody>
      </p:sp>
      <p:sp>
        <p:nvSpPr>
          <p:cNvPr id="214" name="Google Shape;214;p15"/>
          <p:cNvSpPr txBox="1"/>
          <p:nvPr/>
        </p:nvSpPr>
        <p:spPr>
          <a:xfrm>
            <a:off x="956300" y="3173913"/>
            <a:ext cx="3407700" cy="7389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4800" b="1">
                <a:solidFill>
                  <a:schemeClr val="accent3"/>
                </a:solidFill>
                <a:latin typeface="Inter"/>
                <a:ea typeface="Inter"/>
                <a:cs typeface="Inter"/>
                <a:sym typeface="Inter"/>
              </a:rPr>
              <a:t>DATAUSA:</a:t>
            </a:r>
            <a:endParaRPr sz="4800">
              <a:solidFill>
                <a:schemeClr val="accent3"/>
              </a:solidFill>
            </a:endParaRPr>
          </a:p>
        </p:txBody>
      </p:sp>
      <p:sp>
        <p:nvSpPr>
          <p:cNvPr id="212" name="Google Shape;212;p15"/>
          <p:cNvSpPr txBox="1"/>
          <p:nvPr/>
        </p:nvSpPr>
        <p:spPr>
          <a:xfrm>
            <a:off x="4363999" y="3221175"/>
            <a:ext cx="3083100" cy="7020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u="sng">
                <a:solidFill>
                  <a:schemeClr val="dk1"/>
                </a:solidFill>
                <a:latin typeface="Roboto"/>
                <a:ea typeface="Roboto"/>
                <a:cs typeface="Roboto"/>
                <a:sym typeface="Roboto"/>
                <a:hlinkClick r:id="rId4">
                  <a:extLst>
                    <a:ext uri="{A12FA001-AC4F-418D-AE19-62706E023703}">
                      <ahyp:hlinkClr xmlns:ahyp="http://schemas.microsoft.com/office/drawing/2018/hyperlinkcolor" val="tx"/>
                    </a:ext>
                  </a:extLst>
                </a:hlinkClick>
              </a:rPr>
              <a:t>https://datausa.io/profile/cip/mathematics#tmap_institutions_grads</a:t>
            </a:r>
            <a:r>
              <a:rPr lang="en-US" sz="2600">
                <a:solidFill>
                  <a:schemeClr val="dk1"/>
                </a:solidFill>
                <a:latin typeface="Roboto"/>
                <a:ea typeface="Roboto"/>
                <a:cs typeface="Roboto"/>
                <a:sym typeface="Roboto"/>
              </a:rPr>
              <a:t> </a:t>
            </a:r>
            <a:endParaRPr sz="1700">
              <a:solidFill>
                <a:schemeClr val="dk1"/>
              </a:solidFill>
              <a:latin typeface="Roboto"/>
              <a:ea typeface="Roboto"/>
              <a:cs typeface="Roboto"/>
              <a:sym typeface="Roboto"/>
            </a:endParaRPr>
          </a:p>
        </p:txBody>
      </p:sp>
      <p:sp>
        <p:nvSpPr>
          <p:cNvPr id="213" name="Google Shape;213;p15"/>
          <p:cNvSpPr txBox="1"/>
          <p:nvPr/>
        </p:nvSpPr>
        <p:spPr>
          <a:xfrm>
            <a:off x="1298300" y="4303575"/>
            <a:ext cx="6148800" cy="4165200"/>
          </a:xfrm>
          <a:prstGeom prst="rect">
            <a:avLst/>
          </a:prstGeom>
          <a:noFill/>
          <a:ln>
            <a:noFill/>
          </a:ln>
        </p:spPr>
        <p:txBody>
          <a:bodyPr spcFirstLastPara="1" wrap="square" lIns="0" tIns="0" rIns="0" bIns="0" anchor="t" anchorCtr="0">
            <a:spAutoFit/>
          </a:bodyPr>
          <a:lstStyle/>
          <a:p>
            <a:pPr marL="457200" marR="0" lvl="0" indent="-488950" algn="l" rtl="0">
              <a:lnSpc>
                <a:spcPct val="140000"/>
              </a:lnSpc>
              <a:spcBef>
                <a:spcPts val="0"/>
              </a:spcBef>
              <a:spcAft>
                <a:spcPts val="0"/>
              </a:spcAft>
              <a:buSzPts val="4100"/>
              <a:buFont typeface="Spectral"/>
              <a:buChar char="❏"/>
            </a:pPr>
            <a:r>
              <a:rPr lang="en-US" sz="4100">
                <a:latin typeface="Spectral"/>
                <a:ea typeface="Spectral"/>
                <a:cs typeface="Spectral"/>
                <a:sym typeface="Spectral"/>
              </a:rPr>
              <a:t>Our goal is to bring forth educational policy change through easy, intuitive, and effective data visualization.</a:t>
            </a:r>
            <a:endParaRPr sz="3200">
              <a:latin typeface="Spectral"/>
              <a:ea typeface="Spectral"/>
              <a:cs typeface="Spectral"/>
              <a:sym typeface="Spectral"/>
            </a:endParaRPr>
          </a:p>
        </p:txBody>
      </p:sp>
      <p:sp>
        <p:nvSpPr>
          <p:cNvPr id="215" name="Google Shape;215;p15">
            <a:extLst>
              <a:ext uri="{C183D7F6-B498-43B3-948B-1728B52AA6E4}">
                <adec:decorative xmlns:adec="http://schemas.microsoft.com/office/drawing/2017/decorative" val="1"/>
              </a:ext>
            </a:extLst>
          </p:cNvPr>
          <p:cNvSpPr/>
          <p:nvPr/>
        </p:nvSpPr>
        <p:spPr>
          <a:xfrm>
            <a:off x="15047565" y="445142"/>
            <a:ext cx="1172919" cy="1221791"/>
          </a:xfrm>
          <a:custGeom>
            <a:avLst/>
            <a:gdLst/>
            <a:ahLst/>
            <a:cxnLst/>
            <a:rect l="l" t="t" r="r" b="b"/>
            <a:pathLst>
              <a:path w="1172919" h="1221791" extrusionOk="0">
                <a:moveTo>
                  <a:pt x="0" y="0"/>
                </a:moveTo>
                <a:lnTo>
                  <a:pt x="1172920" y="0"/>
                </a:lnTo>
                <a:lnTo>
                  <a:pt x="1172920" y="1221791"/>
                </a:lnTo>
                <a:lnTo>
                  <a:pt x="0" y="1221791"/>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6" name="Google Shape;216;p15">
            <a:extLst>
              <a:ext uri="{C183D7F6-B498-43B3-948B-1728B52AA6E4}">
                <adec:decorative xmlns:adec="http://schemas.microsoft.com/office/drawing/2017/decorative" val="1"/>
              </a:ext>
            </a:extLst>
          </p:cNvPr>
          <p:cNvSpPr/>
          <p:nvPr/>
        </p:nvSpPr>
        <p:spPr>
          <a:xfrm>
            <a:off x="2981629" y="975671"/>
            <a:ext cx="870022" cy="823259"/>
          </a:xfrm>
          <a:custGeom>
            <a:avLst/>
            <a:gdLst/>
            <a:ahLst/>
            <a:cxnLst/>
            <a:rect l="l" t="t" r="r" b="b"/>
            <a:pathLst>
              <a:path w="870022" h="823259" extrusionOk="0">
                <a:moveTo>
                  <a:pt x="0" y="0"/>
                </a:moveTo>
                <a:lnTo>
                  <a:pt x="870023" y="0"/>
                </a:lnTo>
                <a:lnTo>
                  <a:pt x="870023" y="823259"/>
                </a:lnTo>
                <a:lnTo>
                  <a:pt x="0" y="823259"/>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7" name="Google Shape;217;p15">
            <a:extLst>
              <a:ext uri="{C183D7F6-B498-43B3-948B-1728B52AA6E4}">
                <adec:decorative xmlns:adec="http://schemas.microsoft.com/office/drawing/2017/decorative" val="1"/>
              </a:ext>
            </a:extLst>
          </p:cNvPr>
          <p:cNvSpPr/>
          <p:nvPr/>
        </p:nvSpPr>
        <p:spPr>
          <a:xfrm>
            <a:off x="1890193" y="1301113"/>
            <a:ext cx="870022" cy="823259"/>
          </a:xfrm>
          <a:custGeom>
            <a:avLst/>
            <a:gdLst/>
            <a:ahLst/>
            <a:cxnLst/>
            <a:rect l="l" t="t" r="r" b="b"/>
            <a:pathLst>
              <a:path w="870022" h="823259" extrusionOk="0">
                <a:moveTo>
                  <a:pt x="0" y="0"/>
                </a:moveTo>
                <a:lnTo>
                  <a:pt x="870022" y="0"/>
                </a:lnTo>
                <a:lnTo>
                  <a:pt x="870022" y="823259"/>
                </a:lnTo>
                <a:lnTo>
                  <a:pt x="0" y="823259"/>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8" name="Google Shape;218;p15">
            <a:extLst>
              <a:ext uri="{C183D7F6-B498-43B3-948B-1728B52AA6E4}">
                <adec:decorative xmlns:adec="http://schemas.microsoft.com/office/drawing/2017/decorative" val="1"/>
              </a:ext>
            </a:extLst>
          </p:cNvPr>
          <p:cNvSpPr/>
          <p:nvPr/>
        </p:nvSpPr>
        <p:spPr>
          <a:xfrm>
            <a:off x="15938825" y="1221911"/>
            <a:ext cx="940602" cy="890045"/>
          </a:xfrm>
          <a:custGeom>
            <a:avLst/>
            <a:gdLst/>
            <a:ahLst/>
            <a:cxnLst/>
            <a:rect l="l" t="t" r="r" b="b"/>
            <a:pathLst>
              <a:path w="940602" h="890045" extrusionOk="0">
                <a:moveTo>
                  <a:pt x="0" y="0"/>
                </a:moveTo>
                <a:lnTo>
                  <a:pt x="940602" y="0"/>
                </a:lnTo>
                <a:lnTo>
                  <a:pt x="940602" y="890045"/>
                </a:lnTo>
                <a:lnTo>
                  <a:pt x="0" y="890045"/>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9" name="Google Shape;219;p15">
            <a:extLst>
              <a:ext uri="{C183D7F6-B498-43B3-948B-1728B52AA6E4}">
                <adec:decorative xmlns:adec="http://schemas.microsoft.com/office/drawing/2017/decorative" val="1"/>
              </a:ext>
            </a:extLst>
          </p:cNvPr>
          <p:cNvSpPr/>
          <p:nvPr/>
        </p:nvSpPr>
        <p:spPr>
          <a:xfrm>
            <a:off x="692516" y="1455902"/>
            <a:ext cx="1197677" cy="1133302"/>
          </a:xfrm>
          <a:custGeom>
            <a:avLst/>
            <a:gdLst/>
            <a:ahLst/>
            <a:cxnLst/>
            <a:rect l="l" t="t" r="r" b="b"/>
            <a:pathLst>
              <a:path w="1197677" h="1133302" extrusionOk="0">
                <a:moveTo>
                  <a:pt x="0" y="0"/>
                </a:moveTo>
                <a:lnTo>
                  <a:pt x="1197677" y="0"/>
                </a:lnTo>
                <a:lnTo>
                  <a:pt x="1197677" y="1133301"/>
                </a:lnTo>
                <a:lnTo>
                  <a:pt x="0" y="1133301"/>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20" name="Google Shape;220;p15" descr="Clustered bar chart example"/>
          <p:cNvPicPr preferRelativeResize="0"/>
          <p:nvPr/>
        </p:nvPicPr>
        <p:blipFill rotWithShape="1">
          <a:blip r:embed="rId7">
            <a:alphaModFix/>
          </a:blip>
          <a:srcRect/>
          <a:stretch/>
        </p:blipFill>
        <p:spPr>
          <a:xfrm>
            <a:off x="8219680" y="2731372"/>
            <a:ext cx="4821905" cy="5728477"/>
          </a:xfrm>
          <a:prstGeom prst="rect">
            <a:avLst/>
          </a:prstGeom>
          <a:noFill/>
          <a:ln>
            <a:noFill/>
          </a:ln>
        </p:spPr>
      </p:pic>
      <p:pic>
        <p:nvPicPr>
          <p:cNvPr id="221" name="Google Shape;221;p15" descr="pie chart example"/>
          <p:cNvPicPr preferRelativeResize="0"/>
          <p:nvPr/>
        </p:nvPicPr>
        <p:blipFill rotWithShape="1">
          <a:blip r:embed="rId8">
            <a:alphaModFix/>
          </a:blip>
          <a:srcRect/>
          <a:stretch/>
        </p:blipFill>
        <p:spPr>
          <a:xfrm>
            <a:off x="13199879" y="3408648"/>
            <a:ext cx="4812958" cy="437390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25"/>
        <p:cNvGrpSpPr/>
        <p:nvPr/>
      </p:nvGrpSpPr>
      <p:grpSpPr>
        <a:xfrm>
          <a:off x="0" y="0"/>
          <a:ext cx="0" cy="0"/>
          <a:chOff x="0" y="0"/>
          <a:chExt cx="0" cy="0"/>
        </a:xfrm>
      </p:grpSpPr>
      <p:grpSp>
        <p:nvGrpSpPr>
          <p:cNvPr id="226" name="Google Shape;226;p16">
            <a:extLst>
              <a:ext uri="{C183D7F6-B498-43B3-948B-1728B52AA6E4}">
                <adec:decorative xmlns:adec="http://schemas.microsoft.com/office/drawing/2017/decorative" val="1"/>
              </a:ext>
            </a:extLst>
          </p:cNvPr>
          <p:cNvGrpSpPr/>
          <p:nvPr/>
        </p:nvGrpSpPr>
        <p:grpSpPr>
          <a:xfrm>
            <a:off x="-13" y="25"/>
            <a:ext cx="18287982" cy="10286941"/>
            <a:chOff x="-144970" y="-2"/>
            <a:chExt cx="4816556" cy="2709300"/>
          </a:xfrm>
        </p:grpSpPr>
        <p:sp>
          <p:nvSpPr>
            <p:cNvPr id="227" name="Google Shape;227;p16"/>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8" name="Google Shape;228;p16"/>
            <p:cNvSpPr txBox="1"/>
            <p:nvPr/>
          </p:nvSpPr>
          <p:spPr>
            <a:xfrm>
              <a:off x="-144970" y="-2"/>
              <a:ext cx="4816500" cy="2709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29" name="Google Shape;229;p16">
            <a:extLst>
              <a:ext uri="{C183D7F6-B498-43B3-948B-1728B52AA6E4}">
                <adec:decorative xmlns:adec="http://schemas.microsoft.com/office/drawing/2017/decorative" val="1"/>
              </a:ext>
            </a:extLst>
          </p:cNvPr>
          <p:cNvSpPr/>
          <p:nvPr/>
        </p:nvSpPr>
        <p:spPr>
          <a:xfrm>
            <a:off x="825761" y="1028700"/>
            <a:ext cx="990447" cy="937211"/>
          </a:xfrm>
          <a:custGeom>
            <a:avLst/>
            <a:gdLst/>
            <a:ahLst/>
            <a:cxnLst/>
            <a:rect l="l" t="t" r="r" b="b"/>
            <a:pathLst>
              <a:path w="990447" h="937211" extrusionOk="0">
                <a:moveTo>
                  <a:pt x="0" y="0"/>
                </a:moveTo>
                <a:lnTo>
                  <a:pt x="990447" y="0"/>
                </a:lnTo>
                <a:lnTo>
                  <a:pt x="990447" y="937211"/>
                </a:lnTo>
                <a:lnTo>
                  <a:pt x="0" y="93721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0" name="Google Shape;230;p16"/>
          <p:cNvSpPr txBox="1">
            <a:spLocks noGrp="1"/>
          </p:cNvSpPr>
          <p:nvPr>
            <p:ph type="title" idx="4294967295"/>
          </p:nvPr>
        </p:nvSpPr>
        <p:spPr>
          <a:xfrm>
            <a:off x="2171684" y="304275"/>
            <a:ext cx="13944600" cy="11082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72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Methodology &amp; Statistics:</a:t>
            </a:r>
            <a:endParaRPr kumimoji="0" lang="en-US" sz="72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sp>
        <p:nvSpPr>
          <p:cNvPr id="231" name="Google Shape;231;p16"/>
          <p:cNvSpPr txBox="1"/>
          <p:nvPr/>
        </p:nvSpPr>
        <p:spPr>
          <a:xfrm>
            <a:off x="2982753" y="1504212"/>
            <a:ext cx="12322500" cy="461700"/>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3000">
                <a:latin typeface="Roboto Condensed"/>
                <a:ea typeface="Roboto Condensed"/>
                <a:cs typeface="Roboto Condensed"/>
                <a:sym typeface="Roboto Condensed"/>
              </a:rPr>
              <a:t>Linear Regression &amp; R-squared RMSE Values:</a:t>
            </a:r>
            <a:endParaRPr sz="2000"/>
          </a:p>
        </p:txBody>
      </p:sp>
      <p:sp>
        <p:nvSpPr>
          <p:cNvPr id="232" name="Google Shape;232;p16"/>
          <p:cNvSpPr txBox="1"/>
          <p:nvPr/>
        </p:nvSpPr>
        <p:spPr>
          <a:xfrm>
            <a:off x="831275" y="2683975"/>
            <a:ext cx="8442300" cy="937200"/>
          </a:xfrm>
          <a:prstGeom prst="rect">
            <a:avLst/>
          </a:prstGeom>
          <a:noFill/>
          <a:ln>
            <a:noFill/>
          </a:ln>
        </p:spPr>
        <p:txBody>
          <a:bodyPr spcFirstLastPara="1" wrap="square" lIns="91425" tIns="91425" rIns="91425" bIns="91425" anchor="ctr" anchorCtr="0">
            <a:noAutofit/>
          </a:bodyPr>
          <a:lstStyle/>
          <a:p>
            <a:pPr marL="457200" lvl="0" indent="-406400" algn="l" rtl="0">
              <a:spcBef>
                <a:spcPts val="0"/>
              </a:spcBef>
              <a:spcAft>
                <a:spcPts val="0"/>
              </a:spcAft>
              <a:buClr>
                <a:schemeClr val="dk1"/>
              </a:buClr>
              <a:buSzPts val="2800"/>
              <a:buFont typeface="Roboto"/>
              <a:buChar char="●"/>
            </a:pPr>
            <a:r>
              <a:rPr lang="en-US" sz="2800">
                <a:solidFill>
                  <a:schemeClr val="dk1"/>
                </a:solidFill>
                <a:latin typeface="Roboto"/>
                <a:ea typeface="Roboto"/>
                <a:cs typeface="Roboto"/>
                <a:sym typeface="Roboto"/>
              </a:rPr>
              <a:t>HTML, CSS</a:t>
            </a:r>
            <a:endParaRPr sz="2800">
              <a:solidFill>
                <a:schemeClr val="dk1"/>
              </a:solidFill>
              <a:latin typeface="Roboto"/>
              <a:ea typeface="Roboto"/>
              <a:cs typeface="Roboto"/>
              <a:sym typeface="Roboto"/>
            </a:endParaRPr>
          </a:p>
          <a:p>
            <a:pPr marL="457200" lvl="0" indent="-406400" algn="l" rtl="0">
              <a:spcBef>
                <a:spcPts val="0"/>
              </a:spcBef>
              <a:spcAft>
                <a:spcPts val="0"/>
              </a:spcAft>
              <a:buClr>
                <a:schemeClr val="dk1"/>
              </a:buClr>
              <a:buSzPts val="2800"/>
              <a:buFont typeface="Roboto"/>
              <a:buChar char="●"/>
            </a:pPr>
            <a:r>
              <a:rPr lang="en-US" sz="2800">
                <a:solidFill>
                  <a:schemeClr val="dk1"/>
                </a:solidFill>
                <a:latin typeface="Roboto"/>
                <a:ea typeface="Roboto"/>
                <a:cs typeface="Roboto"/>
                <a:sym typeface="Roboto"/>
              </a:rPr>
              <a:t>Python (pandas, numpy, matplotlib, statsmodels)</a:t>
            </a:r>
            <a:endParaRPr sz="2800">
              <a:solidFill>
                <a:schemeClr val="dk1"/>
              </a:solidFill>
              <a:latin typeface="Roboto"/>
              <a:ea typeface="Roboto"/>
              <a:cs typeface="Roboto"/>
              <a:sym typeface="Roboto"/>
            </a:endParaRPr>
          </a:p>
          <a:p>
            <a:pPr marL="457200" lvl="0" indent="0" algn="l" rtl="0">
              <a:spcBef>
                <a:spcPts val="0"/>
              </a:spcBef>
              <a:spcAft>
                <a:spcPts val="0"/>
              </a:spcAft>
              <a:buNone/>
            </a:pPr>
            <a:endParaRPr sz="2800">
              <a:solidFill>
                <a:schemeClr val="dk1"/>
              </a:solidFill>
              <a:latin typeface="Roboto"/>
              <a:ea typeface="Roboto"/>
              <a:cs typeface="Roboto"/>
              <a:sym typeface="Roboto"/>
            </a:endParaRPr>
          </a:p>
        </p:txBody>
      </p:sp>
      <p:pic>
        <p:nvPicPr>
          <p:cNvPr id="235" name="Google Shape;235;p16" descr="Linear regression chart example"/>
          <p:cNvPicPr preferRelativeResize="0"/>
          <p:nvPr/>
        </p:nvPicPr>
        <p:blipFill>
          <a:blip r:embed="rId4">
            <a:alphaModFix/>
          </a:blip>
          <a:stretch>
            <a:fillRect/>
          </a:stretch>
        </p:blipFill>
        <p:spPr>
          <a:xfrm>
            <a:off x="831275" y="3751959"/>
            <a:ext cx="8442299" cy="5582565"/>
          </a:xfrm>
          <a:prstGeom prst="rect">
            <a:avLst/>
          </a:prstGeom>
          <a:noFill/>
          <a:ln>
            <a:noFill/>
          </a:ln>
        </p:spPr>
      </p:pic>
      <p:sp>
        <p:nvSpPr>
          <p:cNvPr id="233" name="Google Shape;233;p16"/>
          <p:cNvSpPr txBox="1"/>
          <p:nvPr/>
        </p:nvSpPr>
        <p:spPr>
          <a:xfrm>
            <a:off x="9556300" y="2539300"/>
            <a:ext cx="9267000" cy="284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900" b="1">
                <a:solidFill>
                  <a:schemeClr val="dk1"/>
                </a:solidFill>
                <a:latin typeface="Roboto"/>
                <a:ea typeface="Roboto"/>
                <a:cs typeface="Roboto"/>
                <a:sym typeface="Roboto"/>
              </a:rPr>
              <a:t>R-squared: </a:t>
            </a:r>
            <a:endParaRPr sz="2900" b="1">
              <a:solidFill>
                <a:schemeClr val="dk1"/>
              </a:solidFill>
              <a:latin typeface="Roboto"/>
              <a:ea typeface="Roboto"/>
              <a:cs typeface="Roboto"/>
              <a:sym typeface="Roboto"/>
            </a:endParaRPr>
          </a:p>
          <a:p>
            <a:pPr marL="0" lvl="0" indent="0" algn="l" rtl="0">
              <a:spcBef>
                <a:spcPts val="0"/>
              </a:spcBef>
              <a:spcAft>
                <a:spcPts val="0"/>
              </a:spcAft>
              <a:buNone/>
            </a:pPr>
            <a:r>
              <a:rPr lang="en-US" sz="2900">
                <a:solidFill>
                  <a:schemeClr val="dk1"/>
                </a:solidFill>
                <a:latin typeface="Roboto"/>
                <a:ea typeface="Roboto"/>
                <a:cs typeface="Roboto"/>
                <a:sym typeface="Roboto"/>
              </a:rPr>
              <a:t>How well the data fit the regression model</a:t>
            </a:r>
            <a:endParaRPr sz="2900">
              <a:solidFill>
                <a:schemeClr val="dk1"/>
              </a:solidFill>
              <a:latin typeface="Roboto"/>
              <a:ea typeface="Roboto"/>
              <a:cs typeface="Roboto"/>
              <a:sym typeface="Roboto"/>
            </a:endParaRPr>
          </a:p>
          <a:p>
            <a:pPr marL="0" lvl="0" indent="0" algn="l" rtl="0">
              <a:spcBef>
                <a:spcPts val="0"/>
              </a:spcBef>
              <a:spcAft>
                <a:spcPts val="0"/>
              </a:spcAft>
              <a:buNone/>
            </a:pPr>
            <a:endParaRPr sz="2700" b="1">
              <a:solidFill>
                <a:schemeClr val="dk1"/>
              </a:solidFill>
            </a:endParaRPr>
          </a:p>
          <a:p>
            <a:pPr marL="457200" lvl="0" indent="-400050" algn="l" rtl="0">
              <a:spcBef>
                <a:spcPts val="0"/>
              </a:spcBef>
              <a:spcAft>
                <a:spcPts val="0"/>
              </a:spcAft>
              <a:buClr>
                <a:schemeClr val="dk1"/>
              </a:buClr>
              <a:buSzPts val="2700"/>
              <a:buChar char="●"/>
            </a:pPr>
            <a:r>
              <a:rPr lang="en-US" sz="2700" b="1">
                <a:solidFill>
                  <a:schemeClr val="dk1"/>
                </a:solidFill>
              </a:rPr>
              <a:t>0 to 0.3:</a:t>
            </a:r>
            <a:r>
              <a:rPr lang="en-US" sz="2700">
                <a:solidFill>
                  <a:schemeClr val="dk1"/>
                </a:solidFill>
              </a:rPr>
              <a:t> Poor fit. </a:t>
            </a:r>
            <a:endParaRPr sz="2700">
              <a:solidFill>
                <a:schemeClr val="dk1"/>
              </a:solidFill>
            </a:endParaRPr>
          </a:p>
          <a:p>
            <a:pPr marL="457200" lvl="0" indent="-400050" algn="l" rtl="0">
              <a:spcBef>
                <a:spcPts val="0"/>
              </a:spcBef>
              <a:spcAft>
                <a:spcPts val="0"/>
              </a:spcAft>
              <a:buClr>
                <a:schemeClr val="dk1"/>
              </a:buClr>
              <a:buSzPts val="2700"/>
              <a:buChar char="●"/>
            </a:pPr>
            <a:r>
              <a:rPr lang="en-US" sz="2700" b="1">
                <a:solidFill>
                  <a:schemeClr val="dk1"/>
                </a:solidFill>
              </a:rPr>
              <a:t>0.3 to 0.6:</a:t>
            </a:r>
            <a:r>
              <a:rPr lang="en-US" sz="2700">
                <a:solidFill>
                  <a:schemeClr val="dk1"/>
                </a:solidFill>
              </a:rPr>
              <a:t> Fair fit. </a:t>
            </a:r>
            <a:endParaRPr sz="2700">
              <a:solidFill>
                <a:schemeClr val="dk1"/>
              </a:solidFill>
            </a:endParaRPr>
          </a:p>
          <a:p>
            <a:pPr marL="457200" lvl="0" indent="-400050" algn="l" rtl="0">
              <a:spcBef>
                <a:spcPts val="0"/>
              </a:spcBef>
              <a:spcAft>
                <a:spcPts val="0"/>
              </a:spcAft>
              <a:buClr>
                <a:schemeClr val="dk1"/>
              </a:buClr>
              <a:buSzPts val="2700"/>
              <a:buChar char="●"/>
            </a:pPr>
            <a:r>
              <a:rPr lang="en-US" sz="2700" b="1">
                <a:solidFill>
                  <a:schemeClr val="dk1"/>
                </a:solidFill>
              </a:rPr>
              <a:t>0.6 to 0.8:</a:t>
            </a:r>
            <a:r>
              <a:rPr lang="en-US" sz="2700">
                <a:solidFill>
                  <a:schemeClr val="dk1"/>
                </a:solidFill>
              </a:rPr>
              <a:t> Good fit. </a:t>
            </a:r>
            <a:endParaRPr sz="2700">
              <a:solidFill>
                <a:schemeClr val="dk1"/>
              </a:solidFill>
            </a:endParaRPr>
          </a:p>
          <a:p>
            <a:pPr marL="457200" lvl="0" indent="-400050" algn="l" rtl="0">
              <a:spcBef>
                <a:spcPts val="0"/>
              </a:spcBef>
              <a:spcAft>
                <a:spcPts val="0"/>
              </a:spcAft>
              <a:buClr>
                <a:schemeClr val="dk1"/>
              </a:buClr>
              <a:buSzPts val="2700"/>
              <a:buChar char="●"/>
            </a:pPr>
            <a:r>
              <a:rPr lang="en-US" sz="2700" b="1">
                <a:solidFill>
                  <a:schemeClr val="dk1"/>
                </a:solidFill>
              </a:rPr>
              <a:t>0.8 to 1.0:</a:t>
            </a:r>
            <a:r>
              <a:rPr lang="en-US" sz="2700">
                <a:solidFill>
                  <a:schemeClr val="dk1"/>
                </a:solidFill>
              </a:rPr>
              <a:t> Excellent fit. </a:t>
            </a:r>
            <a:endParaRPr sz="2900">
              <a:solidFill>
                <a:schemeClr val="dk1"/>
              </a:solidFill>
              <a:latin typeface="Roboto"/>
              <a:ea typeface="Roboto"/>
              <a:cs typeface="Roboto"/>
              <a:sym typeface="Roboto"/>
            </a:endParaRPr>
          </a:p>
        </p:txBody>
      </p:sp>
      <p:sp>
        <p:nvSpPr>
          <p:cNvPr id="234" name="Google Shape;234;p16"/>
          <p:cNvSpPr txBox="1"/>
          <p:nvPr/>
        </p:nvSpPr>
        <p:spPr>
          <a:xfrm>
            <a:off x="9635950" y="6139925"/>
            <a:ext cx="8283000" cy="3320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900" b="1">
                <a:solidFill>
                  <a:schemeClr val="dk1"/>
                </a:solidFill>
                <a:latin typeface="Roboto"/>
                <a:ea typeface="Roboto"/>
                <a:cs typeface="Roboto"/>
                <a:sym typeface="Roboto"/>
              </a:rPr>
              <a:t>Root Mean Square Error (RMSE):</a:t>
            </a:r>
            <a:endParaRPr sz="2900" b="1">
              <a:solidFill>
                <a:schemeClr val="dk1"/>
              </a:solidFill>
              <a:latin typeface="Roboto"/>
              <a:ea typeface="Roboto"/>
              <a:cs typeface="Roboto"/>
              <a:sym typeface="Roboto"/>
            </a:endParaRPr>
          </a:p>
          <a:p>
            <a:pPr marL="0" lvl="0" indent="0" algn="l" rtl="0">
              <a:spcBef>
                <a:spcPts val="0"/>
              </a:spcBef>
              <a:spcAft>
                <a:spcPts val="0"/>
              </a:spcAft>
              <a:buNone/>
            </a:pPr>
            <a:endParaRPr sz="2900">
              <a:solidFill>
                <a:schemeClr val="dk1"/>
              </a:solidFill>
              <a:latin typeface="Roboto"/>
              <a:ea typeface="Roboto"/>
              <a:cs typeface="Roboto"/>
              <a:sym typeface="Roboto"/>
            </a:endParaRPr>
          </a:p>
          <a:p>
            <a:pPr marL="0" lvl="0" indent="0" algn="l" rtl="0">
              <a:spcBef>
                <a:spcPts val="0"/>
              </a:spcBef>
              <a:spcAft>
                <a:spcPts val="0"/>
              </a:spcAft>
              <a:buNone/>
            </a:pPr>
            <a:r>
              <a:rPr lang="en-US" sz="2900">
                <a:solidFill>
                  <a:schemeClr val="dk1"/>
                </a:solidFill>
                <a:latin typeface="Roboto"/>
                <a:ea typeface="Roboto"/>
                <a:cs typeface="Roboto"/>
                <a:sym typeface="Roboto"/>
              </a:rPr>
              <a:t>How far the model's predictions are from the actual data points</a:t>
            </a:r>
            <a:endParaRPr sz="2900">
              <a:solidFill>
                <a:schemeClr val="dk1"/>
              </a:solidFill>
              <a:latin typeface="Roboto"/>
              <a:ea typeface="Roboto"/>
              <a:cs typeface="Roboto"/>
              <a:sym typeface="Roboto"/>
            </a:endParaRPr>
          </a:p>
          <a:p>
            <a:pPr marL="0" lvl="0" indent="0" algn="l" rtl="0">
              <a:spcBef>
                <a:spcPts val="0"/>
              </a:spcBef>
              <a:spcAft>
                <a:spcPts val="0"/>
              </a:spcAft>
              <a:buNone/>
            </a:pPr>
            <a:endParaRPr sz="2700">
              <a:solidFill>
                <a:schemeClr val="dk1"/>
              </a:solidFill>
              <a:latin typeface="Roboto"/>
              <a:ea typeface="Roboto"/>
              <a:cs typeface="Roboto"/>
              <a:sym typeface="Roboto"/>
            </a:endParaRPr>
          </a:p>
          <a:p>
            <a:pPr marL="457200" lvl="0" indent="-400050" algn="l" rtl="0">
              <a:spcBef>
                <a:spcPts val="0"/>
              </a:spcBef>
              <a:spcAft>
                <a:spcPts val="0"/>
              </a:spcAft>
              <a:buClr>
                <a:schemeClr val="dk1"/>
              </a:buClr>
              <a:buSzPts val="2700"/>
              <a:buFont typeface="Roboto"/>
              <a:buChar char="●"/>
            </a:pPr>
            <a:r>
              <a:rPr lang="en-US" sz="2700">
                <a:solidFill>
                  <a:schemeClr val="dk1"/>
                </a:solidFill>
                <a:latin typeface="Roboto"/>
                <a:ea typeface="Roboto"/>
                <a:cs typeface="Roboto"/>
                <a:sym typeface="Roboto"/>
              </a:rPr>
              <a:t>The smaller, the better the model.</a:t>
            </a:r>
            <a:endParaRPr sz="2700">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Shape 239"/>
        <p:cNvGrpSpPr/>
        <p:nvPr/>
      </p:nvGrpSpPr>
      <p:grpSpPr>
        <a:xfrm>
          <a:off x="0" y="0"/>
          <a:ext cx="0" cy="0"/>
          <a:chOff x="0" y="0"/>
          <a:chExt cx="0" cy="0"/>
        </a:xfrm>
      </p:grpSpPr>
      <p:sp>
        <p:nvSpPr>
          <p:cNvPr id="240" name="Google Shape;240;p17">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1" name="Google Shape;241;p17">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2" name="Google Shape;242;p17">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43" name="Google Shape;243;p17">
            <a:extLst>
              <a:ext uri="{C183D7F6-B498-43B3-948B-1728B52AA6E4}">
                <adec:decorative xmlns:adec="http://schemas.microsoft.com/office/drawing/2017/decorative" val="1"/>
              </a:ext>
            </a:extLst>
          </p:cNvPr>
          <p:cNvGrpSpPr/>
          <p:nvPr/>
        </p:nvGrpSpPr>
        <p:grpSpPr>
          <a:xfrm>
            <a:off x="275287" y="22338"/>
            <a:ext cx="17737545" cy="10025396"/>
            <a:chOff x="0" y="-57150"/>
            <a:chExt cx="4671586" cy="2640416"/>
          </a:xfrm>
        </p:grpSpPr>
        <p:sp>
          <p:nvSpPr>
            <p:cNvPr id="244" name="Google Shape;244;p17"/>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5" name="Google Shape;245;p17"/>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246" name="Google Shape;246;p1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419376" y="4514524"/>
            <a:ext cx="8352301" cy="4235000"/>
          </a:xfrm>
          <a:prstGeom prst="rect">
            <a:avLst/>
          </a:prstGeom>
          <a:noFill/>
          <a:ln>
            <a:noFill/>
          </a:ln>
        </p:spPr>
      </p:pic>
      <p:sp>
        <p:nvSpPr>
          <p:cNvPr id="2" name="Title 1">
            <a:extLst>
              <a:ext uri="{FF2B5EF4-FFF2-40B4-BE49-F238E27FC236}">
                <a16:creationId xmlns:a16="http://schemas.microsoft.com/office/drawing/2014/main" id="{F92C251C-DD92-90F3-E6EB-A08BDDD7AF56}"/>
              </a:ext>
            </a:extLst>
          </p:cNvPr>
          <p:cNvSpPr>
            <a:spLocks noGrp="1"/>
          </p:cNvSpPr>
          <p:nvPr>
            <p:ph type="title" idx="4294967295"/>
          </p:nvPr>
        </p:nvSpPr>
        <p:spPr>
          <a:xfrm>
            <a:off x="656775" y="-1143000"/>
            <a:ext cx="16694700" cy="1143000"/>
          </a:xfrm>
        </p:spPr>
        <p:txBody>
          <a:bodyPr spcFirstLastPara="1" wrap="square" lIns="91425" tIns="45700" rIns="91425" bIns="45700" anchor="b" anchorCtr="0">
            <a:normAutofit fontScale="90000"/>
          </a:bodyPr>
          <a:lstStyle/>
          <a:p>
            <a:r>
              <a:rPr lang="en-US" dirty="0"/>
              <a:t>Demonstration</a:t>
            </a:r>
          </a:p>
        </p:txBody>
      </p:sp>
      <p:sp>
        <p:nvSpPr>
          <p:cNvPr id="247" name="Google Shape;247;p17"/>
          <p:cNvSpPr txBox="1"/>
          <p:nvPr/>
        </p:nvSpPr>
        <p:spPr>
          <a:xfrm>
            <a:off x="3933178" y="1412406"/>
            <a:ext cx="10421700" cy="13854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9000" b="1">
                <a:solidFill>
                  <a:srgbClr val="C41C0B"/>
                </a:solidFill>
                <a:latin typeface="Roboto"/>
                <a:ea typeface="Roboto"/>
                <a:cs typeface="Roboto"/>
                <a:sym typeface="Roboto"/>
              </a:rPr>
              <a:t>Demonstration:</a:t>
            </a:r>
            <a:endParaRPr/>
          </a:p>
        </p:txBody>
      </p:sp>
      <p:sp>
        <p:nvSpPr>
          <p:cNvPr id="248" name="Google Shape;248;p17"/>
          <p:cNvSpPr txBox="1"/>
          <p:nvPr/>
        </p:nvSpPr>
        <p:spPr>
          <a:xfrm>
            <a:off x="3376378" y="2999712"/>
            <a:ext cx="11535300" cy="4311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2800" u="sng">
                <a:solidFill>
                  <a:schemeClr val="dk1"/>
                </a:solidFill>
                <a:latin typeface="Roboto Condensed"/>
                <a:ea typeface="Roboto Condensed"/>
                <a:cs typeface="Roboto Condensed"/>
                <a:sym typeface="Roboto Condensed"/>
                <a:hlinkClick r:id="rId5">
                  <a:extLst>
                    <a:ext uri="{A12FA001-AC4F-418D-AE19-62706E023703}">
                      <ahyp:hlinkClr xmlns:ahyp="http://schemas.microsoft.com/office/drawing/2018/hyperlinkcolor" val="tx"/>
                    </a:ext>
                  </a:extLst>
                </a:hlinkClick>
              </a:rPr>
              <a:t>https://kc-zhao.github.io/ForWebsite/</a:t>
            </a:r>
            <a:endParaRPr sz="1900">
              <a:solidFill>
                <a:schemeClr val="dk1"/>
              </a:solidFill>
            </a:endParaRPr>
          </a:p>
        </p:txBody>
      </p:sp>
      <p:pic>
        <p:nvPicPr>
          <p:cNvPr id="249" name="Google Shape;249;p17">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9348177" y="4244000"/>
            <a:ext cx="8352301" cy="4505516"/>
          </a:xfrm>
          <a:prstGeom prst="rect">
            <a:avLst/>
          </a:prstGeom>
          <a:noFill/>
          <a:ln>
            <a:noFill/>
          </a:ln>
        </p:spPr>
      </p:pic>
      <p:sp>
        <p:nvSpPr>
          <p:cNvPr id="250" name="Google Shape;250;p17">
            <a:extLst>
              <a:ext uri="{C183D7F6-B498-43B3-948B-1728B52AA6E4}">
                <adec:decorative xmlns:adec="http://schemas.microsoft.com/office/drawing/2017/decorative" val="1"/>
              </a:ext>
            </a:extLst>
          </p:cNvPr>
          <p:cNvSpPr/>
          <p:nvPr/>
        </p:nvSpPr>
        <p:spPr>
          <a:xfrm>
            <a:off x="14911622" y="471454"/>
            <a:ext cx="1210779" cy="1261228"/>
          </a:xfrm>
          <a:custGeom>
            <a:avLst/>
            <a:gdLst/>
            <a:ahLst/>
            <a:cxnLst/>
            <a:rect l="l" t="t" r="r" b="b"/>
            <a:pathLst>
              <a:path w="1210779" h="1261228" extrusionOk="0">
                <a:moveTo>
                  <a:pt x="0" y="0"/>
                </a:moveTo>
                <a:lnTo>
                  <a:pt x="1210779" y="0"/>
                </a:lnTo>
                <a:lnTo>
                  <a:pt x="1210779" y="1261228"/>
                </a:lnTo>
                <a:lnTo>
                  <a:pt x="0" y="1261228"/>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1" name="Google Shape;251;p17">
            <a:extLst>
              <a:ext uri="{C183D7F6-B498-43B3-948B-1728B52AA6E4}">
                <adec:decorative xmlns:adec="http://schemas.microsoft.com/office/drawing/2017/decorative" val="1"/>
              </a:ext>
            </a:extLst>
          </p:cNvPr>
          <p:cNvSpPr txBox="1"/>
          <p:nvPr/>
        </p:nvSpPr>
        <p:spPr>
          <a:xfrm>
            <a:off x="1839029" y="3258805"/>
            <a:ext cx="585000" cy="215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endParaRPr/>
          </a:p>
        </p:txBody>
      </p:sp>
      <p:sp>
        <p:nvSpPr>
          <p:cNvPr id="252" name="Google Shape;252;p17">
            <a:extLst>
              <a:ext uri="{C183D7F6-B498-43B3-948B-1728B52AA6E4}">
                <adec:decorative xmlns:adec="http://schemas.microsoft.com/office/drawing/2017/decorative" val="1"/>
              </a:ext>
            </a:extLst>
          </p:cNvPr>
          <p:cNvSpPr txBox="1"/>
          <p:nvPr/>
        </p:nvSpPr>
        <p:spPr>
          <a:xfrm>
            <a:off x="1839029" y="5253021"/>
            <a:ext cx="585000" cy="215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endParaRPr/>
          </a:p>
        </p:txBody>
      </p:sp>
      <p:sp>
        <p:nvSpPr>
          <p:cNvPr id="253" name="Google Shape;253;p17">
            <a:extLst>
              <a:ext uri="{C183D7F6-B498-43B3-948B-1728B52AA6E4}">
                <adec:decorative xmlns:adec="http://schemas.microsoft.com/office/drawing/2017/decorative" val="1"/>
              </a:ext>
            </a:extLst>
          </p:cNvPr>
          <p:cNvSpPr/>
          <p:nvPr/>
        </p:nvSpPr>
        <p:spPr>
          <a:xfrm>
            <a:off x="770538" y="956532"/>
            <a:ext cx="1731466" cy="1638399"/>
          </a:xfrm>
          <a:custGeom>
            <a:avLst/>
            <a:gdLst/>
            <a:ahLst/>
            <a:cxnLst/>
            <a:rect l="l" t="t" r="r" b="b"/>
            <a:pathLst>
              <a:path w="1731466" h="1638399" extrusionOk="0">
                <a:moveTo>
                  <a:pt x="0" y="0"/>
                </a:moveTo>
                <a:lnTo>
                  <a:pt x="1731466" y="0"/>
                </a:lnTo>
                <a:lnTo>
                  <a:pt x="1731466" y="1638400"/>
                </a:lnTo>
                <a:lnTo>
                  <a:pt x="0" y="163840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4" name="Google Shape;254;p17">
            <a:extLst>
              <a:ext uri="{C183D7F6-B498-43B3-948B-1728B52AA6E4}">
                <adec:decorative xmlns:adec="http://schemas.microsoft.com/office/drawing/2017/decorative" val="1"/>
              </a:ext>
            </a:extLst>
          </p:cNvPr>
          <p:cNvSpPr/>
          <p:nvPr/>
        </p:nvSpPr>
        <p:spPr>
          <a:xfrm>
            <a:off x="15335223" y="2994074"/>
            <a:ext cx="787172" cy="744861"/>
          </a:xfrm>
          <a:custGeom>
            <a:avLst/>
            <a:gdLst/>
            <a:ahLst/>
            <a:cxnLst/>
            <a:rect l="l" t="t" r="r" b="b"/>
            <a:pathLst>
              <a:path w="787172" h="744861" extrusionOk="0">
                <a:moveTo>
                  <a:pt x="0" y="0"/>
                </a:moveTo>
                <a:lnTo>
                  <a:pt x="787172" y="0"/>
                </a:lnTo>
                <a:lnTo>
                  <a:pt x="787172" y="744862"/>
                </a:lnTo>
                <a:lnTo>
                  <a:pt x="0" y="744862"/>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5" name="Google Shape;255;p17">
            <a:extLst>
              <a:ext uri="{C183D7F6-B498-43B3-948B-1728B52AA6E4}">
                <adec:decorative xmlns:adec="http://schemas.microsoft.com/office/drawing/2017/decorative" val="1"/>
              </a:ext>
            </a:extLst>
          </p:cNvPr>
          <p:cNvSpPr/>
          <p:nvPr/>
        </p:nvSpPr>
        <p:spPr>
          <a:xfrm>
            <a:off x="16679145" y="1732683"/>
            <a:ext cx="787172" cy="744861"/>
          </a:xfrm>
          <a:custGeom>
            <a:avLst/>
            <a:gdLst/>
            <a:ahLst/>
            <a:cxnLst/>
            <a:rect l="l" t="t" r="r" b="b"/>
            <a:pathLst>
              <a:path w="787172" h="744861" extrusionOk="0">
                <a:moveTo>
                  <a:pt x="0" y="0"/>
                </a:moveTo>
                <a:lnTo>
                  <a:pt x="787171" y="0"/>
                </a:lnTo>
                <a:lnTo>
                  <a:pt x="787171" y="744861"/>
                </a:lnTo>
                <a:lnTo>
                  <a:pt x="0" y="744861"/>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59"/>
        <p:cNvGrpSpPr/>
        <p:nvPr/>
      </p:nvGrpSpPr>
      <p:grpSpPr>
        <a:xfrm>
          <a:off x="0" y="0"/>
          <a:ext cx="0" cy="0"/>
          <a:chOff x="0" y="0"/>
          <a:chExt cx="0" cy="0"/>
        </a:xfrm>
      </p:grpSpPr>
      <p:sp>
        <p:nvSpPr>
          <p:cNvPr id="260" name="Google Shape;260;p18">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1" name="Google Shape;261;p18">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2" name="Google Shape;262;p18">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63" name="Google Shape;263;p18">
            <a:extLst>
              <a:ext uri="{C183D7F6-B498-43B3-948B-1728B52AA6E4}">
                <adec:decorative xmlns:adec="http://schemas.microsoft.com/office/drawing/2017/decorative" val="1"/>
              </a:ext>
            </a:extLst>
          </p:cNvPr>
          <p:cNvGrpSpPr/>
          <p:nvPr/>
        </p:nvGrpSpPr>
        <p:grpSpPr>
          <a:xfrm>
            <a:off x="275287" y="22340"/>
            <a:ext cx="17737427" cy="10025329"/>
            <a:chOff x="0" y="-57150"/>
            <a:chExt cx="4671586" cy="2640416"/>
          </a:xfrm>
        </p:grpSpPr>
        <p:sp>
          <p:nvSpPr>
            <p:cNvPr id="264" name="Google Shape;264;p18"/>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5" name="Google Shape;265;p18"/>
            <p:cNvSpPr txBox="1"/>
            <p:nvPr/>
          </p:nvSpPr>
          <p:spPr>
            <a:xfrm>
              <a:off x="0" y="-57150"/>
              <a:ext cx="4671586" cy="2640416"/>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66" name="Google Shape;266;p18"/>
          <p:cNvSpPr txBox="1">
            <a:spLocks noGrp="1"/>
          </p:cNvSpPr>
          <p:nvPr>
            <p:ph type="title" idx="4294967295"/>
          </p:nvPr>
        </p:nvSpPr>
        <p:spPr>
          <a:xfrm>
            <a:off x="2653950" y="748283"/>
            <a:ext cx="12980100" cy="1385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90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Goals:</a:t>
            </a:r>
            <a:endParaRPr kumimoji="0" lang="en-US" sz="14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grpSp>
        <p:nvGrpSpPr>
          <p:cNvPr id="267" name="Google Shape;267;p18">
            <a:extLst>
              <a:ext uri="{C183D7F6-B498-43B3-948B-1728B52AA6E4}">
                <adec:decorative xmlns:adec="http://schemas.microsoft.com/office/drawing/2017/decorative" val="1"/>
              </a:ext>
            </a:extLst>
          </p:cNvPr>
          <p:cNvGrpSpPr/>
          <p:nvPr/>
        </p:nvGrpSpPr>
        <p:grpSpPr>
          <a:xfrm>
            <a:off x="488001" y="7235274"/>
            <a:ext cx="3618220" cy="1183148"/>
            <a:chOff x="0" y="-57150"/>
            <a:chExt cx="2039008" cy="666750"/>
          </a:xfrm>
        </p:grpSpPr>
        <p:sp>
          <p:nvSpPr>
            <p:cNvPr id="268" name="Google Shape;268;p18"/>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85D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9" name="Google Shape;269;p18"/>
            <p:cNvSpPr txBox="1"/>
            <p:nvPr/>
          </p:nvSpPr>
          <p:spPr>
            <a:xfrm>
              <a:off x="101600" y="-57150"/>
              <a:ext cx="1835808"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70" name="Google Shape;270;p18">
            <a:extLst>
              <a:ext uri="{C183D7F6-B498-43B3-948B-1728B52AA6E4}">
                <adec:decorative xmlns:adec="http://schemas.microsoft.com/office/drawing/2017/decorative" val="1"/>
              </a:ext>
            </a:extLst>
          </p:cNvPr>
          <p:cNvGrpSpPr/>
          <p:nvPr/>
        </p:nvGrpSpPr>
        <p:grpSpPr>
          <a:xfrm>
            <a:off x="488001" y="5092946"/>
            <a:ext cx="3618220" cy="1183148"/>
            <a:chOff x="0" y="-57150"/>
            <a:chExt cx="2039008" cy="666750"/>
          </a:xfrm>
        </p:grpSpPr>
        <p:sp>
          <p:nvSpPr>
            <p:cNvPr id="271" name="Google Shape;271;p18"/>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89F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2" name="Google Shape;272;p18"/>
            <p:cNvSpPr txBox="1"/>
            <p:nvPr/>
          </p:nvSpPr>
          <p:spPr>
            <a:xfrm>
              <a:off x="101600" y="-57150"/>
              <a:ext cx="1835808"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73" name="Google Shape;273;p18">
            <a:extLst>
              <a:ext uri="{C183D7F6-B498-43B3-948B-1728B52AA6E4}">
                <adec:decorative xmlns:adec="http://schemas.microsoft.com/office/drawing/2017/decorative" val="1"/>
              </a:ext>
            </a:extLst>
          </p:cNvPr>
          <p:cNvGrpSpPr/>
          <p:nvPr/>
        </p:nvGrpSpPr>
        <p:grpSpPr>
          <a:xfrm>
            <a:off x="488001" y="2925569"/>
            <a:ext cx="3618220" cy="1183148"/>
            <a:chOff x="0" y="-57150"/>
            <a:chExt cx="2039008" cy="666750"/>
          </a:xfrm>
        </p:grpSpPr>
        <p:sp>
          <p:nvSpPr>
            <p:cNvPr id="274" name="Google Shape;274;p18"/>
            <p:cNvSpPr/>
            <p:nvPr/>
          </p:nvSpPr>
          <p:spPr>
            <a:xfrm>
              <a:off x="0" y="0"/>
              <a:ext cx="2039008" cy="609600"/>
            </a:xfrm>
            <a:custGeom>
              <a:avLst/>
              <a:gdLst/>
              <a:ahLst/>
              <a:cxnLst/>
              <a:rect l="l" t="t" r="r" b="b"/>
              <a:pathLst>
                <a:path w="2039008" h="609600" extrusionOk="0">
                  <a:moveTo>
                    <a:pt x="203200" y="0"/>
                  </a:moveTo>
                  <a:lnTo>
                    <a:pt x="2039008" y="0"/>
                  </a:lnTo>
                  <a:lnTo>
                    <a:pt x="1835808" y="609600"/>
                  </a:lnTo>
                  <a:lnTo>
                    <a:pt x="0" y="609600"/>
                  </a:lnTo>
                  <a:lnTo>
                    <a:pt x="203200" y="0"/>
                  </a:lnTo>
                  <a:close/>
                </a:path>
              </a:pathLst>
            </a:custGeom>
            <a:solidFill>
              <a:srgbClr val="FFEF6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5" name="Google Shape;275;p18"/>
            <p:cNvSpPr txBox="1"/>
            <p:nvPr/>
          </p:nvSpPr>
          <p:spPr>
            <a:xfrm>
              <a:off x="101600" y="-57150"/>
              <a:ext cx="1835808" cy="66675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78" name="Google Shape;278;p18"/>
          <p:cNvSpPr txBox="1"/>
          <p:nvPr/>
        </p:nvSpPr>
        <p:spPr>
          <a:xfrm>
            <a:off x="1113611" y="3247731"/>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Surveys</a:t>
            </a:r>
            <a:endParaRPr/>
          </a:p>
        </p:txBody>
      </p:sp>
      <p:sp>
        <p:nvSpPr>
          <p:cNvPr id="276" name="Google Shape;276;p18"/>
          <p:cNvSpPr txBox="1"/>
          <p:nvPr/>
        </p:nvSpPr>
        <p:spPr>
          <a:xfrm>
            <a:off x="4387650" y="2988100"/>
            <a:ext cx="13170300" cy="1108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will use a survey to collect quantitative data to both first-gen and non-first-gen mathematics students regarding their demographics, motivation, and confidence. </a:t>
            </a:r>
            <a:endParaRPr sz="3000"/>
          </a:p>
        </p:txBody>
      </p:sp>
      <p:sp>
        <p:nvSpPr>
          <p:cNvPr id="279" name="Google Shape;279;p18"/>
          <p:cNvSpPr txBox="1"/>
          <p:nvPr/>
        </p:nvSpPr>
        <p:spPr>
          <a:xfrm>
            <a:off x="1113598" y="5402609"/>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Interviews</a:t>
            </a:r>
            <a:endParaRPr/>
          </a:p>
        </p:txBody>
      </p:sp>
      <p:sp>
        <p:nvSpPr>
          <p:cNvPr id="277" name="Google Shape;277;p18"/>
          <p:cNvSpPr txBox="1"/>
          <p:nvPr/>
        </p:nvSpPr>
        <p:spPr>
          <a:xfrm>
            <a:off x="4503200" y="5130413"/>
            <a:ext cx="13170300" cy="1108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We will be conducting both faculty and student interviews to gain qualitative insight into their  perspective on the impact of first-generation in the mathematics field. </a:t>
            </a:r>
            <a:endParaRPr sz="3000"/>
          </a:p>
        </p:txBody>
      </p:sp>
      <p:sp>
        <p:nvSpPr>
          <p:cNvPr id="280" name="Google Shape;280;p18"/>
          <p:cNvSpPr txBox="1"/>
          <p:nvPr/>
        </p:nvSpPr>
        <p:spPr>
          <a:xfrm>
            <a:off x="1113598" y="7582537"/>
            <a:ext cx="2367000" cy="5388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500" b="1">
                <a:solidFill>
                  <a:srgbClr val="3D3A3A"/>
                </a:solidFill>
                <a:latin typeface="Inter"/>
                <a:ea typeface="Inter"/>
                <a:cs typeface="Inter"/>
                <a:sym typeface="Inter"/>
              </a:rPr>
              <a:t>Analysis</a:t>
            </a:r>
            <a:endParaRPr/>
          </a:p>
        </p:txBody>
      </p:sp>
      <p:sp>
        <p:nvSpPr>
          <p:cNvPr id="281" name="Google Shape;281;p18">
            <a:extLst>
              <a:ext uri="{C183D7F6-B498-43B3-948B-1728B52AA6E4}">
                <adec:decorative xmlns:adec="http://schemas.microsoft.com/office/drawing/2017/decorative" val="1"/>
              </a:ext>
            </a:extLst>
          </p:cNvPr>
          <p:cNvSpPr/>
          <p:nvPr/>
        </p:nvSpPr>
        <p:spPr>
          <a:xfrm>
            <a:off x="1768354" y="443164"/>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2" name="Google Shape;282;p18">
            <a:extLst>
              <a:ext uri="{C183D7F6-B498-43B3-948B-1728B52AA6E4}">
                <adec:decorative xmlns:adec="http://schemas.microsoft.com/office/drawing/2017/decorative" val="1"/>
              </a:ext>
            </a:extLst>
          </p:cNvPr>
          <p:cNvSpPr/>
          <p:nvPr/>
        </p:nvSpPr>
        <p:spPr>
          <a:xfrm>
            <a:off x="957383" y="940660"/>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3" name="Google Shape;283;p18">
            <a:extLst>
              <a:ext uri="{C183D7F6-B498-43B3-948B-1728B52AA6E4}">
                <adec:decorative xmlns:adec="http://schemas.microsoft.com/office/drawing/2017/decorative" val="1"/>
              </a:ext>
            </a:extLst>
          </p:cNvPr>
          <p:cNvSpPr/>
          <p:nvPr/>
        </p:nvSpPr>
        <p:spPr>
          <a:xfrm>
            <a:off x="16660462" y="595330"/>
            <a:ext cx="1197677" cy="1133302"/>
          </a:xfrm>
          <a:custGeom>
            <a:avLst/>
            <a:gdLst/>
            <a:ahLst/>
            <a:cxnLst/>
            <a:rect l="l" t="t" r="r" b="b"/>
            <a:pathLst>
              <a:path w="1197677" h="1133302" extrusionOk="0">
                <a:moveTo>
                  <a:pt x="0" y="0"/>
                </a:moveTo>
                <a:lnTo>
                  <a:pt x="1197676" y="0"/>
                </a:lnTo>
                <a:lnTo>
                  <a:pt x="1197676" y="1133302"/>
                </a:lnTo>
                <a:lnTo>
                  <a:pt x="0" y="113330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4" name="Google Shape;284;p18"/>
          <p:cNvSpPr txBox="1"/>
          <p:nvPr/>
        </p:nvSpPr>
        <p:spPr>
          <a:xfrm>
            <a:off x="4503200" y="7272750"/>
            <a:ext cx="13170300" cy="11082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a:latin typeface="Roboto Condensed"/>
                <a:ea typeface="Roboto Condensed"/>
                <a:cs typeface="Roboto Condensed"/>
                <a:sym typeface="Roboto Condensed"/>
              </a:rPr>
              <a:t>Combing census data, previous literature, and our personally curated dataset, we hope to present an analysis on the interest and retention of first-gen mathematics students.</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88"/>
        <p:cNvGrpSpPr/>
        <p:nvPr/>
      </p:nvGrpSpPr>
      <p:grpSpPr>
        <a:xfrm>
          <a:off x="0" y="0"/>
          <a:ext cx="0" cy="0"/>
          <a:chOff x="0" y="0"/>
          <a:chExt cx="0" cy="0"/>
        </a:xfrm>
      </p:grpSpPr>
      <p:sp>
        <p:nvSpPr>
          <p:cNvPr id="289" name="Google Shape;289;p19">
            <a:extLst>
              <a:ext uri="{C183D7F6-B498-43B3-948B-1728B52AA6E4}">
                <adec:decorative xmlns:adec="http://schemas.microsoft.com/office/drawing/2017/decorative" val="1"/>
              </a:ext>
            </a:extLst>
          </p:cNvPr>
          <p:cNvSpPr/>
          <p:nvPr/>
        </p:nvSpPr>
        <p:spPr>
          <a:xfrm>
            <a:off x="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0" name="Google Shape;290;p19">
            <a:extLst>
              <a:ext uri="{C183D7F6-B498-43B3-948B-1728B52AA6E4}">
                <adec:decorative xmlns:adec="http://schemas.microsoft.com/office/drawing/2017/decorative" val="1"/>
              </a:ext>
            </a:extLst>
          </p:cNvPr>
          <p:cNvSpPr/>
          <p:nvPr/>
        </p:nvSpPr>
        <p:spPr>
          <a:xfrm>
            <a:off x="73152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1" name="Google Shape;291;p19">
            <a:extLst>
              <a:ext uri="{C183D7F6-B498-43B3-948B-1728B52AA6E4}">
                <adec:decorative xmlns:adec="http://schemas.microsoft.com/office/drawing/2017/decorative" val="1"/>
              </a:ext>
            </a:extLst>
          </p:cNvPr>
          <p:cNvSpPr/>
          <p:nvPr/>
        </p:nvSpPr>
        <p:spPr>
          <a:xfrm>
            <a:off x="14630400" y="8849176"/>
            <a:ext cx="7315200" cy="4007391"/>
          </a:xfrm>
          <a:custGeom>
            <a:avLst/>
            <a:gdLst/>
            <a:ahLst/>
            <a:cxnLst/>
            <a:rect l="l" t="t" r="r" b="b"/>
            <a:pathLst>
              <a:path w="7315200" h="4007391" extrusionOk="0">
                <a:moveTo>
                  <a:pt x="0" y="0"/>
                </a:moveTo>
                <a:lnTo>
                  <a:pt x="7315200" y="0"/>
                </a:lnTo>
                <a:lnTo>
                  <a:pt x="7315200" y="4007391"/>
                </a:lnTo>
                <a:lnTo>
                  <a:pt x="0" y="400739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92" name="Google Shape;292;p19">
            <a:extLst>
              <a:ext uri="{C183D7F6-B498-43B3-948B-1728B52AA6E4}">
                <adec:decorative xmlns:adec="http://schemas.microsoft.com/office/drawing/2017/decorative" val="1"/>
              </a:ext>
            </a:extLst>
          </p:cNvPr>
          <p:cNvGrpSpPr/>
          <p:nvPr/>
        </p:nvGrpSpPr>
        <p:grpSpPr>
          <a:xfrm>
            <a:off x="380412" y="-12"/>
            <a:ext cx="17737598" cy="10025396"/>
            <a:chOff x="0" y="-57150"/>
            <a:chExt cx="4671600" cy="2640416"/>
          </a:xfrm>
        </p:grpSpPr>
        <p:sp>
          <p:nvSpPr>
            <p:cNvPr id="293" name="Google Shape;293;p19"/>
            <p:cNvSpPr/>
            <p:nvPr/>
          </p:nvSpPr>
          <p:spPr>
            <a:xfrm>
              <a:off x="0" y="0"/>
              <a:ext cx="4671586" cy="2583266"/>
            </a:xfrm>
            <a:custGeom>
              <a:avLst/>
              <a:gdLst/>
              <a:ahLst/>
              <a:cxnLst/>
              <a:rect l="l" t="t" r="r" b="b"/>
              <a:pathLst>
                <a:path w="4671586" h="2583266" extrusionOk="0">
                  <a:moveTo>
                    <a:pt x="22260" y="0"/>
                  </a:moveTo>
                  <a:lnTo>
                    <a:pt x="4649326" y="0"/>
                  </a:lnTo>
                  <a:cubicBezTo>
                    <a:pt x="4655229" y="0"/>
                    <a:pt x="4660891" y="2345"/>
                    <a:pt x="4665066" y="6520"/>
                  </a:cubicBezTo>
                  <a:cubicBezTo>
                    <a:pt x="4669241" y="10694"/>
                    <a:pt x="4671586" y="16356"/>
                    <a:pt x="4671586" y="22260"/>
                  </a:cubicBezTo>
                  <a:lnTo>
                    <a:pt x="4671586" y="2561006"/>
                  </a:lnTo>
                  <a:cubicBezTo>
                    <a:pt x="4671586" y="2573300"/>
                    <a:pt x="4661620" y="2583266"/>
                    <a:pt x="4649326" y="2583266"/>
                  </a:cubicBezTo>
                  <a:lnTo>
                    <a:pt x="22260" y="2583266"/>
                  </a:lnTo>
                  <a:cubicBezTo>
                    <a:pt x="9966" y="2583266"/>
                    <a:pt x="0" y="2573300"/>
                    <a:pt x="0" y="2561006"/>
                  </a:cubicBezTo>
                  <a:lnTo>
                    <a:pt x="0" y="22260"/>
                  </a:lnTo>
                  <a:cubicBezTo>
                    <a:pt x="0" y="16356"/>
                    <a:pt x="2345" y="10694"/>
                    <a:pt x="6520" y="6520"/>
                  </a:cubicBezTo>
                  <a:cubicBezTo>
                    <a:pt x="10694" y="2345"/>
                    <a:pt x="16356" y="0"/>
                    <a:pt x="22260" y="0"/>
                  </a:cubicBezTo>
                  <a:close/>
                </a:path>
              </a:pathLst>
            </a:custGeom>
            <a:solidFill>
              <a:srgbClr val="000000">
                <a:alpha val="0"/>
              </a:srgbClr>
            </a:solidFill>
            <a:ln w="19050" cap="rnd" cmpd="sng">
              <a:solidFill>
                <a:srgbClr val="C41C0B"/>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4" name="Google Shape;294;p19"/>
            <p:cNvSpPr txBox="1"/>
            <p:nvPr/>
          </p:nvSpPr>
          <p:spPr>
            <a:xfrm>
              <a:off x="0" y="-57150"/>
              <a:ext cx="4671600" cy="2640300"/>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95" name="Google Shape;295;p19"/>
          <p:cNvSpPr txBox="1">
            <a:spLocks noGrp="1"/>
          </p:cNvSpPr>
          <p:nvPr>
            <p:ph type="title" idx="4294967295"/>
          </p:nvPr>
        </p:nvSpPr>
        <p:spPr>
          <a:xfrm>
            <a:off x="2653950" y="748296"/>
            <a:ext cx="12980100" cy="13236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n-US" sz="8600" b="0" i="0" u="none" strike="noStrike" kern="0" cap="none" spc="0" normalizeH="0" baseline="0" noProof="0" dirty="0">
                <a:ln>
                  <a:noFill/>
                </a:ln>
                <a:solidFill>
                  <a:srgbClr val="C41C0B"/>
                </a:solidFill>
                <a:effectLst/>
                <a:uLnTx/>
                <a:uFillTx/>
                <a:latin typeface="Spectral Medium"/>
                <a:ea typeface="Spectral Medium"/>
                <a:cs typeface="Spectral Medium"/>
                <a:sym typeface="Spectral Medium"/>
              </a:rPr>
              <a:t>Literature Review:</a:t>
            </a:r>
            <a:endParaRPr kumimoji="0" lang="en-US" sz="1000" b="0" i="0" u="none" strike="noStrike" kern="0" cap="none" spc="0" normalizeH="0" baseline="0" noProof="0" dirty="0">
              <a:ln>
                <a:noFill/>
              </a:ln>
              <a:solidFill>
                <a:srgbClr val="000000"/>
              </a:solidFill>
              <a:effectLst/>
              <a:uLnTx/>
              <a:uFillTx/>
              <a:latin typeface="Spectral Medium"/>
              <a:ea typeface="Spectral Medium"/>
              <a:cs typeface="Spectral Medium"/>
              <a:sym typeface="Spectral Medium"/>
            </a:endParaRPr>
          </a:p>
        </p:txBody>
      </p:sp>
      <p:sp>
        <p:nvSpPr>
          <p:cNvPr id="296" name="Google Shape;296;p19">
            <a:extLst>
              <a:ext uri="{C183D7F6-B498-43B3-948B-1728B52AA6E4}">
                <adec:decorative xmlns:adec="http://schemas.microsoft.com/office/drawing/2017/decorative" val="1"/>
              </a:ext>
            </a:extLst>
          </p:cNvPr>
          <p:cNvSpPr txBox="1"/>
          <p:nvPr/>
        </p:nvSpPr>
        <p:spPr>
          <a:xfrm>
            <a:off x="1113611" y="3247731"/>
            <a:ext cx="2367000" cy="215400"/>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endParaRPr/>
          </a:p>
        </p:txBody>
      </p:sp>
      <p:sp>
        <p:nvSpPr>
          <p:cNvPr id="297" name="Google Shape;297;p19">
            <a:extLst>
              <a:ext uri="{C183D7F6-B498-43B3-948B-1728B52AA6E4}">
                <adec:decorative xmlns:adec="http://schemas.microsoft.com/office/drawing/2017/decorative" val="1"/>
              </a:ext>
            </a:extLst>
          </p:cNvPr>
          <p:cNvSpPr/>
          <p:nvPr/>
        </p:nvSpPr>
        <p:spPr>
          <a:xfrm>
            <a:off x="1768354" y="443164"/>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8" name="Google Shape;298;p19">
            <a:extLst>
              <a:ext uri="{C183D7F6-B498-43B3-948B-1728B52AA6E4}">
                <adec:decorative xmlns:adec="http://schemas.microsoft.com/office/drawing/2017/decorative" val="1"/>
              </a:ext>
            </a:extLst>
          </p:cNvPr>
          <p:cNvSpPr/>
          <p:nvPr/>
        </p:nvSpPr>
        <p:spPr>
          <a:xfrm>
            <a:off x="957383" y="940660"/>
            <a:ext cx="1057509" cy="1000668"/>
          </a:xfrm>
          <a:custGeom>
            <a:avLst/>
            <a:gdLst/>
            <a:ahLst/>
            <a:cxnLst/>
            <a:rect l="l" t="t" r="r" b="b"/>
            <a:pathLst>
              <a:path w="1057509" h="1000668" extrusionOk="0">
                <a:moveTo>
                  <a:pt x="0" y="0"/>
                </a:moveTo>
                <a:lnTo>
                  <a:pt x="1057509" y="0"/>
                </a:lnTo>
                <a:lnTo>
                  <a:pt x="1057509" y="1000668"/>
                </a:lnTo>
                <a:lnTo>
                  <a:pt x="0" y="100066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9" name="Google Shape;299;p19">
            <a:extLst>
              <a:ext uri="{C183D7F6-B498-43B3-948B-1728B52AA6E4}">
                <adec:decorative xmlns:adec="http://schemas.microsoft.com/office/drawing/2017/decorative" val="1"/>
              </a:ext>
            </a:extLst>
          </p:cNvPr>
          <p:cNvSpPr/>
          <p:nvPr/>
        </p:nvSpPr>
        <p:spPr>
          <a:xfrm>
            <a:off x="16660462" y="595330"/>
            <a:ext cx="1197677" cy="1133302"/>
          </a:xfrm>
          <a:custGeom>
            <a:avLst/>
            <a:gdLst/>
            <a:ahLst/>
            <a:cxnLst/>
            <a:rect l="l" t="t" r="r" b="b"/>
            <a:pathLst>
              <a:path w="1197677" h="1133302" extrusionOk="0">
                <a:moveTo>
                  <a:pt x="0" y="0"/>
                </a:moveTo>
                <a:lnTo>
                  <a:pt x="1197676" y="0"/>
                </a:lnTo>
                <a:lnTo>
                  <a:pt x="1197676" y="1133302"/>
                </a:lnTo>
                <a:lnTo>
                  <a:pt x="0" y="113330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0" name="Google Shape;300;p19"/>
          <p:cNvSpPr txBox="1"/>
          <p:nvPr/>
        </p:nvSpPr>
        <p:spPr>
          <a:xfrm>
            <a:off x="1768350" y="2488250"/>
            <a:ext cx="15435000" cy="5601300"/>
          </a:xfrm>
          <a:prstGeom prst="rect">
            <a:avLst/>
          </a:prstGeom>
          <a:noFill/>
          <a:ln>
            <a:noFill/>
          </a:ln>
        </p:spPr>
        <p:txBody>
          <a:bodyPr spcFirstLastPara="1" wrap="square" lIns="91425" tIns="91425" rIns="91425" bIns="91425" anchor="t" anchorCtr="0">
            <a:noAutofit/>
          </a:bodyPr>
          <a:lstStyle/>
          <a:p>
            <a:pPr marL="457200" lvl="0" indent="-444500" algn="l" rtl="0">
              <a:lnSpc>
                <a:spcPct val="115000"/>
              </a:lnSpc>
              <a:spcBef>
                <a:spcPts val="0"/>
              </a:spcBef>
              <a:spcAft>
                <a:spcPts val="0"/>
              </a:spcAft>
              <a:buClr>
                <a:schemeClr val="dk1"/>
              </a:buClr>
              <a:buSzPts val="3400"/>
              <a:buFont typeface="Roboto"/>
              <a:buChar char="❏"/>
            </a:pPr>
            <a:r>
              <a:rPr lang="en-US" sz="3400">
                <a:solidFill>
                  <a:schemeClr val="dk1"/>
                </a:solidFill>
                <a:latin typeface="Roboto"/>
                <a:ea typeface="Roboto"/>
                <a:cs typeface="Roboto"/>
                <a:sym typeface="Roboto"/>
              </a:rPr>
              <a:t>“At the high school level, first-generation students were far less likely to complete any advanced-level mathematics courses” - [L. Horn in Mapping the Road]</a:t>
            </a:r>
            <a:endParaRPr sz="3400">
              <a:solidFill>
                <a:schemeClr val="dk1"/>
              </a:solidFill>
              <a:latin typeface="Roboto"/>
              <a:ea typeface="Roboto"/>
              <a:cs typeface="Roboto"/>
              <a:sym typeface="Roboto"/>
            </a:endParaRPr>
          </a:p>
          <a:p>
            <a:pPr marL="457200" lvl="0" indent="-444500" algn="l" rtl="0">
              <a:lnSpc>
                <a:spcPct val="115000"/>
              </a:lnSpc>
              <a:spcBef>
                <a:spcPts val="0"/>
              </a:spcBef>
              <a:spcAft>
                <a:spcPts val="0"/>
              </a:spcAft>
              <a:buClr>
                <a:schemeClr val="dk1"/>
              </a:buClr>
              <a:buSzPts val="3400"/>
              <a:buFont typeface="Roboto"/>
              <a:buChar char="❏"/>
            </a:pPr>
            <a:r>
              <a:rPr lang="en-US" sz="3400">
                <a:solidFill>
                  <a:schemeClr val="dk1"/>
                </a:solidFill>
                <a:latin typeface="Roboto"/>
                <a:ea typeface="Roboto"/>
                <a:cs typeface="Roboto"/>
                <a:sym typeface="Roboto"/>
              </a:rPr>
              <a:t>“The effects of attitude to mathematics on mathematics achievement are as substantial” - [J. Hattie in Visible Learning]</a:t>
            </a:r>
            <a:endParaRPr sz="3400">
              <a:solidFill>
                <a:schemeClr val="dk1"/>
              </a:solidFill>
              <a:latin typeface="Roboto"/>
              <a:ea typeface="Roboto"/>
              <a:cs typeface="Roboto"/>
              <a:sym typeface="Roboto"/>
            </a:endParaRPr>
          </a:p>
          <a:p>
            <a:pPr marL="457200" lvl="0" indent="-444500" algn="l" rtl="0">
              <a:lnSpc>
                <a:spcPct val="115000"/>
              </a:lnSpc>
              <a:spcBef>
                <a:spcPts val="0"/>
              </a:spcBef>
              <a:spcAft>
                <a:spcPts val="0"/>
              </a:spcAft>
              <a:buClr>
                <a:schemeClr val="dk1"/>
              </a:buClr>
              <a:buSzPts val="3400"/>
              <a:buFont typeface="Roboto"/>
              <a:buChar char="❏"/>
            </a:pPr>
            <a:r>
              <a:rPr lang="en-US" sz="3400">
                <a:solidFill>
                  <a:schemeClr val="dk1"/>
                </a:solidFill>
                <a:latin typeface="Roboto"/>
                <a:ea typeface="Roboto"/>
                <a:cs typeface="Roboto"/>
                <a:sym typeface="Roboto"/>
              </a:rPr>
              <a:t>“Our findings suggest that, as a field, higher education has a very limited picture of who first-generation college students are as learners in academia” [J. Ives in First Gen as Academic Learners]</a:t>
            </a:r>
            <a:endParaRPr sz="3400">
              <a:solidFill>
                <a:schemeClr val="dk1"/>
              </a:solidFill>
              <a:latin typeface="Roboto"/>
              <a:ea typeface="Roboto"/>
              <a:cs typeface="Roboto"/>
              <a:sym typeface="Roboto"/>
            </a:endParaRPr>
          </a:p>
          <a:p>
            <a:pPr marL="457200" lvl="0" indent="-444500" algn="l" rtl="0">
              <a:lnSpc>
                <a:spcPct val="115000"/>
              </a:lnSpc>
              <a:spcBef>
                <a:spcPts val="0"/>
              </a:spcBef>
              <a:spcAft>
                <a:spcPts val="0"/>
              </a:spcAft>
              <a:buClr>
                <a:schemeClr val="dk1"/>
              </a:buClr>
              <a:buSzPts val="3400"/>
              <a:buFont typeface="Roboto"/>
              <a:buChar char="❏"/>
            </a:pPr>
            <a:r>
              <a:rPr lang="en-US" sz="3400">
                <a:solidFill>
                  <a:schemeClr val="dk1"/>
                </a:solidFill>
                <a:latin typeface="Roboto"/>
                <a:ea typeface="Roboto"/>
                <a:cs typeface="Roboto"/>
                <a:sym typeface="Roboto"/>
              </a:rPr>
              <a:t>“Americans aren’t bad at math, they just have a bad math experience” </a:t>
            </a:r>
            <a:endParaRPr sz="3400">
              <a:solidFill>
                <a:schemeClr val="dk1"/>
              </a:solidFill>
              <a:latin typeface="Roboto"/>
              <a:ea typeface="Roboto"/>
              <a:cs typeface="Roboto"/>
              <a:sym typeface="Roboto"/>
            </a:endParaRPr>
          </a:p>
          <a:p>
            <a:pPr marL="457200" lvl="0" indent="0" algn="l" rtl="0">
              <a:lnSpc>
                <a:spcPct val="115000"/>
              </a:lnSpc>
              <a:spcBef>
                <a:spcPts val="0"/>
              </a:spcBef>
              <a:spcAft>
                <a:spcPts val="0"/>
              </a:spcAft>
              <a:buNone/>
            </a:pPr>
            <a:r>
              <a:rPr lang="en-US" sz="3400">
                <a:solidFill>
                  <a:schemeClr val="dk1"/>
                </a:solidFill>
                <a:latin typeface="Roboto"/>
                <a:ea typeface="Roboto"/>
                <a:cs typeface="Roboto"/>
                <a:sym typeface="Roboto"/>
              </a:rPr>
              <a:t>- Dr. Michael Young, Dean of DEI at Carnegie Mellon University</a:t>
            </a:r>
            <a:endParaRPr sz="3400">
              <a:solidFill>
                <a:schemeClr val="dk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Heinrich Safety Pyramid Theory Infographic Slides">
  <a:themeElements>
    <a:clrScheme name="Office">
      <a:dk1>
        <a:srgbClr val="000000"/>
      </a:dk1>
      <a:lt1>
        <a:srgbClr val="FFFFFF"/>
      </a:lt1>
      <a:dk2>
        <a:srgbClr val="C41C0B"/>
      </a:dk2>
      <a:lt2>
        <a:srgbClr val="E2E2E2"/>
      </a:lt2>
      <a:accent1>
        <a:srgbClr val="F85D4D"/>
      </a:accent1>
      <a:accent2>
        <a:srgbClr val="FFEF64"/>
      </a:accent2>
      <a:accent3>
        <a:srgbClr val="9EC3FF"/>
      </a:accent3>
      <a:accent4>
        <a:srgbClr val="888888"/>
      </a:accent4>
      <a:accent5>
        <a:srgbClr val="F4F4F4"/>
      </a:accent5>
      <a:accent6>
        <a:srgbClr val="ED7843"/>
      </a:accent6>
      <a:hlink>
        <a:srgbClr val="E2E2E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1870</Words>
  <Application>Microsoft Office PowerPoint</Application>
  <PresentationFormat>Custom</PresentationFormat>
  <Paragraphs>133</Paragraphs>
  <Slides>14</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Calibri</vt:lpstr>
      <vt:lpstr>Roboto Condensed</vt:lpstr>
      <vt:lpstr>Roboto</vt:lpstr>
      <vt:lpstr>Arial</vt:lpstr>
      <vt:lpstr>Spectral Medium</vt:lpstr>
      <vt:lpstr>Times New Roman</vt:lpstr>
      <vt:lpstr>Inter</vt:lpstr>
      <vt:lpstr>Spectral</vt:lpstr>
      <vt:lpstr>Heinrich Safety Pyramid Theory Infographic Slides</vt:lpstr>
      <vt:lpstr>Modeling First-Generation Students in Undergraduate Mathematics</vt:lpstr>
      <vt:lpstr>Table Of Contents</vt:lpstr>
      <vt:lpstr>U.S. Underperforms Globally</vt:lpstr>
      <vt:lpstr>Problem Statement</vt:lpstr>
      <vt:lpstr>Motivation</vt:lpstr>
      <vt:lpstr>Methodology &amp; Statistics:</vt:lpstr>
      <vt:lpstr>Demonstration</vt:lpstr>
      <vt:lpstr>Goals:</vt:lpstr>
      <vt:lpstr>Literature Review:</vt:lpstr>
      <vt:lpstr>Progress:</vt:lpstr>
      <vt:lpstr>Interview Findings:</vt:lpstr>
      <vt:lpstr>Future Work:</vt:lpstr>
      <vt:lpstr>Thank You!</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Wu, Kathy</dc:creator>
  <cp:lastModifiedBy>Matthew Mariner</cp:lastModifiedBy>
  <cp:revision>2</cp:revision>
  <dcterms:modified xsi:type="dcterms:W3CDTF">2025-02-10T15:40:19Z</dcterms:modified>
</cp:coreProperties>
</file>