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E7_D1F5190D.xml" ContentType="application/vnd.ms-powerpoint.comment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714" r:id="rId4"/>
    <p:sldMasterId id="2147483686" r:id="rId5"/>
  </p:sldMasterIdLst>
  <p:notesMasterIdLst>
    <p:notesMasterId r:id="rId70"/>
  </p:notesMasterIdLst>
  <p:handoutMasterIdLst>
    <p:handoutMasterId r:id="rId71"/>
  </p:handoutMasterIdLst>
  <p:sldIdLst>
    <p:sldId id="550" r:id="rId6"/>
    <p:sldId id="551" r:id="rId7"/>
    <p:sldId id="552" r:id="rId8"/>
    <p:sldId id="549" r:id="rId9"/>
    <p:sldId id="518" r:id="rId10"/>
    <p:sldId id="525" r:id="rId11"/>
    <p:sldId id="342" r:id="rId12"/>
    <p:sldId id="424" r:id="rId13"/>
    <p:sldId id="436" r:id="rId14"/>
    <p:sldId id="437" r:id="rId15"/>
    <p:sldId id="452" r:id="rId16"/>
    <p:sldId id="453" r:id="rId17"/>
    <p:sldId id="454" r:id="rId18"/>
    <p:sldId id="455" r:id="rId19"/>
    <p:sldId id="456" r:id="rId20"/>
    <p:sldId id="451" r:id="rId21"/>
    <p:sldId id="442" r:id="rId22"/>
    <p:sldId id="468" r:id="rId23"/>
    <p:sldId id="457" r:id="rId24"/>
    <p:sldId id="459" r:id="rId25"/>
    <p:sldId id="515" r:id="rId26"/>
    <p:sldId id="489" r:id="rId27"/>
    <p:sldId id="490" r:id="rId28"/>
    <p:sldId id="491" r:id="rId29"/>
    <p:sldId id="492" r:id="rId30"/>
    <p:sldId id="493" r:id="rId31"/>
    <p:sldId id="496" r:id="rId32"/>
    <p:sldId id="462" r:id="rId33"/>
    <p:sldId id="485" r:id="rId34"/>
    <p:sldId id="449" r:id="rId35"/>
    <p:sldId id="511" r:id="rId36"/>
    <p:sldId id="512" r:id="rId37"/>
    <p:sldId id="440" r:id="rId38"/>
    <p:sldId id="448" r:id="rId39"/>
    <p:sldId id="494" r:id="rId40"/>
    <p:sldId id="438" r:id="rId41"/>
    <p:sldId id="497" r:id="rId42"/>
    <p:sldId id="447" r:id="rId43"/>
    <p:sldId id="446" r:id="rId44"/>
    <p:sldId id="509" r:id="rId45"/>
    <p:sldId id="548" r:id="rId46"/>
    <p:sldId id="473" r:id="rId47"/>
    <p:sldId id="533" r:id="rId48"/>
    <p:sldId id="547" r:id="rId49"/>
    <p:sldId id="526" r:id="rId50"/>
    <p:sldId id="506" r:id="rId51"/>
    <p:sldId id="535" r:id="rId52"/>
    <p:sldId id="527" r:id="rId53"/>
    <p:sldId id="530" r:id="rId54"/>
    <p:sldId id="529" r:id="rId55"/>
    <p:sldId id="531" r:id="rId56"/>
    <p:sldId id="536" r:id="rId57"/>
    <p:sldId id="539" r:id="rId58"/>
    <p:sldId id="538" r:id="rId59"/>
    <p:sldId id="540" r:id="rId60"/>
    <p:sldId id="541" r:id="rId61"/>
    <p:sldId id="542" r:id="rId62"/>
    <p:sldId id="534" r:id="rId63"/>
    <p:sldId id="487" r:id="rId64"/>
    <p:sldId id="545" r:id="rId65"/>
    <p:sldId id="363" r:id="rId66"/>
    <p:sldId id="501" r:id="rId67"/>
    <p:sldId id="502" r:id="rId68"/>
    <p:sldId id="546"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0DDB10-78FC-C6F3-283B-94B7E3A08CE9}" name="Sarah Siddiqui" initials="SS" userId="PktX3L3N6XuzmuQRFvBwJkBePr3tTN3n30EGrdr3XZU=" providerId="None"/>
  <p188:author id="{9E65343B-E9A0-451B-3210-CE81E4287DDD}" name="Chen, Jieer" initials="CJ" userId="S::jchen178@ur.rochester.edu::3dec1fe0-f072-49f5-a192-90f6312a720c" providerId="AD"/>
  <p188:author id="{64D7D29B-FA39-6FBC-E96F-088CFD5A0CA4}" name="Heather Owen" initials="HO" userId="RQglz8YAIl74cHlC1aVNmxQoTHUL7cTff+Ff4iwTyRM=" providerId="None"/>
  <p188:author id="{A52056C6-0C3E-BE6E-5CBE-500F2A3CB54F}" name="Matthew Mariner" initials="MM" userId="icp6FJ7qFMps5vHvflKxX1ZobneqlYe3hCu+1NiOLI4=" providerId="None"/>
  <p188:author id="{59D71DD9-B579-3503-CB2C-A44A458B923F}" name="Siddiqui, Sarah" initials="SS" userId="S::ssiddiq8@ur.rochester.edu::b104a88f-984e-415f-9ff4-7a579a1a66b1" providerId="AD"/>
  <p188:author id="{2C48E6ED-EB7A-DD52-26AD-5EA00E223462}" name="Owen, Heather" initials="OH" userId="S::howen@ur.rochester.edu::78be9db1-6850-40ec-92e2-64dbcfce15a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2727"/>
    <a:srgbClr val="AB45C4"/>
    <a:srgbClr val="05FF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4104E3-8D69-4827-8B9A-A83761AD67EF}" v="50" dt="2025-01-23T01:22:40.274"/>
    <p1510:client id="{88DBBA3E-7E98-4C50-B81A-0BC9EBA0C489}" v="1" dt="2025-01-21T14:22:39.602"/>
    <p1510:client id="{F65D32F3-44C6-4D38-BE89-D35728D6FA1F}" v="4" dt="2025-01-23T02:21:57.1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988" autoAdjust="0"/>
  </p:normalViewPr>
  <p:slideViewPr>
    <p:cSldViewPr snapToGrid="0">
      <p:cViewPr varScale="1">
        <p:scale>
          <a:sx n="68" d="100"/>
          <a:sy n="68" d="100"/>
        </p:scale>
        <p:origin x="2196" y="5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78"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handoutMaster" Target="handoutMasters/handoutMaster1.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ather Owen" userId="RQglz8YAIl74cHlC1aVNmxQoTHUL7cTff+Ff4iwTyRM=" providerId="None" clId="Web-{884104E3-8D69-4827-8B9A-A83761AD67EF}"/>
    <pc:docChg chg="modSld">
      <pc:chgData name="Heather Owen" userId="RQglz8YAIl74cHlC1aVNmxQoTHUL7cTff+Ff4iwTyRM=" providerId="None" clId="Web-{884104E3-8D69-4827-8B9A-A83761AD67EF}" dt="2025-01-23T01:22:40.274" v="48"/>
      <pc:docMkLst>
        <pc:docMk/>
      </pc:docMkLst>
      <pc:sldChg chg="addSp modSp">
        <pc:chgData name="Heather Owen" userId="RQglz8YAIl74cHlC1aVNmxQoTHUL7cTff+Ff4iwTyRM=" providerId="None" clId="Web-{884104E3-8D69-4827-8B9A-A83761AD67EF}" dt="2025-01-23T01:21:57.944" v="37" actId="20577"/>
        <pc:sldMkLst>
          <pc:docMk/>
          <pc:sldMk cId="3237500011" sldId="550"/>
        </pc:sldMkLst>
        <pc:spChg chg="add mod">
          <ac:chgData name="Heather Owen" userId="RQglz8YAIl74cHlC1aVNmxQoTHUL7cTff+Ff4iwTyRM=" providerId="None" clId="Web-{884104E3-8D69-4827-8B9A-A83761AD67EF}" dt="2025-01-23T01:21:57.944" v="37" actId="20577"/>
          <ac:spMkLst>
            <pc:docMk/>
            <pc:sldMk cId="3237500011" sldId="550"/>
            <ac:spMk id="2" creationId="{1C0FAA34-9292-9886-0441-83CCB5479B68}"/>
          </ac:spMkLst>
        </pc:spChg>
        <pc:picChg chg="mod">
          <ac:chgData name="Heather Owen" userId="RQglz8YAIl74cHlC1aVNmxQoTHUL7cTff+Ff4iwTyRM=" providerId="None" clId="Web-{884104E3-8D69-4827-8B9A-A83761AD67EF}" dt="2025-01-23T01:20:56.029" v="25" actId="14100"/>
          <ac:picMkLst>
            <pc:docMk/>
            <pc:sldMk cId="3237500011" sldId="550"/>
            <ac:picMk id="5" creationId="{9D40EF3A-9093-4972-BC3D-ECD0AB006B63}"/>
          </ac:picMkLst>
        </pc:picChg>
        <pc:picChg chg="mod">
          <ac:chgData name="Heather Owen" userId="RQglz8YAIl74cHlC1aVNmxQoTHUL7cTff+Ff4iwTyRM=" providerId="None" clId="Web-{884104E3-8D69-4827-8B9A-A83761AD67EF}" dt="2025-01-23T01:18:13.835" v="4"/>
          <ac:picMkLst>
            <pc:docMk/>
            <pc:sldMk cId="3237500011" sldId="550"/>
            <ac:picMk id="1026" creationId="{33660F6A-6212-4962-A4B2-900780ADBB3C}"/>
          </ac:picMkLst>
        </pc:picChg>
      </pc:sldChg>
      <pc:sldChg chg="modSp">
        <pc:chgData name="Heather Owen" userId="RQglz8YAIl74cHlC1aVNmxQoTHUL7cTff+Ff4iwTyRM=" providerId="None" clId="Web-{884104E3-8D69-4827-8B9A-A83761AD67EF}" dt="2025-01-23T01:18:56.728" v="6"/>
        <pc:sldMkLst>
          <pc:docMk/>
          <pc:sldMk cId="2286682917" sldId="551"/>
        </pc:sldMkLst>
        <pc:spChg chg="mod">
          <ac:chgData name="Heather Owen" userId="RQglz8YAIl74cHlC1aVNmxQoTHUL7cTff+Ff4iwTyRM=" providerId="None" clId="Web-{884104E3-8D69-4827-8B9A-A83761AD67EF}" dt="2025-01-23T01:18:35.133" v="5" actId="14100"/>
          <ac:spMkLst>
            <pc:docMk/>
            <pc:sldMk cId="2286682917" sldId="551"/>
            <ac:spMk id="3" creationId="{DE48E405-4A27-41AB-AAA2-C5487548CF5F}"/>
          </ac:spMkLst>
        </pc:spChg>
        <pc:picChg chg="mod">
          <ac:chgData name="Heather Owen" userId="RQglz8YAIl74cHlC1aVNmxQoTHUL7cTff+Ff4iwTyRM=" providerId="None" clId="Web-{884104E3-8D69-4827-8B9A-A83761AD67EF}" dt="2025-01-23T01:18:56.728" v="6"/>
          <ac:picMkLst>
            <pc:docMk/>
            <pc:sldMk cId="2286682917" sldId="551"/>
            <ac:picMk id="5" creationId="{8B4B3FBF-BBF9-42CA-A093-B8AA08A7F079}"/>
          </ac:picMkLst>
        </pc:picChg>
      </pc:sldChg>
      <pc:sldChg chg="modSp">
        <pc:chgData name="Heather Owen" userId="RQglz8YAIl74cHlC1aVNmxQoTHUL7cTff+Ff4iwTyRM=" providerId="None" clId="Web-{884104E3-8D69-4827-8B9A-A83761AD67EF}" dt="2025-01-23T01:22:40.274" v="48"/>
        <pc:sldMkLst>
          <pc:docMk/>
          <pc:sldMk cId="138917242" sldId="552"/>
        </pc:sldMkLst>
        <pc:spChg chg="ord">
          <ac:chgData name="Heather Owen" userId="RQglz8YAIl74cHlC1aVNmxQoTHUL7cTff+Ff4iwTyRM=" providerId="None" clId="Web-{884104E3-8D69-4827-8B9A-A83761AD67EF}" dt="2025-01-23T01:22:19.023" v="40"/>
          <ac:spMkLst>
            <pc:docMk/>
            <pc:sldMk cId="138917242" sldId="552"/>
            <ac:spMk id="2" creationId="{64FD3F72-F28A-4533-969B-14A24F8E83FC}"/>
          </ac:spMkLst>
        </pc:spChg>
        <pc:spChg chg="mod ord">
          <ac:chgData name="Heather Owen" userId="RQglz8YAIl74cHlC1aVNmxQoTHUL7cTff+Ff4iwTyRM=" providerId="None" clId="Web-{884104E3-8D69-4827-8B9A-A83761AD67EF}" dt="2025-01-23T01:22:31.258" v="45"/>
          <ac:spMkLst>
            <pc:docMk/>
            <pc:sldMk cId="138917242" sldId="552"/>
            <ac:spMk id="11" creationId="{AF012EC3-C8F0-48D6-9384-891CFB5352A4}"/>
          </ac:spMkLst>
        </pc:spChg>
        <pc:spChg chg="ord">
          <ac:chgData name="Heather Owen" userId="RQglz8YAIl74cHlC1aVNmxQoTHUL7cTff+Ff4iwTyRM=" providerId="None" clId="Web-{884104E3-8D69-4827-8B9A-A83761AD67EF}" dt="2025-01-23T01:22:25.304" v="44"/>
          <ac:spMkLst>
            <pc:docMk/>
            <pc:sldMk cId="138917242" sldId="552"/>
            <ac:spMk id="12" creationId="{473C641F-0C3A-4EE1-8E69-CDF642F3F294}"/>
          </ac:spMkLst>
        </pc:spChg>
        <pc:spChg chg="ord">
          <ac:chgData name="Heather Owen" userId="RQglz8YAIl74cHlC1aVNmxQoTHUL7cTff+Ff4iwTyRM=" providerId="None" clId="Web-{884104E3-8D69-4827-8B9A-A83761AD67EF}" dt="2025-01-23T01:22:21.945" v="41"/>
          <ac:spMkLst>
            <pc:docMk/>
            <pc:sldMk cId="138917242" sldId="552"/>
            <ac:spMk id="13" creationId="{79712526-7491-4934-9463-B6B2FB0A79EE}"/>
          </ac:spMkLst>
        </pc:spChg>
        <pc:picChg chg="mod ord">
          <ac:chgData name="Heather Owen" userId="RQglz8YAIl74cHlC1aVNmxQoTHUL7cTff+Ff4iwTyRM=" providerId="None" clId="Web-{884104E3-8D69-4827-8B9A-A83761AD67EF}" dt="2025-01-23T01:22:17.038" v="39"/>
          <ac:picMkLst>
            <pc:docMk/>
            <pc:sldMk cId="138917242" sldId="552"/>
            <ac:picMk id="6" creationId="{1E65E99F-16B4-4337-BCB4-72987904CB31}"/>
          </ac:picMkLst>
        </pc:picChg>
        <pc:picChg chg="mod ord">
          <ac:chgData name="Heather Owen" userId="RQglz8YAIl74cHlC1aVNmxQoTHUL7cTff+Ff4iwTyRM=" providerId="None" clId="Web-{884104E3-8D69-4827-8B9A-A83761AD67EF}" dt="2025-01-23T01:22:39.024" v="47"/>
          <ac:picMkLst>
            <pc:docMk/>
            <pc:sldMk cId="138917242" sldId="552"/>
            <ac:picMk id="8" creationId="{1C4FAC2A-15A6-48C1-A675-CC2F5E25E2AD}"/>
          </ac:picMkLst>
        </pc:picChg>
        <pc:picChg chg="mod ord">
          <ac:chgData name="Heather Owen" userId="RQglz8YAIl74cHlC1aVNmxQoTHUL7cTff+Ff4iwTyRM=" providerId="None" clId="Web-{884104E3-8D69-4827-8B9A-A83761AD67EF}" dt="2025-01-23T01:22:40.274" v="48"/>
          <ac:picMkLst>
            <pc:docMk/>
            <pc:sldMk cId="138917242" sldId="552"/>
            <ac:picMk id="10" creationId="{59BBB8E2-A5E5-49B3-9423-E75A943A369D}"/>
          </ac:picMkLst>
        </pc:picChg>
      </pc:sldChg>
    </pc:docChg>
  </pc:docChgLst>
  <pc:docChgLst>
    <pc:chgData name="Sarah Siddiqui" userId="PktX3L3N6XuzmuQRFvBwJkBePr3tTN3n30EGrdr3XZU=" providerId="None" clId="Web-{F65D32F3-44C6-4D38-BE89-D35728D6FA1F}"/>
    <pc:docChg chg="modSld">
      <pc:chgData name="Sarah Siddiqui" userId="PktX3L3N6XuzmuQRFvBwJkBePr3tTN3n30EGrdr3XZU=" providerId="None" clId="Web-{F65D32F3-44C6-4D38-BE89-D35728D6FA1F}" dt="2025-01-23T02:21:57.172" v="1" actId="20577"/>
      <pc:docMkLst>
        <pc:docMk/>
      </pc:docMkLst>
      <pc:sldChg chg="modSp">
        <pc:chgData name="Sarah Siddiqui" userId="PktX3L3N6XuzmuQRFvBwJkBePr3tTN3n30EGrdr3XZU=" providerId="None" clId="Web-{F65D32F3-44C6-4D38-BE89-D35728D6FA1F}" dt="2025-01-23T02:21:57.172" v="1" actId="20577"/>
        <pc:sldMkLst>
          <pc:docMk/>
          <pc:sldMk cId="1596069196" sldId="512"/>
        </pc:sldMkLst>
        <pc:spChg chg="mod">
          <ac:chgData name="Sarah Siddiqui" userId="PktX3L3N6XuzmuQRFvBwJkBePr3tTN3n30EGrdr3XZU=" providerId="None" clId="Web-{F65D32F3-44C6-4D38-BE89-D35728D6FA1F}" dt="2025-01-23T02:21:57.172" v="1" actId="20577"/>
          <ac:spMkLst>
            <pc:docMk/>
            <pc:sldMk cId="1596069196" sldId="512"/>
            <ac:spMk id="5" creationId="{F6A4A7C1-D7FB-9C4D-14DB-D90C5AA8643F}"/>
          </ac:spMkLst>
        </pc:spChg>
      </pc:sldChg>
    </pc:docChg>
  </pc:docChgLst>
</pc:chgInfo>
</file>

<file path=ppt/comments/modernComment_1E7_D1F5190D.xml><?xml version="1.0" encoding="utf-8"?>
<p188:cmLst xmlns:a="http://schemas.openxmlformats.org/drawingml/2006/main" xmlns:r="http://schemas.openxmlformats.org/officeDocument/2006/relationships" xmlns:p188="http://schemas.microsoft.com/office/powerpoint/2018/8/main">
  <p188:cm id="{C30BA54B-2F83-4DAC-8A67-0F3EF6E2CED3}" authorId="{64D7D29B-FA39-6FBC-E96F-088CFD5A0CA4}" status="resolved" created="2024-12-12T15:45:28.116" complete="100000">
    <pc:sldMkLst xmlns:pc="http://schemas.microsoft.com/office/powerpoint/2013/main/command">
      <pc:docMk/>
      <pc:sldMk cId="3522500877" sldId="487"/>
    </pc:sldMkLst>
    <p188:txBody>
      <a:bodyPr/>
      <a:lstStyle/>
      <a:p>
        <a:r>
          <a:rPr lang="en-US"/>
          <a:t>Matthew edit this.</a:t>
        </a:r>
      </a:p>
    </p188:txBody>
  </p188:cm>
</p188:cmLst>
</file>

<file path=ppt/diagrams/_rels/data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_rels/drawing4.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svg"/><Relationship Id="rId1" Type="http://schemas.openxmlformats.org/officeDocument/2006/relationships/image" Target="../media/image51.png"/><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svg"/></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B89B0F-5B1E-472D-BB64-BECCB0E318BD}" type="doc">
      <dgm:prSet loTypeId="urn:microsoft.com/office/officeart/2016/7/layout/ChevronBlockProcess" loCatId="process" qsTypeId="urn:microsoft.com/office/officeart/2005/8/quickstyle/simple1" qsCatId="simple" csTypeId="urn:microsoft.com/office/officeart/2005/8/colors/accent0_3" csCatId="mainScheme" phldr="1"/>
      <dgm:spPr/>
      <dgm:t>
        <a:bodyPr/>
        <a:lstStyle/>
        <a:p>
          <a:endParaRPr lang="en-US"/>
        </a:p>
      </dgm:t>
    </dgm:pt>
    <dgm:pt modelId="{4655E10C-563C-49DB-B13D-3BE94BBA8690}">
      <dgm:prSet phldrT="[Text]" phldr="0"/>
      <dgm:spPr/>
      <dgm:t>
        <a:bodyPr/>
        <a:lstStyle/>
        <a:p>
          <a:pPr rtl="0"/>
          <a:r>
            <a:rPr lang="en-US">
              <a:latin typeface="Calibri Light" panose="020F0302020204030204"/>
            </a:rPr>
            <a:t>Chart Title</a:t>
          </a:r>
          <a:endParaRPr lang="en-US"/>
        </a:p>
      </dgm:t>
    </dgm:pt>
    <dgm:pt modelId="{7A2526B5-9732-4E5A-9787-389B6F731C9F}" type="parTrans" cxnId="{AA3AC199-11A6-40BA-AAEF-B0862DF81F3C}">
      <dgm:prSet/>
      <dgm:spPr/>
      <dgm:t>
        <a:bodyPr/>
        <a:lstStyle/>
        <a:p>
          <a:endParaRPr lang="en-US"/>
        </a:p>
      </dgm:t>
    </dgm:pt>
    <dgm:pt modelId="{67C40ABC-9BDF-4363-A396-54C72C69E5B3}" type="sibTrans" cxnId="{AA3AC199-11A6-40BA-AAEF-B0862DF81F3C}">
      <dgm:prSet/>
      <dgm:spPr/>
      <dgm:t>
        <a:bodyPr/>
        <a:lstStyle/>
        <a:p>
          <a:endParaRPr lang="en-US"/>
        </a:p>
      </dgm:t>
    </dgm:pt>
    <dgm:pt modelId="{CDA32A31-8824-494F-981F-0A19A5382E0D}">
      <dgm:prSet phldrT="[Text]" phldr="0"/>
      <dgm:spPr/>
      <dgm:t>
        <a:bodyPr/>
        <a:lstStyle/>
        <a:p>
          <a:r>
            <a:rPr lang="en-US">
              <a:latin typeface="Calibri Light" panose="020F0302020204030204"/>
            </a:rPr>
            <a:t>Mandatory</a:t>
          </a:r>
          <a:endParaRPr lang="en-US"/>
        </a:p>
      </dgm:t>
    </dgm:pt>
    <dgm:pt modelId="{1A4F1313-AC32-47A1-81F1-9B0C136C422E}" type="parTrans" cxnId="{F799C2B2-B0CF-4D93-9F9A-73CDB938BEC8}">
      <dgm:prSet/>
      <dgm:spPr/>
      <dgm:t>
        <a:bodyPr/>
        <a:lstStyle/>
        <a:p>
          <a:endParaRPr lang="en-US"/>
        </a:p>
      </dgm:t>
    </dgm:pt>
    <dgm:pt modelId="{E769E345-48E0-4BE2-A93A-BE71F8371505}" type="sibTrans" cxnId="{F799C2B2-B0CF-4D93-9F9A-73CDB938BEC8}">
      <dgm:prSet/>
      <dgm:spPr/>
      <dgm:t>
        <a:bodyPr/>
        <a:lstStyle/>
        <a:p>
          <a:endParaRPr lang="en-US"/>
        </a:p>
      </dgm:t>
    </dgm:pt>
    <dgm:pt modelId="{EE6C8852-907E-40D6-BDDB-A8FF2D4E065C}">
      <dgm:prSet phldrT="[Text]" phldr="0"/>
      <dgm:spPr/>
      <dgm:t>
        <a:bodyPr/>
        <a:lstStyle/>
        <a:p>
          <a:pPr rtl="0"/>
          <a:r>
            <a:rPr lang="en-US">
              <a:latin typeface="Calibri Light" panose="020F0302020204030204"/>
            </a:rPr>
            <a:t>Emphasize – but don't draw attention away from the data</a:t>
          </a:r>
          <a:endParaRPr lang="en-US"/>
        </a:p>
      </dgm:t>
    </dgm:pt>
    <dgm:pt modelId="{12528E96-F9BF-41BE-9B33-DB72327B7E7F}" type="parTrans" cxnId="{825FB7F7-1E39-47BE-B137-3141928AF28A}">
      <dgm:prSet/>
      <dgm:spPr/>
      <dgm:t>
        <a:bodyPr/>
        <a:lstStyle/>
        <a:p>
          <a:endParaRPr lang="en-US"/>
        </a:p>
      </dgm:t>
    </dgm:pt>
    <dgm:pt modelId="{EC312878-D0FA-4175-B2DE-AA93661DE316}" type="sibTrans" cxnId="{825FB7F7-1E39-47BE-B137-3141928AF28A}">
      <dgm:prSet/>
      <dgm:spPr/>
      <dgm:t>
        <a:bodyPr/>
        <a:lstStyle/>
        <a:p>
          <a:endParaRPr lang="en-US"/>
        </a:p>
      </dgm:t>
    </dgm:pt>
    <dgm:pt modelId="{5BF816FB-8D05-4BFC-AFD6-BA248FFCC4B0}">
      <dgm:prSet phldrT="[Text]" phldr="0"/>
      <dgm:spPr/>
      <dgm:t>
        <a:bodyPr/>
        <a:lstStyle/>
        <a:p>
          <a:pPr rtl="0"/>
          <a:r>
            <a:rPr lang="en-US">
              <a:latin typeface="Calibri Light" panose="020F0302020204030204"/>
            </a:rPr>
            <a:t>Axis Title</a:t>
          </a:r>
          <a:endParaRPr lang="en-US"/>
        </a:p>
      </dgm:t>
    </dgm:pt>
    <dgm:pt modelId="{EF813C1F-283F-44A3-8754-619F0D3A5987}" type="parTrans" cxnId="{461723A3-0622-4D39-97F1-8BB1526BF54F}">
      <dgm:prSet/>
      <dgm:spPr/>
      <dgm:t>
        <a:bodyPr/>
        <a:lstStyle/>
        <a:p>
          <a:endParaRPr lang="en-US"/>
        </a:p>
      </dgm:t>
    </dgm:pt>
    <dgm:pt modelId="{DCAE99A1-64BF-4ACB-8F34-0CA4E1A9BA9F}" type="sibTrans" cxnId="{461723A3-0622-4D39-97F1-8BB1526BF54F}">
      <dgm:prSet/>
      <dgm:spPr/>
      <dgm:t>
        <a:bodyPr/>
        <a:lstStyle/>
        <a:p>
          <a:endParaRPr lang="en-US"/>
        </a:p>
      </dgm:t>
    </dgm:pt>
    <dgm:pt modelId="{4A50FD5A-F460-40C1-8345-A7119F86FE63}">
      <dgm:prSet phldrT="[Text]" phldr="0"/>
      <dgm:spPr/>
      <dgm:t>
        <a:bodyPr/>
        <a:lstStyle/>
        <a:p>
          <a:pPr rtl="0"/>
          <a:r>
            <a:rPr lang="en-US">
              <a:latin typeface="Calibri Light" panose="020F0302020204030204"/>
            </a:rPr>
            <a:t>Usually mandatory, but not always</a:t>
          </a:r>
          <a:endParaRPr lang="en-US"/>
        </a:p>
      </dgm:t>
    </dgm:pt>
    <dgm:pt modelId="{A959322D-EDCB-47FC-9392-D35785A4E8EE}" type="parTrans" cxnId="{589EC11D-E7AD-4C13-BE1D-1642FCCE3B13}">
      <dgm:prSet/>
      <dgm:spPr/>
      <dgm:t>
        <a:bodyPr/>
        <a:lstStyle/>
        <a:p>
          <a:endParaRPr lang="en-US"/>
        </a:p>
      </dgm:t>
    </dgm:pt>
    <dgm:pt modelId="{B9A8B546-8140-4DF2-9790-1383A8FB1C40}" type="sibTrans" cxnId="{589EC11D-E7AD-4C13-BE1D-1642FCCE3B13}">
      <dgm:prSet/>
      <dgm:spPr/>
      <dgm:t>
        <a:bodyPr/>
        <a:lstStyle/>
        <a:p>
          <a:endParaRPr lang="en-US"/>
        </a:p>
      </dgm:t>
    </dgm:pt>
    <dgm:pt modelId="{C11A39DF-5B84-4888-A6D4-C5A20966F334}">
      <dgm:prSet phldrT="[Text]" phldr="0"/>
      <dgm:spPr/>
      <dgm:t>
        <a:bodyPr/>
        <a:lstStyle/>
        <a:p>
          <a:pPr rtl="0"/>
          <a:r>
            <a:rPr lang="en-US">
              <a:latin typeface="Calibri Light" panose="020F0302020204030204"/>
            </a:rPr>
            <a:t>Make sure to include measurement info</a:t>
          </a:r>
          <a:endParaRPr lang="en-US"/>
        </a:p>
      </dgm:t>
    </dgm:pt>
    <dgm:pt modelId="{74F0936D-E672-41F0-9C3D-2E12E9B0014B}" type="parTrans" cxnId="{3A5D934E-20C8-4E35-818B-6942C9472F0E}">
      <dgm:prSet/>
      <dgm:spPr/>
      <dgm:t>
        <a:bodyPr/>
        <a:lstStyle/>
        <a:p>
          <a:endParaRPr lang="en-US"/>
        </a:p>
      </dgm:t>
    </dgm:pt>
    <dgm:pt modelId="{57B50CC7-D8AF-49D2-BB73-78837C9CCED1}" type="sibTrans" cxnId="{3A5D934E-20C8-4E35-818B-6942C9472F0E}">
      <dgm:prSet/>
      <dgm:spPr/>
      <dgm:t>
        <a:bodyPr/>
        <a:lstStyle/>
        <a:p>
          <a:endParaRPr lang="en-US"/>
        </a:p>
      </dgm:t>
    </dgm:pt>
    <dgm:pt modelId="{B8B27BBE-FCC8-4AEA-89FF-70A5392550B6}">
      <dgm:prSet phldrT="[Text]" phldr="0"/>
      <dgm:spPr/>
      <dgm:t>
        <a:bodyPr/>
        <a:lstStyle/>
        <a:p>
          <a:pPr rtl="0"/>
          <a:r>
            <a:rPr lang="en-US">
              <a:latin typeface="Calibri Light" panose="020F0302020204030204"/>
            </a:rPr>
            <a:t>Data Labels</a:t>
          </a:r>
          <a:endParaRPr lang="en-US"/>
        </a:p>
      </dgm:t>
    </dgm:pt>
    <dgm:pt modelId="{CB96DD81-4E09-430F-B1E7-444ABE9C4178}" type="parTrans" cxnId="{39565424-F894-4A22-812F-B21E325536FF}">
      <dgm:prSet/>
      <dgm:spPr/>
      <dgm:t>
        <a:bodyPr/>
        <a:lstStyle/>
        <a:p>
          <a:endParaRPr lang="en-US"/>
        </a:p>
      </dgm:t>
    </dgm:pt>
    <dgm:pt modelId="{6373950F-5190-44A2-BDFB-607D26AF034E}" type="sibTrans" cxnId="{39565424-F894-4A22-812F-B21E325536FF}">
      <dgm:prSet/>
      <dgm:spPr/>
      <dgm:t>
        <a:bodyPr/>
        <a:lstStyle/>
        <a:p>
          <a:endParaRPr lang="en-US"/>
        </a:p>
      </dgm:t>
    </dgm:pt>
    <dgm:pt modelId="{59A9A8A2-9E34-4141-B89F-BBF3B6C0E24B}">
      <dgm:prSet phldrT="[Text]" phldr="0"/>
      <dgm:spPr/>
      <dgm:t>
        <a:bodyPr/>
        <a:lstStyle/>
        <a:p>
          <a:r>
            <a:rPr lang="en-US">
              <a:latin typeface="Calibri Light" panose="020F0302020204030204"/>
            </a:rPr>
            <a:t>Optional</a:t>
          </a:r>
          <a:endParaRPr lang="en-US"/>
        </a:p>
      </dgm:t>
    </dgm:pt>
    <dgm:pt modelId="{825038AE-3755-404C-ACB2-56A197BA4A93}" type="parTrans" cxnId="{E09B0AC5-3A27-4710-A42D-83C85A9AA2F8}">
      <dgm:prSet/>
      <dgm:spPr/>
      <dgm:t>
        <a:bodyPr/>
        <a:lstStyle/>
        <a:p>
          <a:endParaRPr lang="en-US"/>
        </a:p>
      </dgm:t>
    </dgm:pt>
    <dgm:pt modelId="{3BDE9D8D-6903-4880-BFA1-8052506BE2DA}" type="sibTrans" cxnId="{E09B0AC5-3A27-4710-A42D-83C85A9AA2F8}">
      <dgm:prSet/>
      <dgm:spPr/>
      <dgm:t>
        <a:bodyPr/>
        <a:lstStyle/>
        <a:p>
          <a:endParaRPr lang="en-US"/>
        </a:p>
      </dgm:t>
    </dgm:pt>
    <dgm:pt modelId="{EDEB0228-58F2-453E-9DD5-90B04591371F}">
      <dgm:prSet phldrT="[Text]" phldr="0"/>
      <dgm:spPr/>
      <dgm:t>
        <a:bodyPr/>
        <a:lstStyle/>
        <a:p>
          <a:pPr rtl="0"/>
          <a:r>
            <a:rPr lang="en-US">
              <a:latin typeface="Calibri Light" panose="020F0302020204030204"/>
            </a:rPr>
            <a:t>Can be useful to draw attention, but can also overload the chart</a:t>
          </a:r>
          <a:endParaRPr lang="en-US"/>
        </a:p>
      </dgm:t>
    </dgm:pt>
    <dgm:pt modelId="{DEAE1971-AA3F-4142-9187-0DCA21637D7D}" type="parTrans" cxnId="{9572776F-9EA4-4FF6-9F4F-2AD7E409C0EC}">
      <dgm:prSet/>
      <dgm:spPr/>
      <dgm:t>
        <a:bodyPr/>
        <a:lstStyle/>
        <a:p>
          <a:endParaRPr lang="en-US"/>
        </a:p>
      </dgm:t>
    </dgm:pt>
    <dgm:pt modelId="{9391D08D-1C87-4FAB-9195-4BD2E0755793}" type="sibTrans" cxnId="{9572776F-9EA4-4FF6-9F4F-2AD7E409C0EC}">
      <dgm:prSet/>
      <dgm:spPr/>
      <dgm:t>
        <a:bodyPr/>
        <a:lstStyle/>
        <a:p>
          <a:endParaRPr lang="en-US"/>
        </a:p>
      </dgm:t>
    </dgm:pt>
    <dgm:pt modelId="{AFF77D02-1E59-4054-8B81-D43503AD3CC5}">
      <dgm:prSet phldr="0"/>
      <dgm:spPr/>
      <dgm:t>
        <a:bodyPr/>
        <a:lstStyle/>
        <a:p>
          <a:r>
            <a:rPr lang="en-US">
              <a:latin typeface="Calibri Light" panose="020F0302020204030204"/>
            </a:rPr>
            <a:t>Legend</a:t>
          </a:r>
        </a:p>
      </dgm:t>
    </dgm:pt>
    <dgm:pt modelId="{B624542E-EEF0-42D9-9A24-974FFD19E78B}" type="parTrans" cxnId="{768AAF0C-D694-46C9-A644-D4D0DDF43DDF}">
      <dgm:prSet/>
      <dgm:spPr/>
      <dgm:t>
        <a:bodyPr/>
        <a:lstStyle/>
        <a:p>
          <a:endParaRPr lang="en-US"/>
        </a:p>
      </dgm:t>
    </dgm:pt>
    <dgm:pt modelId="{0ECC290E-65AC-4BAC-A6B5-7C5F4BD67C02}" type="sibTrans" cxnId="{768AAF0C-D694-46C9-A644-D4D0DDF43DDF}">
      <dgm:prSet/>
      <dgm:spPr/>
      <dgm:t>
        <a:bodyPr/>
        <a:lstStyle/>
        <a:p>
          <a:endParaRPr lang="en-US"/>
        </a:p>
      </dgm:t>
    </dgm:pt>
    <dgm:pt modelId="{9296AF5A-B417-404A-80A4-308B3F2D7F80}">
      <dgm:prSet phldr="0"/>
      <dgm:spPr/>
      <dgm:t>
        <a:bodyPr/>
        <a:lstStyle/>
        <a:p>
          <a:pPr rtl="0"/>
          <a:r>
            <a:rPr lang="en-US">
              <a:latin typeface="Calibri Light" panose="020F0302020204030204"/>
            </a:rPr>
            <a:t>Mandatory if different colors are used, but not the best method.</a:t>
          </a:r>
        </a:p>
      </dgm:t>
    </dgm:pt>
    <dgm:pt modelId="{A8FC79F6-785B-4C10-9587-1AB64F6316F2}" type="parTrans" cxnId="{72838C92-5A31-4409-BC0A-9A55D94FB0D0}">
      <dgm:prSet/>
      <dgm:spPr/>
      <dgm:t>
        <a:bodyPr/>
        <a:lstStyle/>
        <a:p>
          <a:endParaRPr lang="en-US"/>
        </a:p>
      </dgm:t>
    </dgm:pt>
    <dgm:pt modelId="{D4B1E9CA-56EB-4F6F-AE30-7A1BAF49E989}" type="sibTrans" cxnId="{72838C92-5A31-4409-BC0A-9A55D94FB0D0}">
      <dgm:prSet/>
      <dgm:spPr/>
      <dgm:t>
        <a:bodyPr/>
        <a:lstStyle/>
        <a:p>
          <a:endParaRPr lang="en-US"/>
        </a:p>
      </dgm:t>
    </dgm:pt>
    <dgm:pt modelId="{20FBA321-8176-4B0C-9199-D2F249D98F93}">
      <dgm:prSet phldr="0"/>
      <dgm:spPr/>
      <dgm:t>
        <a:bodyPr/>
        <a:lstStyle/>
        <a:p>
          <a:pPr rtl="0"/>
          <a:r>
            <a:rPr lang="en-US">
              <a:latin typeface="Calibri Light" panose="020F0302020204030204"/>
            </a:rPr>
            <a:t>It is better to directly label.</a:t>
          </a:r>
        </a:p>
      </dgm:t>
    </dgm:pt>
    <dgm:pt modelId="{2C140A77-0D2B-402A-BDA7-4AD11CD92106}" type="parTrans" cxnId="{E0622FE3-1C0E-4BE7-A7C9-0979BDC23798}">
      <dgm:prSet/>
      <dgm:spPr/>
      <dgm:t>
        <a:bodyPr/>
        <a:lstStyle/>
        <a:p>
          <a:endParaRPr lang="en-US"/>
        </a:p>
      </dgm:t>
    </dgm:pt>
    <dgm:pt modelId="{9E1E710F-D77F-4062-8A4B-CD88E25A15BD}" type="sibTrans" cxnId="{E0622FE3-1C0E-4BE7-A7C9-0979BDC23798}">
      <dgm:prSet/>
      <dgm:spPr/>
      <dgm:t>
        <a:bodyPr/>
        <a:lstStyle/>
        <a:p>
          <a:endParaRPr lang="en-US"/>
        </a:p>
      </dgm:t>
    </dgm:pt>
    <dgm:pt modelId="{8CB8BFA8-8FCF-46F2-906E-3202E6C631FF}" type="pres">
      <dgm:prSet presAssocID="{55B89B0F-5B1E-472D-BB64-BECCB0E318BD}" presName="Name0" presStyleCnt="0">
        <dgm:presLayoutVars>
          <dgm:dir/>
          <dgm:animLvl val="lvl"/>
          <dgm:resizeHandles val="exact"/>
        </dgm:presLayoutVars>
      </dgm:prSet>
      <dgm:spPr/>
    </dgm:pt>
    <dgm:pt modelId="{C55EA1AD-D42E-4AA2-9C87-73FE298FF790}" type="pres">
      <dgm:prSet presAssocID="{4655E10C-563C-49DB-B13D-3BE94BBA8690}" presName="composite" presStyleCnt="0"/>
      <dgm:spPr/>
    </dgm:pt>
    <dgm:pt modelId="{E2883DCF-FBBD-454A-A31D-0DFB30066058}" type="pres">
      <dgm:prSet presAssocID="{4655E10C-563C-49DB-B13D-3BE94BBA8690}" presName="parTx" presStyleLbl="alignNode1" presStyleIdx="0" presStyleCnt="4">
        <dgm:presLayoutVars>
          <dgm:chMax val="0"/>
          <dgm:chPref val="0"/>
        </dgm:presLayoutVars>
      </dgm:prSet>
      <dgm:spPr/>
    </dgm:pt>
    <dgm:pt modelId="{0423647C-F791-4341-8E21-C0EC39E2C72E}" type="pres">
      <dgm:prSet presAssocID="{4655E10C-563C-49DB-B13D-3BE94BBA8690}" presName="desTx" presStyleLbl="alignAccFollowNode1" presStyleIdx="0" presStyleCnt="4">
        <dgm:presLayoutVars/>
      </dgm:prSet>
      <dgm:spPr/>
    </dgm:pt>
    <dgm:pt modelId="{4CD93947-E53E-4382-86CF-0F449EB2B6DB}" type="pres">
      <dgm:prSet presAssocID="{67C40ABC-9BDF-4363-A396-54C72C69E5B3}" presName="space" presStyleCnt="0"/>
      <dgm:spPr/>
    </dgm:pt>
    <dgm:pt modelId="{7B4A13B1-9563-49C3-AB85-8F3BA4431730}" type="pres">
      <dgm:prSet presAssocID="{5BF816FB-8D05-4BFC-AFD6-BA248FFCC4B0}" presName="composite" presStyleCnt="0"/>
      <dgm:spPr/>
    </dgm:pt>
    <dgm:pt modelId="{FD61BBCB-84D9-4FC8-AB3D-7A4C9DB982C0}" type="pres">
      <dgm:prSet presAssocID="{5BF816FB-8D05-4BFC-AFD6-BA248FFCC4B0}" presName="parTx" presStyleLbl="alignNode1" presStyleIdx="1" presStyleCnt="4">
        <dgm:presLayoutVars>
          <dgm:chMax val="0"/>
          <dgm:chPref val="0"/>
        </dgm:presLayoutVars>
      </dgm:prSet>
      <dgm:spPr/>
    </dgm:pt>
    <dgm:pt modelId="{30E43F12-B3F6-4152-8698-A6164B7752C1}" type="pres">
      <dgm:prSet presAssocID="{5BF816FB-8D05-4BFC-AFD6-BA248FFCC4B0}" presName="desTx" presStyleLbl="alignAccFollowNode1" presStyleIdx="1" presStyleCnt="4">
        <dgm:presLayoutVars/>
      </dgm:prSet>
      <dgm:spPr/>
    </dgm:pt>
    <dgm:pt modelId="{78D80124-AF02-4B5F-A673-227406EDD444}" type="pres">
      <dgm:prSet presAssocID="{DCAE99A1-64BF-4ACB-8F34-0CA4E1A9BA9F}" presName="space" presStyleCnt="0"/>
      <dgm:spPr/>
    </dgm:pt>
    <dgm:pt modelId="{616BB485-5D95-43FE-8494-BE8E7841F218}" type="pres">
      <dgm:prSet presAssocID="{B8B27BBE-FCC8-4AEA-89FF-70A5392550B6}" presName="composite" presStyleCnt="0"/>
      <dgm:spPr/>
    </dgm:pt>
    <dgm:pt modelId="{650EA480-E96C-4C2B-BF8A-E9557660C452}" type="pres">
      <dgm:prSet presAssocID="{B8B27BBE-FCC8-4AEA-89FF-70A5392550B6}" presName="parTx" presStyleLbl="alignNode1" presStyleIdx="2" presStyleCnt="4">
        <dgm:presLayoutVars>
          <dgm:chMax val="0"/>
          <dgm:chPref val="0"/>
        </dgm:presLayoutVars>
      </dgm:prSet>
      <dgm:spPr/>
    </dgm:pt>
    <dgm:pt modelId="{4433A145-5A9B-42D8-9A46-213A548E48E1}" type="pres">
      <dgm:prSet presAssocID="{B8B27BBE-FCC8-4AEA-89FF-70A5392550B6}" presName="desTx" presStyleLbl="alignAccFollowNode1" presStyleIdx="2" presStyleCnt="4">
        <dgm:presLayoutVars/>
      </dgm:prSet>
      <dgm:spPr/>
    </dgm:pt>
    <dgm:pt modelId="{AA5CE482-A348-4B77-835B-B45D83CC281F}" type="pres">
      <dgm:prSet presAssocID="{6373950F-5190-44A2-BDFB-607D26AF034E}" presName="space" presStyleCnt="0"/>
      <dgm:spPr/>
    </dgm:pt>
    <dgm:pt modelId="{FF5052F8-88ED-483E-B2CB-D9F3CC71DDBE}" type="pres">
      <dgm:prSet presAssocID="{AFF77D02-1E59-4054-8B81-D43503AD3CC5}" presName="composite" presStyleCnt="0"/>
      <dgm:spPr/>
    </dgm:pt>
    <dgm:pt modelId="{BC199E16-5109-44EE-978F-6A416DD275D1}" type="pres">
      <dgm:prSet presAssocID="{AFF77D02-1E59-4054-8B81-D43503AD3CC5}" presName="parTx" presStyleLbl="alignNode1" presStyleIdx="3" presStyleCnt="4">
        <dgm:presLayoutVars>
          <dgm:chMax val="0"/>
          <dgm:chPref val="0"/>
        </dgm:presLayoutVars>
      </dgm:prSet>
      <dgm:spPr/>
    </dgm:pt>
    <dgm:pt modelId="{415DCAFD-196B-4348-B356-81680468B28B}" type="pres">
      <dgm:prSet presAssocID="{AFF77D02-1E59-4054-8B81-D43503AD3CC5}" presName="desTx" presStyleLbl="alignAccFollowNode1" presStyleIdx="3" presStyleCnt="4">
        <dgm:presLayoutVars/>
      </dgm:prSet>
      <dgm:spPr/>
    </dgm:pt>
  </dgm:ptLst>
  <dgm:cxnLst>
    <dgm:cxn modelId="{1437A502-9D78-4B98-9D8D-C1856926C4BD}" type="presOf" srcId="{AFF77D02-1E59-4054-8B81-D43503AD3CC5}" destId="{BC199E16-5109-44EE-978F-6A416DD275D1}" srcOrd="0" destOrd="0" presId="urn:microsoft.com/office/officeart/2016/7/layout/ChevronBlockProcess"/>
    <dgm:cxn modelId="{768AAF0C-D694-46C9-A644-D4D0DDF43DDF}" srcId="{55B89B0F-5B1E-472D-BB64-BECCB0E318BD}" destId="{AFF77D02-1E59-4054-8B81-D43503AD3CC5}" srcOrd="3" destOrd="0" parTransId="{B624542E-EEF0-42D9-9A24-974FFD19E78B}" sibTransId="{0ECC290E-65AC-4BAC-A6B5-7C5F4BD67C02}"/>
    <dgm:cxn modelId="{A6A56516-470C-4810-9D77-E96B338ABEF7}" type="presOf" srcId="{55B89B0F-5B1E-472D-BB64-BECCB0E318BD}" destId="{8CB8BFA8-8FCF-46F2-906E-3202E6C631FF}" srcOrd="0" destOrd="0" presId="urn:microsoft.com/office/officeart/2016/7/layout/ChevronBlockProcess"/>
    <dgm:cxn modelId="{589EC11D-E7AD-4C13-BE1D-1642FCCE3B13}" srcId="{5BF816FB-8D05-4BFC-AFD6-BA248FFCC4B0}" destId="{4A50FD5A-F460-40C1-8345-A7119F86FE63}" srcOrd="0" destOrd="0" parTransId="{A959322D-EDCB-47FC-9392-D35785A4E8EE}" sibTransId="{B9A8B546-8140-4DF2-9790-1383A8FB1C40}"/>
    <dgm:cxn modelId="{39565424-F894-4A22-812F-B21E325536FF}" srcId="{55B89B0F-5B1E-472D-BB64-BECCB0E318BD}" destId="{B8B27BBE-FCC8-4AEA-89FF-70A5392550B6}" srcOrd="2" destOrd="0" parTransId="{CB96DD81-4E09-430F-B1E7-444ABE9C4178}" sibTransId="{6373950F-5190-44A2-BDFB-607D26AF034E}"/>
    <dgm:cxn modelId="{52FCB53A-78B8-469C-8840-B842268ADD3A}" type="presOf" srcId="{59A9A8A2-9E34-4141-B89F-BBF3B6C0E24B}" destId="{4433A145-5A9B-42D8-9A46-213A548E48E1}" srcOrd="0" destOrd="0" presId="urn:microsoft.com/office/officeart/2016/7/layout/ChevronBlockProcess"/>
    <dgm:cxn modelId="{926C9A3B-6411-450A-8630-47B7347B7413}" type="presOf" srcId="{C11A39DF-5B84-4888-A6D4-C5A20966F334}" destId="{30E43F12-B3F6-4152-8698-A6164B7752C1}" srcOrd="0" destOrd="1" presId="urn:microsoft.com/office/officeart/2016/7/layout/ChevronBlockProcess"/>
    <dgm:cxn modelId="{59AE6E3C-812E-4B6C-8BB9-A8B81C934879}" type="presOf" srcId="{B8B27BBE-FCC8-4AEA-89FF-70A5392550B6}" destId="{650EA480-E96C-4C2B-BF8A-E9557660C452}" srcOrd="0" destOrd="0" presId="urn:microsoft.com/office/officeart/2016/7/layout/ChevronBlockProcess"/>
    <dgm:cxn modelId="{D3093B47-AA12-47CF-872E-EBB51859DE89}" type="presOf" srcId="{EDEB0228-58F2-453E-9DD5-90B04591371F}" destId="{4433A145-5A9B-42D8-9A46-213A548E48E1}" srcOrd="0" destOrd="1" presId="urn:microsoft.com/office/officeart/2016/7/layout/ChevronBlockProcess"/>
    <dgm:cxn modelId="{3A5D934E-20C8-4E35-818B-6942C9472F0E}" srcId="{5BF816FB-8D05-4BFC-AFD6-BA248FFCC4B0}" destId="{C11A39DF-5B84-4888-A6D4-C5A20966F334}" srcOrd="1" destOrd="0" parTransId="{74F0936D-E672-41F0-9C3D-2E12E9B0014B}" sibTransId="{57B50CC7-D8AF-49D2-BB73-78837C9CCED1}"/>
    <dgm:cxn modelId="{9572776F-9EA4-4FF6-9F4F-2AD7E409C0EC}" srcId="{B8B27BBE-FCC8-4AEA-89FF-70A5392550B6}" destId="{EDEB0228-58F2-453E-9DD5-90B04591371F}" srcOrd="1" destOrd="0" parTransId="{DEAE1971-AA3F-4142-9187-0DCA21637D7D}" sibTransId="{9391D08D-1C87-4FAB-9195-4BD2E0755793}"/>
    <dgm:cxn modelId="{66A7F656-86AE-4384-89A0-5A8106FF6E7A}" type="presOf" srcId="{9296AF5A-B417-404A-80A4-308B3F2D7F80}" destId="{415DCAFD-196B-4348-B356-81680468B28B}" srcOrd="0" destOrd="0" presId="urn:microsoft.com/office/officeart/2016/7/layout/ChevronBlockProcess"/>
    <dgm:cxn modelId="{42C56882-DC24-4543-B75C-569DCDF40824}" type="presOf" srcId="{5BF816FB-8D05-4BFC-AFD6-BA248FFCC4B0}" destId="{FD61BBCB-84D9-4FC8-AB3D-7A4C9DB982C0}" srcOrd="0" destOrd="0" presId="urn:microsoft.com/office/officeart/2016/7/layout/ChevronBlockProcess"/>
    <dgm:cxn modelId="{981DE28F-C6EA-4ECE-AE87-6A0D47A08F27}" type="presOf" srcId="{4655E10C-563C-49DB-B13D-3BE94BBA8690}" destId="{E2883DCF-FBBD-454A-A31D-0DFB30066058}" srcOrd="0" destOrd="0" presId="urn:microsoft.com/office/officeart/2016/7/layout/ChevronBlockProcess"/>
    <dgm:cxn modelId="{72838C92-5A31-4409-BC0A-9A55D94FB0D0}" srcId="{AFF77D02-1E59-4054-8B81-D43503AD3CC5}" destId="{9296AF5A-B417-404A-80A4-308B3F2D7F80}" srcOrd="0" destOrd="0" parTransId="{A8FC79F6-785B-4C10-9587-1AB64F6316F2}" sibTransId="{D4B1E9CA-56EB-4F6F-AE30-7A1BAF49E989}"/>
    <dgm:cxn modelId="{AA3AC199-11A6-40BA-AAEF-B0862DF81F3C}" srcId="{55B89B0F-5B1E-472D-BB64-BECCB0E318BD}" destId="{4655E10C-563C-49DB-B13D-3BE94BBA8690}" srcOrd="0" destOrd="0" parTransId="{7A2526B5-9732-4E5A-9787-389B6F731C9F}" sibTransId="{67C40ABC-9BDF-4363-A396-54C72C69E5B3}"/>
    <dgm:cxn modelId="{461723A3-0622-4D39-97F1-8BB1526BF54F}" srcId="{55B89B0F-5B1E-472D-BB64-BECCB0E318BD}" destId="{5BF816FB-8D05-4BFC-AFD6-BA248FFCC4B0}" srcOrd="1" destOrd="0" parTransId="{EF813C1F-283F-44A3-8754-619F0D3A5987}" sibTransId="{DCAE99A1-64BF-4ACB-8F34-0CA4E1A9BA9F}"/>
    <dgm:cxn modelId="{FA52B2B0-DE83-47B1-BC59-705CBDA79B1A}" type="presOf" srcId="{4A50FD5A-F460-40C1-8345-A7119F86FE63}" destId="{30E43F12-B3F6-4152-8698-A6164B7752C1}" srcOrd="0" destOrd="0" presId="urn:microsoft.com/office/officeart/2016/7/layout/ChevronBlockProcess"/>
    <dgm:cxn modelId="{F799C2B2-B0CF-4D93-9F9A-73CDB938BEC8}" srcId="{4655E10C-563C-49DB-B13D-3BE94BBA8690}" destId="{CDA32A31-8824-494F-981F-0A19A5382E0D}" srcOrd="0" destOrd="0" parTransId="{1A4F1313-AC32-47A1-81F1-9B0C136C422E}" sibTransId="{E769E345-48E0-4BE2-A93A-BE71F8371505}"/>
    <dgm:cxn modelId="{BFD08FB7-7F04-4054-AE58-5433AE8F8043}" type="presOf" srcId="{CDA32A31-8824-494F-981F-0A19A5382E0D}" destId="{0423647C-F791-4341-8E21-C0EC39E2C72E}" srcOrd="0" destOrd="0" presId="urn:microsoft.com/office/officeart/2016/7/layout/ChevronBlockProcess"/>
    <dgm:cxn modelId="{E09B0AC5-3A27-4710-A42D-83C85A9AA2F8}" srcId="{B8B27BBE-FCC8-4AEA-89FF-70A5392550B6}" destId="{59A9A8A2-9E34-4141-B89F-BBF3B6C0E24B}" srcOrd="0" destOrd="0" parTransId="{825038AE-3755-404C-ACB2-56A197BA4A93}" sibTransId="{3BDE9D8D-6903-4880-BFA1-8052506BE2DA}"/>
    <dgm:cxn modelId="{E0622FE3-1C0E-4BE7-A7C9-0979BDC23798}" srcId="{AFF77D02-1E59-4054-8B81-D43503AD3CC5}" destId="{20FBA321-8176-4B0C-9199-D2F249D98F93}" srcOrd="1" destOrd="0" parTransId="{2C140A77-0D2B-402A-BDA7-4AD11CD92106}" sibTransId="{9E1E710F-D77F-4062-8A4B-CD88E25A15BD}"/>
    <dgm:cxn modelId="{C746FBE4-F89F-4972-A516-C88223C288F1}" type="presOf" srcId="{EE6C8852-907E-40D6-BDDB-A8FF2D4E065C}" destId="{0423647C-F791-4341-8E21-C0EC39E2C72E}" srcOrd="0" destOrd="1" presId="urn:microsoft.com/office/officeart/2016/7/layout/ChevronBlockProcess"/>
    <dgm:cxn modelId="{825FB7F7-1E39-47BE-B137-3141928AF28A}" srcId="{4655E10C-563C-49DB-B13D-3BE94BBA8690}" destId="{EE6C8852-907E-40D6-BDDB-A8FF2D4E065C}" srcOrd="1" destOrd="0" parTransId="{12528E96-F9BF-41BE-9B33-DB72327B7E7F}" sibTransId="{EC312878-D0FA-4175-B2DE-AA93661DE316}"/>
    <dgm:cxn modelId="{4B6435FF-987B-4418-9E44-0DC1D1944BA9}" type="presOf" srcId="{20FBA321-8176-4B0C-9199-D2F249D98F93}" destId="{415DCAFD-196B-4348-B356-81680468B28B}" srcOrd="0" destOrd="1" presId="urn:microsoft.com/office/officeart/2016/7/layout/ChevronBlockProcess"/>
    <dgm:cxn modelId="{17B4B73C-1F10-4D3E-B59F-BE0CBC35E35F}" type="presParOf" srcId="{8CB8BFA8-8FCF-46F2-906E-3202E6C631FF}" destId="{C55EA1AD-D42E-4AA2-9C87-73FE298FF790}" srcOrd="0" destOrd="0" presId="urn:microsoft.com/office/officeart/2016/7/layout/ChevronBlockProcess"/>
    <dgm:cxn modelId="{9EE81B71-8457-4A4F-B3DE-743A9E4F5189}" type="presParOf" srcId="{C55EA1AD-D42E-4AA2-9C87-73FE298FF790}" destId="{E2883DCF-FBBD-454A-A31D-0DFB30066058}" srcOrd="0" destOrd="0" presId="urn:microsoft.com/office/officeart/2016/7/layout/ChevronBlockProcess"/>
    <dgm:cxn modelId="{841E9A2A-711D-4E05-AAED-C97B9AC0BF43}" type="presParOf" srcId="{C55EA1AD-D42E-4AA2-9C87-73FE298FF790}" destId="{0423647C-F791-4341-8E21-C0EC39E2C72E}" srcOrd="1" destOrd="0" presId="urn:microsoft.com/office/officeart/2016/7/layout/ChevronBlockProcess"/>
    <dgm:cxn modelId="{9638BA35-6D2D-4F47-908C-78C0ADC3D21C}" type="presParOf" srcId="{8CB8BFA8-8FCF-46F2-906E-3202E6C631FF}" destId="{4CD93947-E53E-4382-86CF-0F449EB2B6DB}" srcOrd="1" destOrd="0" presId="urn:microsoft.com/office/officeart/2016/7/layout/ChevronBlockProcess"/>
    <dgm:cxn modelId="{9682F719-7845-428E-B727-6865B266156A}" type="presParOf" srcId="{8CB8BFA8-8FCF-46F2-906E-3202E6C631FF}" destId="{7B4A13B1-9563-49C3-AB85-8F3BA4431730}" srcOrd="2" destOrd="0" presId="urn:microsoft.com/office/officeart/2016/7/layout/ChevronBlockProcess"/>
    <dgm:cxn modelId="{569548BC-BFE2-4948-A2D2-53A424B48115}" type="presParOf" srcId="{7B4A13B1-9563-49C3-AB85-8F3BA4431730}" destId="{FD61BBCB-84D9-4FC8-AB3D-7A4C9DB982C0}" srcOrd="0" destOrd="0" presId="urn:microsoft.com/office/officeart/2016/7/layout/ChevronBlockProcess"/>
    <dgm:cxn modelId="{63A906A4-C967-47F3-91B5-838A14B8C9CC}" type="presParOf" srcId="{7B4A13B1-9563-49C3-AB85-8F3BA4431730}" destId="{30E43F12-B3F6-4152-8698-A6164B7752C1}" srcOrd="1" destOrd="0" presId="urn:microsoft.com/office/officeart/2016/7/layout/ChevronBlockProcess"/>
    <dgm:cxn modelId="{15C0A920-2C24-4EEE-AB03-A361801D45E3}" type="presParOf" srcId="{8CB8BFA8-8FCF-46F2-906E-3202E6C631FF}" destId="{78D80124-AF02-4B5F-A673-227406EDD444}" srcOrd="3" destOrd="0" presId="urn:microsoft.com/office/officeart/2016/7/layout/ChevronBlockProcess"/>
    <dgm:cxn modelId="{B2A23134-42A1-41B0-87FA-548EBE3783E2}" type="presParOf" srcId="{8CB8BFA8-8FCF-46F2-906E-3202E6C631FF}" destId="{616BB485-5D95-43FE-8494-BE8E7841F218}" srcOrd="4" destOrd="0" presId="urn:microsoft.com/office/officeart/2016/7/layout/ChevronBlockProcess"/>
    <dgm:cxn modelId="{0DA3822C-C6A1-433B-8D24-493295406332}" type="presParOf" srcId="{616BB485-5D95-43FE-8494-BE8E7841F218}" destId="{650EA480-E96C-4C2B-BF8A-E9557660C452}" srcOrd="0" destOrd="0" presId="urn:microsoft.com/office/officeart/2016/7/layout/ChevronBlockProcess"/>
    <dgm:cxn modelId="{D7FE1126-178C-4D68-B154-545F0EB672A0}" type="presParOf" srcId="{616BB485-5D95-43FE-8494-BE8E7841F218}" destId="{4433A145-5A9B-42D8-9A46-213A548E48E1}" srcOrd="1" destOrd="0" presId="urn:microsoft.com/office/officeart/2016/7/layout/ChevronBlockProcess"/>
    <dgm:cxn modelId="{90E65FA5-07D7-4335-B6FB-B70BD6F80572}" type="presParOf" srcId="{8CB8BFA8-8FCF-46F2-906E-3202E6C631FF}" destId="{AA5CE482-A348-4B77-835B-B45D83CC281F}" srcOrd="5" destOrd="0" presId="urn:microsoft.com/office/officeart/2016/7/layout/ChevronBlockProcess"/>
    <dgm:cxn modelId="{77F06046-AB0E-4FD3-A25A-E4FFF2F997C2}" type="presParOf" srcId="{8CB8BFA8-8FCF-46F2-906E-3202E6C631FF}" destId="{FF5052F8-88ED-483E-B2CB-D9F3CC71DDBE}" srcOrd="6" destOrd="0" presId="urn:microsoft.com/office/officeart/2016/7/layout/ChevronBlockProcess"/>
    <dgm:cxn modelId="{88ACC615-C803-42A6-9B66-29854F6192C6}" type="presParOf" srcId="{FF5052F8-88ED-483E-B2CB-D9F3CC71DDBE}" destId="{BC199E16-5109-44EE-978F-6A416DD275D1}" srcOrd="0" destOrd="0" presId="urn:microsoft.com/office/officeart/2016/7/layout/ChevronBlockProcess"/>
    <dgm:cxn modelId="{6D4673A0-C1C1-43FC-BAF2-C5ACB6907716}" type="presParOf" srcId="{FF5052F8-88ED-483E-B2CB-D9F3CC71DDBE}" destId="{415DCAFD-196B-4348-B356-81680468B28B}" srcOrd="1" destOrd="0" presId="urn:microsoft.com/office/officeart/2016/7/layout/ChevronBlock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DA9E6F8-A583-4ADA-BDB2-79FEA342D76C}" type="doc">
      <dgm:prSet loTypeId="urn:microsoft.com/office/officeart/2005/8/layout/vList2" loCatId="list" qsTypeId="urn:microsoft.com/office/officeart/2005/8/quickstyle/simple1" qsCatId="simple" csTypeId="urn:microsoft.com/office/officeart/2005/8/colors/accent0_3" csCatId="mainScheme" phldr="1"/>
      <dgm:spPr/>
      <dgm:t>
        <a:bodyPr/>
        <a:lstStyle/>
        <a:p>
          <a:endParaRPr lang="en-US"/>
        </a:p>
      </dgm:t>
    </dgm:pt>
    <dgm:pt modelId="{CCE37E42-A753-4869-9619-E3049381057E}">
      <dgm:prSet phldrT="[Text]" phldr="0"/>
      <dgm:spPr/>
      <dgm:t>
        <a:bodyPr/>
        <a:lstStyle/>
        <a:p>
          <a:r>
            <a:rPr lang="en-US">
              <a:latin typeface="Calibri Light" panose="020F0302020204030204"/>
            </a:rPr>
            <a:t>Traditional</a:t>
          </a:r>
          <a:endParaRPr lang="en-US"/>
        </a:p>
      </dgm:t>
    </dgm:pt>
    <dgm:pt modelId="{ABE20F93-8D5E-450D-9C03-84E858457179}" type="parTrans" cxnId="{56FCFFD3-64EF-43E6-A2CF-2B4CC29F78D6}">
      <dgm:prSet/>
      <dgm:spPr/>
      <dgm:t>
        <a:bodyPr/>
        <a:lstStyle/>
        <a:p>
          <a:endParaRPr lang="en-US"/>
        </a:p>
      </dgm:t>
    </dgm:pt>
    <dgm:pt modelId="{0CA08060-5E10-4D60-A2AB-F173AF3A2FAF}" type="sibTrans" cxnId="{56FCFFD3-64EF-43E6-A2CF-2B4CC29F78D6}">
      <dgm:prSet/>
      <dgm:spPr/>
      <dgm:t>
        <a:bodyPr/>
        <a:lstStyle/>
        <a:p>
          <a:endParaRPr lang="en-US"/>
        </a:p>
      </dgm:t>
    </dgm:pt>
    <dgm:pt modelId="{96E498D2-70B8-458E-B57F-7873C8850170}">
      <dgm:prSet phldrT="[Text]" phldr="0"/>
      <dgm:spPr/>
      <dgm:t>
        <a:bodyPr/>
        <a:lstStyle/>
        <a:p>
          <a:pPr rtl="0"/>
          <a:r>
            <a:rPr lang="en-US">
              <a:latin typeface="Calibri Light" panose="020F0302020204030204"/>
            </a:rPr>
            <a:t>Emphasizes the titles (larger contrast)</a:t>
          </a:r>
          <a:endParaRPr lang="en-US"/>
        </a:p>
      </dgm:t>
    </dgm:pt>
    <dgm:pt modelId="{887C9A62-B4D3-44B2-BA90-0D3F4260A72E}" type="parTrans" cxnId="{A8693ED4-AE98-4E5C-8C4D-CA3D5DDA495F}">
      <dgm:prSet/>
      <dgm:spPr/>
      <dgm:t>
        <a:bodyPr/>
        <a:lstStyle/>
        <a:p>
          <a:endParaRPr lang="en-US"/>
        </a:p>
      </dgm:t>
    </dgm:pt>
    <dgm:pt modelId="{202D8380-5576-4C87-98CB-7BFE479B96B2}" type="sibTrans" cxnId="{A8693ED4-AE98-4E5C-8C4D-CA3D5DDA495F}">
      <dgm:prSet/>
      <dgm:spPr/>
      <dgm:t>
        <a:bodyPr/>
        <a:lstStyle/>
        <a:p>
          <a:endParaRPr lang="en-US"/>
        </a:p>
      </dgm:t>
    </dgm:pt>
    <dgm:pt modelId="{3262D760-4BA6-4175-B807-DB2505B96AC1}">
      <dgm:prSet phldrT="[Text]" phldr="0"/>
      <dgm:spPr/>
      <dgm:t>
        <a:bodyPr/>
        <a:lstStyle/>
        <a:p>
          <a:pPr rtl="0"/>
          <a:r>
            <a:rPr lang="en-US">
              <a:latin typeface="Calibri Light" panose="020F0302020204030204"/>
            </a:rPr>
            <a:t>Is slightly harder to read</a:t>
          </a:r>
          <a:endParaRPr lang="en-US"/>
        </a:p>
      </dgm:t>
    </dgm:pt>
    <dgm:pt modelId="{8B4DFD60-298F-4C24-8024-459B9F4E19D4}" type="parTrans" cxnId="{5F209995-BECF-490A-9A13-87650C5C2AC3}">
      <dgm:prSet/>
      <dgm:spPr/>
      <dgm:t>
        <a:bodyPr/>
        <a:lstStyle/>
        <a:p>
          <a:endParaRPr lang="en-US"/>
        </a:p>
      </dgm:t>
    </dgm:pt>
    <dgm:pt modelId="{9DF79C4C-1B70-4793-80BE-E93940C9209C}" type="sibTrans" cxnId="{5F209995-BECF-490A-9A13-87650C5C2AC3}">
      <dgm:prSet/>
      <dgm:spPr/>
      <dgm:t>
        <a:bodyPr/>
        <a:lstStyle/>
        <a:p>
          <a:endParaRPr lang="en-US"/>
        </a:p>
      </dgm:t>
    </dgm:pt>
    <dgm:pt modelId="{6B6C0E9D-F326-422C-B162-3DF70723204F}">
      <dgm:prSet phldrT="[Text]" phldr="0"/>
      <dgm:spPr/>
      <dgm:t>
        <a:bodyPr/>
        <a:lstStyle/>
        <a:p>
          <a:r>
            <a:rPr lang="en-US">
              <a:latin typeface="Calibri Light" panose="020F0302020204030204"/>
            </a:rPr>
            <a:t>Modern</a:t>
          </a:r>
          <a:endParaRPr lang="en-US"/>
        </a:p>
      </dgm:t>
    </dgm:pt>
    <dgm:pt modelId="{AD109BCB-93D3-421D-A40A-005BAD7A5DDB}" type="parTrans" cxnId="{C34AE7D4-33EF-4643-B748-28F729BA44CB}">
      <dgm:prSet/>
      <dgm:spPr/>
      <dgm:t>
        <a:bodyPr/>
        <a:lstStyle/>
        <a:p>
          <a:endParaRPr lang="en-US"/>
        </a:p>
      </dgm:t>
    </dgm:pt>
    <dgm:pt modelId="{3B92981C-28D2-46FA-8C80-7C145E299176}" type="sibTrans" cxnId="{C34AE7D4-33EF-4643-B748-28F729BA44CB}">
      <dgm:prSet/>
      <dgm:spPr/>
      <dgm:t>
        <a:bodyPr/>
        <a:lstStyle/>
        <a:p>
          <a:endParaRPr lang="en-US"/>
        </a:p>
      </dgm:t>
    </dgm:pt>
    <dgm:pt modelId="{92BFFD97-4AF0-4757-BE16-CF7D592CAA19}">
      <dgm:prSet phldrT="[Text]" phldr="0"/>
      <dgm:spPr/>
      <dgm:t>
        <a:bodyPr/>
        <a:lstStyle/>
        <a:p>
          <a:pPr rtl="0"/>
          <a:r>
            <a:rPr lang="en-US">
              <a:latin typeface="Calibri Light" panose="020F0302020204030204"/>
            </a:rPr>
            <a:t>De-emphasizes the titles (less contrast)</a:t>
          </a:r>
          <a:endParaRPr lang="en-US"/>
        </a:p>
      </dgm:t>
    </dgm:pt>
    <dgm:pt modelId="{61E140BB-3C11-4E8D-A933-ABB0B7B9DD23}" type="parTrans" cxnId="{31E05494-90A1-4A8A-A0EA-3CF19B2B6260}">
      <dgm:prSet/>
      <dgm:spPr/>
      <dgm:t>
        <a:bodyPr/>
        <a:lstStyle/>
        <a:p>
          <a:endParaRPr lang="en-US"/>
        </a:p>
      </dgm:t>
    </dgm:pt>
    <dgm:pt modelId="{CB578D55-F6F9-45AF-AB87-CDCCAD61A286}" type="sibTrans" cxnId="{31E05494-90A1-4A8A-A0EA-3CF19B2B6260}">
      <dgm:prSet/>
      <dgm:spPr/>
      <dgm:t>
        <a:bodyPr/>
        <a:lstStyle/>
        <a:p>
          <a:endParaRPr lang="en-US"/>
        </a:p>
      </dgm:t>
    </dgm:pt>
    <dgm:pt modelId="{6E128469-12A2-4198-B864-DA0A19288726}">
      <dgm:prSet phldrT="[Text]" phldr="0"/>
      <dgm:spPr/>
      <dgm:t>
        <a:bodyPr/>
        <a:lstStyle/>
        <a:p>
          <a:pPr rtl="0"/>
          <a:r>
            <a:rPr lang="en-US">
              <a:latin typeface="Calibri Light" panose="020F0302020204030204"/>
            </a:rPr>
            <a:t>Easier to read</a:t>
          </a:r>
          <a:endParaRPr lang="en-US"/>
        </a:p>
      </dgm:t>
    </dgm:pt>
    <dgm:pt modelId="{1E1220A1-0E29-4836-B7E6-4BB63ED15D4F}" type="parTrans" cxnId="{75579915-D708-4B6B-A96D-315AD316377C}">
      <dgm:prSet/>
      <dgm:spPr/>
      <dgm:t>
        <a:bodyPr/>
        <a:lstStyle/>
        <a:p>
          <a:endParaRPr lang="en-US"/>
        </a:p>
      </dgm:t>
    </dgm:pt>
    <dgm:pt modelId="{391FA02F-5A17-4B47-A941-4C87C3792516}" type="sibTrans" cxnId="{75579915-D708-4B6B-A96D-315AD316377C}">
      <dgm:prSet/>
      <dgm:spPr/>
      <dgm:t>
        <a:bodyPr/>
        <a:lstStyle/>
        <a:p>
          <a:endParaRPr lang="en-US"/>
        </a:p>
      </dgm:t>
    </dgm:pt>
    <dgm:pt modelId="{CAD16B3B-E54A-45DE-9315-EC16E71819D3}">
      <dgm:prSet phldrT="[Text]" phldr="0"/>
      <dgm:spPr/>
      <dgm:t>
        <a:bodyPr/>
        <a:lstStyle/>
        <a:p>
          <a:r>
            <a:rPr lang="en-US">
              <a:latin typeface="Calibri Light" panose="020F0302020204030204"/>
            </a:rPr>
            <a:t>Consider</a:t>
          </a:r>
          <a:endParaRPr lang="en-US"/>
        </a:p>
      </dgm:t>
    </dgm:pt>
    <dgm:pt modelId="{9962E7EE-E5BF-4B51-91EA-75EC91D7774D}" type="parTrans" cxnId="{6DD0782C-0B32-44A4-8147-96F9CC939C7C}">
      <dgm:prSet/>
      <dgm:spPr/>
      <dgm:t>
        <a:bodyPr/>
        <a:lstStyle/>
        <a:p>
          <a:endParaRPr lang="en-US"/>
        </a:p>
      </dgm:t>
    </dgm:pt>
    <dgm:pt modelId="{53D2F14D-C396-4C53-B519-B09774D0885B}" type="sibTrans" cxnId="{6DD0782C-0B32-44A4-8147-96F9CC939C7C}">
      <dgm:prSet/>
      <dgm:spPr/>
      <dgm:t>
        <a:bodyPr/>
        <a:lstStyle/>
        <a:p>
          <a:endParaRPr lang="en-US"/>
        </a:p>
      </dgm:t>
    </dgm:pt>
    <dgm:pt modelId="{3FA1BB01-5C24-4355-A780-15D7726EF8FE}">
      <dgm:prSet phldrT="[Text]" phldr="0"/>
      <dgm:spPr/>
      <dgm:t>
        <a:bodyPr/>
        <a:lstStyle/>
        <a:p>
          <a:pPr rtl="0"/>
          <a:r>
            <a:rPr lang="en-US">
              <a:latin typeface="Calibri Light" panose="020F0302020204030204"/>
            </a:rPr>
            <a:t>Your audience and the story you are trying to tell</a:t>
          </a:r>
          <a:endParaRPr lang="en-US"/>
        </a:p>
      </dgm:t>
    </dgm:pt>
    <dgm:pt modelId="{53643E9C-3CD6-4DEC-87EE-8942FC3F01A9}" type="parTrans" cxnId="{BBF32116-2ED8-4E6E-BA04-AAAF9A9D519F}">
      <dgm:prSet/>
      <dgm:spPr/>
      <dgm:t>
        <a:bodyPr/>
        <a:lstStyle/>
        <a:p>
          <a:endParaRPr lang="en-US"/>
        </a:p>
      </dgm:t>
    </dgm:pt>
    <dgm:pt modelId="{DDA5D61D-A77A-4887-B799-D05D704A81FC}" type="sibTrans" cxnId="{BBF32116-2ED8-4E6E-BA04-AAAF9A9D519F}">
      <dgm:prSet/>
      <dgm:spPr/>
      <dgm:t>
        <a:bodyPr/>
        <a:lstStyle/>
        <a:p>
          <a:endParaRPr lang="en-US"/>
        </a:p>
      </dgm:t>
    </dgm:pt>
    <dgm:pt modelId="{8587E3E0-5DEA-4D0B-9BDE-5EFA005521C8}">
      <dgm:prSet phldrT="[Text]" phldr="0"/>
      <dgm:spPr/>
      <dgm:t>
        <a:bodyPr/>
        <a:lstStyle/>
        <a:p>
          <a:pPr rtl="0"/>
          <a:r>
            <a:rPr lang="en-US">
              <a:latin typeface="Calibri Light" panose="020F0302020204030204"/>
            </a:rPr>
            <a:t>Feel free to play around with the graph to see what you like!</a:t>
          </a:r>
          <a:endParaRPr lang="en-US"/>
        </a:p>
      </dgm:t>
    </dgm:pt>
    <dgm:pt modelId="{331AAEDF-E4A2-4131-8045-E63C0402885C}" type="parTrans" cxnId="{88935407-DCCB-45E9-9A8E-A2BE1BCF07F6}">
      <dgm:prSet/>
      <dgm:spPr/>
      <dgm:t>
        <a:bodyPr/>
        <a:lstStyle/>
        <a:p>
          <a:endParaRPr lang="en-US"/>
        </a:p>
      </dgm:t>
    </dgm:pt>
    <dgm:pt modelId="{24BAA17C-635E-4EBC-B983-58A08FAE8A77}" type="sibTrans" cxnId="{88935407-DCCB-45E9-9A8E-A2BE1BCF07F6}">
      <dgm:prSet/>
      <dgm:spPr/>
      <dgm:t>
        <a:bodyPr/>
        <a:lstStyle/>
        <a:p>
          <a:endParaRPr lang="en-US"/>
        </a:p>
      </dgm:t>
    </dgm:pt>
    <dgm:pt modelId="{5D5241DD-AE19-4DA6-87AF-EA1A4FB4E7E1}">
      <dgm:prSet phldr="0"/>
      <dgm:spPr/>
      <dgm:t>
        <a:bodyPr/>
        <a:lstStyle/>
        <a:p>
          <a:pPr rtl="0"/>
          <a:r>
            <a:rPr lang="en-US">
              <a:latin typeface="Calibri Light" panose="020F0302020204030204"/>
            </a:rPr>
            <a:t>More formal</a:t>
          </a:r>
        </a:p>
      </dgm:t>
    </dgm:pt>
    <dgm:pt modelId="{E577122D-B479-4EEE-AC89-8C898869537A}" type="parTrans" cxnId="{2709EBF2-0F0B-440F-87F1-5A2D5ACDEB6D}">
      <dgm:prSet/>
      <dgm:spPr/>
      <dgm:t>
        <a:bodyPr/>
        <a:lstStyle/>
        <a:p>
          <a:endParaRPr lang="en-US"/>
        </a:p>
      </dgm:t>
    </dgm:pt>
    <dgm:pt modelId="{7C6B3699-051D-4FA0-8239-C710173F661A}" type="sibTrans" cxnId="{2709EBF2-0F0B-440F-87F1-5A2D5ACDEB6D}">
      <dgm:prSet/>
      <dgm:spPr/>
      <dgm:t>
        <a:bodyPr/>
        <a:lstStyle/>
        <a:p>
          <a:endParaRPr lang="en-US"/>
        </a:p>
      </dgm:t>
    </dgm:pt>
    <dgm:pt modelId="{AAD5DF84-D611-4F2E-90C5-2F33A9301DE3}">
      <dgm:prSet phldr="0"/>
      <dgm:spPr/>
      <dgm:t>
        <a:bodyPr/>
        <a:lstStyle/>
        <a:p>
          <a:pPr rtl="0"/>
          <a:r>
            <a:rPr lang="en-US">
              <a:latin typeface="Calibri Light" panose="020F0302020204030204"/>
            </a:rPr>
            <a:t>Adds visual framing</a:t>
          </a:r>
        </a:p>
      </dgm:t>
    </dgm:pt>
    <dgm:pt modelId="{2A6DB7F1-E54F-432B-9525-F3E0932EB800}" type="parTrans" cxnId="{6F6F93B6-1AC5-4313-BF2A-1054DCB0BB61}">
      <dgm:prSet/>
      <dgm:spPr/>
      <dgm:t>
        <a:bodyPr/>
        <a:lstStyle/>
        <a:p>
          <a:endParaRPr lang="en-US"/>
        </a:p>
      </dgm:t>
    </dgm:pt>
    <dgm:pt modelId="{F9BFB972-D20E-4445-876A-632C29030A05}" type="sibTrans" cxnId="{6F6F93B6-1AC5-4313-BF2A-1054DCB0BB61}">
      <dgm:prSet/>
      <dgm:spPr/>
      <dgm:t>
        <a:bodyPr/>
        <a:lstStyle/>
        <a:p>
          <a:endParaRPr lang="en-US"/>
        </a:p>
      </dgm:t>
    </dgm:pt>
    <dgm:pt modelId="{F0AE8CD2-4680-47A1-B46B-9447AE26503D}" type="pres">
      <dgm:prSet presAssocID="{DDA9E6F8-A583-4ADA-BDB2-79FEA342D76C}" presName="linear" presStyleCnt="0">
        <dgm:presLayoutVars>
          <dgm:animLvl val="lvl"/>
          <dgm:resizeHandles val="exact"/>
        </dgm:presLayoutVars>
      </dgm:prSet>
      <dgm:spPr/>
    </dgm:pt>
    <dgm:pt modelId="{340C61DF-C5C1-4184-89FB-60B614C8F349}" type="pres">
      <dgm:prSet presAssocID="{CCE37E42-A753-4869-9619-E3049381057E}" presName="parentText" presStyleLbl="node1" presStyleIdx="0" presStyleCnt="3">
        <dgm:presLayoutVars>
          <dgm:chMax val="0"/>
          <dgm:bulletEnabled val="1"/>
        </dgm:presLayoutVars>
      </dgm:prSet>
      <dgm:spPr/>
    </dgm:pt>
    <dgm:pt modelId="{D785A44C-46AB-49B7-9E43-0244BA2B29D0}" type="pres">
      <dgm:prSet presAssocID="{CCE37E42-A753-4869-9619-E3049381057E}" presName="childText" presStyleLbl="revTx" presStyleIdx="0" presStyleCnt="3">
        <dgm:presLayoutVars>
          <dgm:bulletEnabled val="1"/>
        </dgm:presLayoutVars>
      </dgm:prSet>
      <dgm:spPr/>
    </dgm:pt>
    <dgm:pt modelId="{F9EFC841-A051-4F75-A1A6-BCC4AB460524}" type="pres">
      <dgm:prSet presAssocID="{6B6C0E9D-F326-422C-B162-3DF70723204F}" presName="parentText" presStyleLbl="node1" presStyleIdx="1" presStyleCnt="3">
        <dgm:presLayoutVars>
          <dgm:chMax val="0"/>
          <dgm:bulletEnabled val="1"/>
        </dgm:presLayoutVars>
      </dgm:prSet>
      <dgm:spPr/>
    </dgm:pt>
    <dgm:pt modelId="{80216EE2-C9DB-49DE-BD60-D1F9530583C2}" type="pres">
      <dgm:prSet presAssocID="{6B6C0E9D-F326-422C-B162-3DF70723204F}" presName="childText" presStyleLbl="revTx" presStyleIdx="1" presStyleCnt="3">
        <dgm:presLayoutVars>
          <dgm:bulletEnabled val="1"/>
        </dgm:presLayoutVars>
      </dgm:prSet>
      <dgm:spPr/>
    </dgm:pt>
    <dgm:pt modelId="{13BE6DDC-4F7B-4DAF-A557-E4EF597B50C4}" type="pres">
      <dgm:prSet presAssocID="{CAD16B3B-E54A-45DE-9315-EC16E71819D3}" presName="parentText" presStyleLbl="node1" presStyleIdx="2" presStyleCnt="3">
        <dgm:presLayoutVars>
          <dgm:chMax val="0"/>
          <dgm:bulletEnabled val="1"/>
        </dgm:presLayoutVars>
      </dgm:prSet>
      <dgm:spPr/>
    </dgm:pt>
    <dgm:pt modelId="{A0C959AD-BF1C-4D1C-B69C-F495971DAA93}" type="pres">
      <dgm:prSet presAssocID="{CAD16B3B-E54A-45DE-9315-EC16E71819D3}" presName="childText" presStyleLbl="revTx" presStyleIdx="2" presStyleCnt="3">
        <dgm:presLayoutVars>
          <dgm:bulletEnabled val="1"/>
        </dgm:presLayoutVars>
      </dgm:prSet>
      <dgm:spPr/>
    </dgm:pt>
  </dgm:ptLst>
  <dgm:cxnLst>
    <dgm:cxn modelId="{5FF83201-4E90-4DBF-8DFE-652AB2B32DE3}" type="presOf" srcId="{CCE37E42-A753-4869-9619-E3049381057E}" destId="{340C61DF-C5C1-4184-89FB-60B614C8F349}" srcOrd="0" destOrd="0" presId="urn:microsoft.com/office/officeart/2005/8/layout/vList2"/>
    <dgm:cxn modelId="{88935407-DCCB-45E9-9A8E-A2BE1BCF07F6}" srcId="{CAD16B3B-E54A-45DE-9315-EC16E71819D3}" destId="{8587E3E0-5DEA-4D0B-9BDE-5EFA005521C8}" srcOrd="1" destOrd="0" parTransId="{331AAEDF-E4A2-4131-8045-E63C0402885C}" sibTransId="{24BAA17C-635E-4EBC-B983-58A08FAE8A77}"/>
    <dgm:cxn modelId="{7A90510E-4B8F-44CF-AB07-4B6B78C549EA}" type="presOf" srcId="{92BFFD97-4AF0-4757-BE16-CF7D592CAA19}" destId="{80216EE2-C9DB-49DE-BD60-D1F9530583C2}" srcOrd="0" destOrd="0" presId="urn:microsoft.com/office/officeart/2005/8/layout/vList2"/>
    <dgm:cxn modelId="{630D9B14-B7E4-4918-A03B-4A966D86C547}" type="presOf" srcId="{96E498D2-70B8-458E-B57F-7873C8850170}" destId="{D785A44C-46AB-49B7-9E43-0244BA2B29D0}" srcOrd="0" destOrd="0" presId="urn:microsoft.com/office/officeart/2005/8/layout/vList2"/>
    <dgm:cxn modelId="{75579915-D708-4B6B-A96D-315AD316377C}" srcId="{6B6C0E9D-F326-422C-B162-3DF70723204F}" destId="{6E128469-12A2-4198-B864-DA0A19288726}" srcOrd="2" destOrd="0" parTransId="{1E1220A1-0E29-4836-B7E6-4BB63ED15D4F}" sibTransId="{391FA02F-5A17-4B47-A941-4C87C3792516}"/>
    <dgm:cxn modelId="{BBF32116-2ED8-4E6E-BA04-AAAF9A9D519F}" srcId="{CAD16B3B-E54A-45DE-9315-EC16E71819D3}" destId="{3FA1BB01-5C24-4355-A780-15D7726EF8FE}" srcOrd="0" destOrd="0" parTransId="{53643E9C-3CD6-4DEC-87EE-8942FC3F01A9}" sibTransId="{DDA5D61D-A77A-4887-B799-D05D704A81FC}"/>
    <dgm:cxn modelId="{F5AAEA18-6C9B-4F68-B0C3-B98994F2FCFD}" type="presOf" srcId="{6E128469-12A2-4198-B864-DA0A19288726}" destId="{80216EE2-C9DB-49DE-BD60-D1F9530583C2}" srcOrd="0" destOrd="2" presId="urn:microsoft.com/office/officeart/2005/8/layout/vList2"/>
    <dgm:cxn modelId="{6DD0782C-0B32-44A4-8147-96F9CC939C7C}" srcId="{DDA9E6F8-A583-4ADA-BDB2-79FEA342D76C}" destId="{CAD16B3B-E54A-45DE-9315-EC16E71819D3}" srcOrd="2" destOrd="0" parTransId="{9962E7EE-E5BF-4B51-91EA-75EC91D7774D}" sibTransId="{53D2F14D-C396-4C53-B519-B09774D0885B}"/>
    <dgm:cxn modelId="{0AC10669-07A2-48FC-A911-8BE2122077D8}" type="presOf" srcId="{DDA9E6F8-A583-4ADA-BDB2-79FEA342D76C}" destId="{F0AE8CD2-4680-47A1-B46B-9447AE26503D}" srcOrd="0" destOrd="0" presId="urn:microsoft.com/office/officeart/2005/8/layout/vList2"/>
    <dgm:cxn modelId="{441B4770-A28A-4DB9-A8BA-323DAA874D01}" type="presOf" srcId="{CAD16B3B-E54A-45DE-9315-EC16E71819D3}" destId="{13BE6DDC-4F7B-4DAF-A557-E4EF597B50C4}" srcOrd="0" destOrd="0" presId="urn:microsoft.com/office/officeart/2005/8/layout/vList2"/>
    <dgm:cxn modelId="{459DCC79-7315-4AD8-B09E-30B72B495534}" type="presOf" srcId="{AAD5DF84-D611-4F2E-90C5-2F33A9301DE3}" destId="{80216EE2-C9DB-49DE-BD60-D1F9530583C2}" srcOrd="0" destOrd="1" presId="urn:microsoft.com/office/officeart/2005/8/layout/vList2"/>
    <dgm:cxn modelId="{B3E43784-7587-4D27-A75E-91324B7A6C9D}" type="presOf" srcId="{8587E3E0-5DEA-4D0B-9BDE-5EFA005521C8}" destId="{A0C959AD-BF1C-4D1C-B69C-F495971DAA93}" srcOrd="0" destOrd="1" presId="urn:microsoft.com/office/officeart/2005/8/layout/vList2"/>
    <dgm:cxn modelId="{31E05494-90A1-4A8A-A0EA-3CF19B2B6260}" srcId="{6B6C0E9D-F326-422C-B162-3DF70723204F}" destId="{92BFFD97-4AF0-4757-BE16-CF7D592CAA19}" srcOrd="0" destOrd="0" parTransId="{61E140BB-3C11-4E8D-A933-ABB0B7B9DD23}" sibTransId="{CB578D55-F6F9-45AF-AB87-CDCCAD61A286}"/>
    <dgm:cxn modelId="{5F209995-BECF-490A-9A13-87650C5C2AC3}" srcId="{CCE37E42-A753-4869-9619-E3049381057E}" destId="{3262D760-4BA6-4175-B807-DB2505B96AC1}" srcOrd="2" destOrd="0" parTransId="{8B4DFD60-298F-4C24-8024-459B9F4E19D4}" sibTransId="{9DF79C4C-1B70-4793-80BE-E93940C9209C}"/>
    <dgm:cxn modelId="{6F6F93B6-1AC5-4313-BF2A-1054DCB0BB61}" srcId="{6B6C0E9D-F326-422C-B162-3DF70723204F}" destId="{AAD5DF84-D611-4F2E-90C5-2F33A9301DE3}" srcOrd="1" destOrd="0" parTransId="{2A6DB7F1-E54F-432B-9525-F3E0932EB800}" sibTransId="{F9BFB972-D20E-4445-876A-632C29030A05}"/>
    <dgm:cxn modelId="{7209D0CA-404B-4CBA-9F51-AF24581A7D33}" type="presOf" srcId="{3262D760-4BA6-4175-B807-DB2505B96AC1}" destId="{D785A44C-46AB-49B7-9E43-0244BA2B29D0}" srcOrd="0" destOrd="2" presId="urn:microsoft.com/office/officeart/2005/8/layout/vList2"/>
    <dgm:cxn modelId="{FE58E7CD-D2DB-4427-B691-3AF7066D4854}" type="presOf" srcId="{6B6C0E9D-F326-422C-B162-3DF70723204F}" destId="{F9EFC841-A051-4F75-A1A6-BCC4AB460524}" srcOrd="0" destOrd="0" presId="urn:microsoft.com/office/officeart/2005/8/layout/vList2"/>
    <dgm:cxn modelId="{56FCFFD3-64EF-43E6-A2CF-2B4CC29F78D6}" srcId="{DDA9E6F8-A583-4ADA-BDB2-79FEA342D76C}" destId="{CCE37E42-A753-4869-9619-E3049381057E}" srcOrd="0" destOrd="0" parTransId="{ABE20F93-8D5E-450D-9C03-84E858457179}" sibTransId="{0CA08060-5E10-4D60-A2AB-F173AF3A2FAF}"/>
    <dgm:cxn modelId="{A8693ED4-AE98-4E5C-8C4D-CA3D5DDA495F}" srcId="{CCE37E42-A753-4869-9619-E3049381057E}" destId="{96E498D2-70B8-458E-B57F-7873C8850170}" srcOrd="0" destOrd="0" parTransId="{887C9A62-B4D3-44B2-BA90-0D3F4260A72E}" sibTransId="{202D8380-5576-4C87-98CB-7BFE479B96B2}"/>
    <dgm:cxn modelId="{C34AE7D4-33EF-4643-B748-28F729BA44CB}" srcId="{DDA9E6F8-A583-4ADA-BDB2-79FEA342D76C}" destId="{6B6C0E9D-F326-422C-B162-3DF70723204F}" srcOrd="1" destOrd="0" parTransId="{AD109BCB-93D3-421D-A40A-005BAD7A5DDB}" sibTransId="{3B92981C-28D2-46FA-8C80-7C145E299176}"/>
    <dgm:cxn modelId="{E96F89DB-C521-4921-8B74-D5D4953BF76A}" type="presOf" srcId="{3FA1BB01-5C24-4355-A780-15D7726EF8FE}" destId="{A0C959AD-BF1C-4D1C-B69C-F495971DAA93}" srcOrd="0" destOrd="0" presId="urn:microsoft.com/office/officeart/2005/8/layout/vList2"/>
    <dgm:cxn modelId="{D3516AE7-0F34-4320-8489-C65CC2CEE7FC}" type="presOf" srcId="{5D5241DD-AE19-4DA6-87AF-EA1A4FB4E7E1}" destId="{D785A44C-46AB-49B7-9E43-0244BA2B29D0}" srcOrd="0" destOrd="1" presId="urn:microsoft.com/office/officeart/2005/8/layout/vList2"/>
    <dgm:cxn modelId="{2709EBF2-0F0B-440F-87F1-5A2D5ACDEB6D}" srcId="{CCE37E42-A753-4869-9619-E3049381057E}" destId="{5D5241DD-AE19-4DA6-87AF-EA1A4FB4E7E1}" srcOrd="1" destOrd="0" parTransId="{E577122D-B479-4EEE-AC89-8C898869537A}" sibTransId="{7C6B3699-051D-4FA0-8239-C710173F661A}"/>
    <dgm:cxn modelId="{D946D398-17AF-463F-93B2-1F7984033A1F}" type="presParOf" srcId="{F0AE8CD2-4680-47A1-B46B-9447AE26503D}" destId="{340C61DF-C5C1-4184-89FB-60B614C8F349}" srcOrd="0" destOrd="0" presId="urn:microsoft.com/office/officeart/2005/8/layout/vList2"/>
    <dgm:cxn modelId="{A8353FE3-F2A2-4157-A300-C0E0DFC0CFB9}" type="presParOf" srcId="{F0AE8CD2-4680-47A1-B46B-9447AE26503D}" destId="{D785A44C-46AB-49B7-9E43-0244BA2B29D0}" srcOrd="1" destOrd="0" presId="urn:microsoft.com/office/officeart/2005/8/layout/vList2"/>
    <dgm:cxn modelId="{53D3CDBC-FBF1-47CB-BB15-DA0723B9341A}" type="presParOf" srcId="{F0AE8CD2-4680-47A1-B46B-9447AE26503D}" destId="{F9EFC841-A051-4F75-A1A6-BCC4AB460524}" srcOrd="2" destOrd="0" presId="urn:microsoft.com/office/officeart/2005/8/layout/vList2"/>
    <dgm:cxn modelId="{AAA1AF22-F2AC-43E7-A5D8-6C13A0B6E59A}" type="presParOf" srcId="{F0AE8CD2-4680-47A1-B46B-9447AE26503D}" destId="{80216EE2-C9DB-49DE-BD60-D1F9530583C2}" srcOrd="3" destOrd="0" presId="urn:microsoft.com/office/officeart/2005/8/layout/vList2"/>
    <dgm:cxn modelId="{19C410E4-4635-4F30-AD66-6408ED35DFF7}" type="presParOf" srcId="{F0AE8CD2-4680-47A1-B46B-9447AE26503D}" destId="{13BE6DDC-4F7B-4DAF-A557-E4EF597B50C4}" srcOrd="4" destOrd="0" presId="urn:microsoft.com/office/officeart/2005/8/layout/vList2"/>
    <dgm:cxn modelId="{A1C9D233-8921-49F4-A4F3-E2D1DB25214B}" type="presParOf" srcId="{F0AE8CD2-4680-47A1-B46B-9447AE26503D}" destId="{A0C959AD-BF1C-4D1C-B69C-F495971DAA93}"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90FCF2C-5147-45B3-8143-43E1E3114E1E}" type="doc">
      <dgm:prSet loTypeId="urn:microsoft.com/office/officeart/2016/7/layout/BasicLinearProcessNumbered" loCatId="process" qsTypeId="urn:microsoft.com/office/officeart/2005/8/quickstyle/simple2" qsCatId="simple" csTypeId="urn:microsoft.com/office/officeart/2005/8/colors/accent0_3" csCatId="mainScheme" phldr="1"/>
      <dgm:spPr/>
      <dgm:t>
        <a:bodyPr/>
        <a:lstStyle/>
        <a:p>
          <a:endParaRPr lang="en-US"/>
        </a:p>
      </dgm:t>
    </dgm:pt>
    <dgm:pt modelId="{02351E17-5194-40B7-A983-CB0254B71389}">
      <dgm:prSet/>
      <dgm:spPr/>
      <dgm:t>
        <a:bodyPr/>
        <a:lstStyle/>
        <a:p>
          <a:r>
            <a:rPr lang="en-US"/>
            <a:t>Consider your graph type carefully.</a:t>
          </a:r>
        </a:p>
      </dgm:t>
    </dgm:pt>
    <dgm:pt modelId="{86A8BDCD-DA2C-46C9-ACBA-87DFD5E136F5}" type="parTrans" cxnId="{DEC358C8-480E-4186-86E8-D14C19948921}">
      <dgm:prSet/>
      <dgm:spPr/>
      <dgm:t>
        <a:bodyPr/>
        <a:lstStyle/>
        <a:p>
          <a:endParaRPr lang="en-US"/>
        </a:p>
      </dgm:t>
    </dgm:pt>
    <dgm:pt modelId="{DC2ED332-3E24-4158-9396-929EF943D69C}" type="sibTrans" cxnId="{DEC358C8-480E-4186-86E8-D14C19948921}">
      <dgm:prSet phldrT="1" phldr="0"/>
      <dgm:spPr/>
      <dgm:t>
        <a:bodyPr/>
        <a:lstStyle/>
        <a:p>
          <a:r>
            <a:rPr lang="en-US"/>
            <a:t>1</a:t>
          </a:r>
        </a:p>
      </dgm:t>
    </dgm:pt>
    <dgm:pt modelId="{E6EA73D2-E0F2-494E-9C30-14E1E16F161E}">
      <dgm:prSet/>
      <dgm:spPr/>
      <dgm:t>
        <a:bodyPr/>
        <a:lstStyle/>
        <a:p>
          <a:r>
            <a:rPr lang="en-US"/>
            <a:t>Have enough elements so your graph is understandable, but don't overload the graph.</a:t>
          </a:r>
        </a:p>
      </dgm:t>
    </dgm:pt>
    <dgm:pt modelId="{76956CAC-19C1-46E9-85A7-AC05090D5E87}" type="parTrans" cxnId="{7F4DBEEA-2447-4048-B100-2CFC7BDEB0C0}">
      <dgm:prSet/>
      <dgm:spPr/>
      <dgm:t>
        <a:bodyPr/>
        <a:lstStyle/>
        <a:p>
          <a:endParaRPr lang="en-US"/>
        </a:p>
      </dgm:t>
    </dgm:pt>
    <dgm:pt modelId="{C0037F1A-0618-4532-A277-E19A5364ADAA}" type="sibTrans" cxnId="{7F4DBEEA-2447-4048-B100-2CFC7BDEB0C0}">
      <dgm:prSet phldrT="2" phldr="0"/>
      <dgm:spPr/>
      <dgm:t>
        <a:bodyPr/>
        <a:lstStyle/>
        <a:p>
          <a:r>
            <a:rPr lang="en-US"/>
            <a:t>2</a:t>
          </a:r>
        </a:p>
      </dgm:t>
    </dgm:pt>
    <dgm:pt modelId="{F2B0C7EF-9147-4461-9D4F-430FBC09ABE9}">
      <dgm:prSet/>
      <dgm:spPr/>
      <dgm:t>
        <a:bodyPr/>
        <a:lstStyle/>
        <a:p>
          <a:r>
            <a:rPr lang="en-US"/>
            <a:t>Play around with the design of the graph, but make sure it can be understood.</a:t>
          </a:r>
        </a:p>
      </dgm:t>
    </dgm:pt>
    <dgm:pt modelId="{807BC1AD-D7F3-4541-8F68-BA3C884F44FD}" type="parTrans" cxnId="{E85525D2-9E31-4E09-98B8-407F33AA9488}">
      <dgm:prSet/>
      <dgm:spPr/>
      <dgm:t>
        <a:bodyPr/>
        <a:lstStyle/>
        <a:p>
          <a:endParaRPr lang="en-US"/>
        </a:p>
      </dgm:t>
    </dgm:pt>
    <dgm:pt modelId="{789BB9D6-2DAA-4D3B-BF0E-E2CEEB10A375}" type="sibTrans" cxnId="{E85525D2-9E31-4E09-98B8-407F33AA9488}">
      <dgm:prSet phldrT="3" phldr="0"/>
      <dgm:spPr/>
      <dgm:t>
        <a:bodyPr/>
        <a:lstStyle/>
        <a:p>
          <a:r>
            <a:rPr lang="en-US"/>
            <a:t>3</a:t>
          </a:r>
        </a:p>
      </dgm:t>
    </dgm:pt>
    <dgm:pt modelId="{9EF23442-6353-4D57-88DA-339C8CBC0F68}">
      <dgm:prSet/>
      <dgm:spPr/>
      <dgm:t>
        <a:bodyPr/>
        <a:lstStyle/>
        <a:p>
          <a:pPr rtl="0"/>
          <a:r>
            <a:rPr lang="en-US" b="1">
              <a:latin typeface="Calibri Light" panose="020F0302020204030204"/>
            </a:rPr>
            <a:t>Make sure your graph is not misleading.</a:t>
          </a:r>
          <a:endParaRPr lang="en-US" b="1"/>
        </a:p>
      </dgm:t>
    </dgm:pt>
    <dgm:pt modelId="{110367DC-5B68-4966-9F4E-C84DB2189B37}" type="parTrans" cxnId="{E83CAD4A-495F-4443-939E-112C7B57004A}">
      <dgm:prSet/>
      <dgm:spPr/>
      <dgm:t>
        <a:bodyPr/>
        <a:lstStyle/>
        <a:p>
          <a:endParaRPr lang="en-US"/>
        </a:p>
      </dgm:t>
    </dgm:pt>
    <dgm:pt modelId="{062DFC50-B6D6-4022-9AB0-AE6E5F4D5C6D}" type="sibTrans" cxnId="{E83CAD4A-495F-4443-939E-112C7B57004A}">
      <dgm:prSet phldrT="4" phldr="0"/>
      <dgm:spPr/>
      <dgm:t>
        <a:bodyPr/>
        <a:lstStyle/>
        <a:p>
          <a:r>
            <a:rPr lang="en-US"/>
            <a:t>4</a:t>
          </a:r>
        </a:p>
      </dgm:t>
    </dgm:pt>
    <dgm:pt modelId="{DD8062FF-A3CA-41D0-AB66-7436B8141324}" type="pres">
      <dgm:prSet presAssocID="{E90FCF2C-5147-45B3-8143-43E1E3114E1E}" presName="Name0" presStyleCnt="0">
        <dgm:presLayoutVars>
          <dgm:animLvl val="lvl"/>
          <dgm:resizeHandles val="exact"/>
        </dgm:presLayoutVars>
      </dgm:prSet>
      <dgm:spPr/>
    </dgm:pt>
    <dgm:pt modelId="{2C5EFF6A-79A5-42BA-AAF8-E865D1563B92}" type="pres">
      <dgm:prSet presAssocID="{02351E17-5194-40B7-A983-CB0254B71389}" presName="compositeNode" presStyleCnt="0">
        <dgm:presLayoutVars>
          <dgm:bulletEnabled val="1"/>
        </dgm:presLayoutVars>
      </dgm:prSet>
      <dgm:spPr/>
    </dgm:pt>
    <dgm:pt modelId="{76D2E29B-46F9-43CA-A39E-B3DFC371EB7F}" type="pres">
      <dgm:prSet presAssocID="{02351E17-5194-40B7-A983-CB0254B71389}" presName="bgRect" presStyleLbl="bgAccFollowNode1" presStyleIdx="0" presStyleCnt="4"/>
      <dgm:spPr/>
    </dgm:pt>
    <dgm:pt modelId="{4F34B4EC-9444-4FA2-8F05-716BB76A5738}" type="pres">
      <dgm:prSet presAssocID="{DC2ED332-3E24-4158-9396-929EF943D69C}" presName="sibTransNodeCircle" presStyleLbl="alignNode1" presStyleIdx="0" presStyleCnt="8">
        <dgm:presLayoutVars>
          <dgm:chMax val="0"/>
          <dgm:bulletEnabled/>
        </dgm:presLayoutVars>
      </dgm:prSet>
      <dgm:spPr/>
    </dgm:pt>
    <dgm:pt modelId="{D587D1EE-89F8-4177-BBF4-611D20AA07AD}" type="pres">
      <dgm:prSet presAssocID="{02351E17-5194-40B7-A983-CB0254B71389}" presName="bottomLine" presStyleLbl="alignNode1" presStyleIdx="1" presStyleCnt="8">
        <dgm:presLayoutVars/>
      </dgm:prSet>
      <dgm:spPr/>
    </dgm:pt>
    <dgm:pt modelId="{68624332-B652-4B99-B6EF-C154EB22C9A7}" type="pres">
      <dgm:prSet presAssocID="{02351E17-5194-40B7-A983-CB0254B71389}" presName="nodeText" presStyleLbl="bgAccFollowNode1" presStyleIdx="0" presStyleCnt="4">
        <dgm:presLayoutVars>
          <dgm:bulletEnabled val="1"/>
        </dgm:presLayoutVars>
      </dgm:prSet>
      <dgm:spPr/>
    </dgm:pt>
    <dgm:pt modelId="{07F71E4F-E7BD-4443-86D6-409BE467F413}" type="pres">
      <dgm:prSet presAssocID="{DC2ED332-3E24-4158-9396-929EF943D69C}" presName="sibTrans" presStyleCnt="0"/>
      <dgm:spPr/>
    </dgm:pt>
    <dgm:pt modelId="{0E9C12CE-2713-4377-874E-739E6DA66300}" type="pres">
      <dgm:prSet presAssocID="{E6EA73D2-E0F2-494E-9C30-14E1E16F161E}" presName="compositeNode" presStyleCnt="0">
        <dgm:presLayoutVars>
          <dgm:bulletEnabled val="1"/>
        </dgm:presLayoutVars>
      </dgm:prSet>
      <dgm:spPr/>
    </dgm:pt>
    <dgm:pt modelId="{A7E14467-1355-4F5C-BE0F-24C4F229A72A}" type="pres">
      <dgm:prSet presAssocID="{E6EA73D2-E0F2-494E-9C30-14E1E16F161E}" presName="bgRect" presStyleLbl="bgAccFollowNode1" presStyleIdx="1" presStyleCnt="4"/>
      <dgm:spPr/>
    </dgm:pt>
    <dgm:pt modelId="{FDA227CB-2F6D-4447-AD88-B704F91CE53F}" type="pres">
      <dgm:prSet presAssocID="{C0037F1A-0618-4532-A277-E19A5364ADAA}" presName="sibTransNodeCircle" presStyleLbl="alignNode1" presStyleIdx="2" presStyleCnt="8">
        <dgm:presLayoutVars>
          <dgm:chMax val="0"/>
          <dgm:bulletEnabled/>
        </dgm:presLayoutVars>
      </dgm:prSet>
      <dgm:spPr/>
    </dgm:pt>
    <dgm:pt modelId="{A92263E9-E735-456B-8F6E-2B1ACE6BA5BA}" type="pres">
      <dgm:prSet presAssocID="{E6EA73D2-E0F2-494E-9C30-14E1E16F161E}" presName="bottomLine" presStyleLbl="alignNode1" presStyleIdx="3" presStyleCnt="8">
        <dgm:presLayoutVars/>
      </dgm:prSet>
      <dgm:spPr/>
    </dgm:pt>
    <dgm:pt modelId="{C423F576-A24B-4056-947C-955548BF5479}" type="pres">
      <dgm:prSet presAssocID="{E6EA73D2-E0F2-494E-9C30-14E1E16F161E}" presName="nodeText" presStyleLbl="bgAccFollowNode1" presStyleIdx="1" presStyleCnt="4">
        <dgm:presLayoutVars>
          <dgm:bulletEnabled val="1"/>
        </dgm:presLayoutVars>
      </dgm:prSet>
      <dgm:spPr/>
    </dgm:pt>
    <dgm:pt modelId="{ED1AED09-8C46-48AB-BEEB-05306E278384}" type="pres">
      <dgm:prSet presAssocID="{C0037F1A-0618-4532-A277-E19A5364ADAA}" presName="sibTrans" presStyleCnt="0"/>
      <dgm:spPr/>
    </dgm:pt>
    <dgm:pt modelId="{FFD98C55-98BF-4158-974A-E258235F8C3C}" type="pres">
      <dgm:prSet presAssocID="{F2B0C7EF-9147-4461-9D4F-430FBC09ABE9}" presName="compositeNode" presStyleCnt="0">
        <dgm:presLayoutVars>
          <dgm:bulletEnabled val="1"/>
        </dgm:presLayoutVars>
      </dgm:prSet>
      <dgm:spPr/>
    </dgm:pt>
    <dgm:pt modelId="{964C7CDB-968E-4E29-B3B8-B61679C06478}" type="pres">
      <dgm:prSet presAssocID="{F2B0C7EF-9147-4461-9D4F-430FBC09ABE9}" presName="bgRect" presStyleLbl="bgAccFollowNode1" presStyleIdx="2" presStyleCnt="4"/>
      <dgm:spPr/>
    </dgm:pt>
    <dgm:pt modelId="{F02D157A-6A34-4595-A025-8F934B2B8F8A}" type="pres">
      <dgm:prSet presAssocID="{789BB9D6-2DAA-4D3B-BF0E-E2CEEB10A375}" presName="sibTransNodeCircle" presStyleLbl="alignNode1" presStyleIdx="4" presStyleCnt="8">
        <dgm:presLayoutVars>
          <dgm:chMax val="0"/>
          <dgm:bulletEnabled/>
        </dgm:presLayoutVars>
      </dgm:prSet>
      <dgm:spPr/>
    </dgm:pt>
    <dgm:pt modelId="{221A972D-EA76-476E-B348-9F34B29BCF8E}" type="pres">
      <dgm:prSet presAssocID="{F2B0C7EF-9147-4461-9D4F-430FBC09ABE9}" presName="bottomLine" presStyleLbl="alignNode1" presStyleIdx="5" presStyleCnt="8">
        <dgm:presLayoutVars/>
      </dgm:prSet>
      <dgm:spPr/>
    </dgm:pt>
    <dgm:pt modelId="{90312420-1143-4F02-8534-F861448BB03E}" type="pres">
      <dgm:prSet presAssocID="{F2B0C7EF-9147-4461-9D4F-430FBC09ABE9}" presName="nodeText" presStyleLbl="bgAccFollowNode1" presStyleIdx="2" presStyleCnt="4">
        <dgm:presLayoutVars>
          <dgm:bulletEnabled val="1"/>
        </dgm:presLayoutVars>
      </dgm:prSet>
      <dgm:spPr/>
    </dgm:pt>
    <dgm:pt modelId="{3584C36D-1022-4249-965F-C0FA78FE0B61}" type="pres">
      <dgm:prSet presAssocID="{789BB9D6-2DAA-4D3B-BF0E-E2CEEB10A375}" presName="sibTrans" presStyleCnt="0"/>
      <dgm:spPr/>
    </dgm:pt>
    <dgm:pt modelId="{A0857C01-7E32-4CBF-BCFB-96B1F2E5FFDB}" type="pres">
      <dgm:prSet presAssocID="{9EF23442-6353-4D57-88DA-339C8CBC0F68}" presName="compositeNode" presStyleCnt="0">
        <dgm:presLayoutVars>
          <dgm:bulletEnabled val="1"/>
        </dgm:presLayoutVars>
      </dgm:prSet>
      <dgm:spPr/>
    </dgm:pt>
    <dgm:pt modelId="{3C25F409-3456-4AD3-A332-B725B64BDB47}" type="pres">
      <dgm:prSet presAssocID="{9EF23442-6353-4D57-88DA-339C8CBC0F68}" presName="bgRect" presStyleLbl="bgAccFollowNode1" presStyleIdx="3" presStyleCnt="4"/>
      <dgm:spPr/>
    </dgm:pt>
    <dgm:pt modelId="{FCEF91F1-2C55-4096-8837-005E66040468}" type="pres">
      <dgm:prSet presAssocID="{062DFC50-B6D6-4022-9AB0-AE6E5F4D5C6D}" presName="sibTransNodeCircle" presStyleLbl="alignNode1" presStyleIdx="6" presStyleCnt="8">
        <dgm:presLayoutVars>
          <dgm:chMax val="0"/>
          <dgm:bulletEnabled/>
        </dgm:presLayoutVars>
      </dgm:prSet>
      <dgm:spPr/>
    </dgm:pt>
    <dgm:pt modelId="{162DECDB-72DC-40A0-A6A0-659EA871B5B0}" type="pres">
      <dgm:prSet presAssocID="{9EF23442-6353-4D57-88DA-339C8CBC0F68}" presName="bottomLine" presStyleLbl="alignNode1" presStyleIdx="7" presStyleCnt="8">
        <dgm:presLayoutVars/>
      </dgm:prSet>
      <dgm:spPr/>
    </dgm:pt>
    <dgm:pt modelId="{04C36C8D-6848-451B-8229-157B806FB3BF}" type="pres">
      <dgm:prSet presAssocID="{9EF23442-6353-4D57-88DA-339C8CBC0F68}" presName="nodeText" presStyleLbl="bgAccFollowNode1" presStyleIdx="3" presStyleCnt="4">
        <dgm:presLayoutVars>
          <dgm:bulletEnabled val="1"/>
        </dgm:presLayoutVars>
      </dgm:prSet>
      <dgm:spPr/>
    </dgm:pt>
  </dgm:ptLst>
  <dgm:cxnLst>
    <dgm:cxn modelId="{C0157F12-6CE7-4F01-96BD-EE939FD2645E}" type="presOf" srcId="{F2B0C7EF-9147-4461-9D4F-430FBC09ABE9}" destId="{90312420-1143-4F02-8534-F861448BB03E}" srcOrd="1" destOrd="0" presId="urn:microsoft.com/office/officeart/2016/7/layout/BasicLinearProcessNumbered"/>
    <dgm:cxn modelId="{2027DA1A-4726-4A07-A296-4289DF513121}" type="presOf" srcId="{E6EA73D2-E0F2-494E-9C30-14E1E16F161E}" destId="{C423F576-A24B-4056-947C-955548BF5479}" srcOrd="1" destOrd="0" presId="urn:microsoft.com/office/officeart/2016/7/layout/BasicLinearProcessNumbered"/>
    <dgm:cxn modelId="{E2622A1D-1950-4B75-845F-8820FAD12BF0}" type="presOf" srcId="{02351E17-5194-40B7-A983-CB0254B71389}" destId="{68624332-B652-4B99-B6EF-C154EB22C9A7}" srcOrd="1" destOrd="0" presId="urn:microsoft.com/office/officeart/2016/7/layout/BasicLinearProcessNumbered"/>
    <dgm:cxn modelId="{FF619331-8440-4C8B-BC22-8F7594067E55}" type="presOf" srcId="{DC2ED332-3E24-4158-9396-929EF943D69C}" destId="{4F34B4EC-9444-4FA2-8F05-716BB76A5738}" srcOrd="0" destOrd="0" presId="urn:microsoft.com/office/officeart/2016/7/layout/BasicLinearProcessNumbered"/>
    <dgm:cxn modelId="{E83CAD4A-495F-4443-939E-112C7B57004A}" srcId="{E90FCF2C-5147-45B3-8143-43E1E3114E1E}" destId="{9EF23442-6353-4D57-88DA-339C8CBC0F68}" srcOrd="3" destOrd="0" parTransId="{110367DC-5B68-4966-9F4E-C84DB2189B37}" sibTransId="{062DFC50-B6D6-4022-9AB0-AE6E5F4D5C6D}"/>
    <dgm:cxn modelId="{94FEAC79-762C-4675-B9E8-72AB1F1A7E95}" type="presOf" srcId="{E6EA73D2-E0F2-494E-9C30-14E1E16F161E}" destId="{A7E14467-1355-4F5C-BE0F-24C4F229A72A}" srcOrd="0" destOrd="0" presId="urn:microsoft.com/office/officeart/2016/7/layout/BasicLinearProcessNumbered"/>
    <dgm:cxn modelId="{917A305A-991F-4CB4-BAB7-B1B784C58661}" type="presOf" srcId="{F2B0C7EF-9147-4461-9D4F-430FBC09ABE9}" destId="{964C7CDB-968E-4E29-B3B8-B61679C06478}" srcOrd="0" destOrd="0" presId="urn:microsoft.com/office/officeart/2016/7/layout/BasicLinearProcessNumbered"/>
    <dgm:cxn modelId="{A1721694-098C-49AE-9798-3C7E546A9764}" type="presOf" srcId="{9EF23442-6353-4D57-88DA-339C8CBC0F68}" destId="{04C36C8D-6848-451B-8229-157B806FB3BF}" srcOrd="1" destOrd="0" presId="urn:microsoft.com/office/officeart/2016/7/layout/BasicLinearProcessNumbered"/>
    <dgm:cxn modelId="{ACDB0EB4-F584-41D0-8EDA-38287A215E18}" type="presOf" srcId="{789BB9D6-2DAA-4D3B-BF0E-E2CEEB10A375}" destId="{F02D157A-6A34-4595-A025-8F934B2B8F8A}" srcOrd="0" destOrd="0" presId="urn:microsoft.com/office/officeart/2016/7/layout/BasicLinearProcessNumbered"/>
    <dgm:cxn modelId="{A7723DC6-E3EA-448E-ADD0-C6B5A5DBFC69}" type="presOf" srcId="{C0037F1A-0618-4532-A277-E19A5364ADAA}" destId="{FDA227CB-2F6D-4447-AD88-B704F91CE53F}" srcOrd="0" destOrd="0" presId="urn:microsoft.com/office/officeart/2016/7/layout/BasicLinearProcessNumbered"/>
    <dgm:cxn modelId="{DEC358C8-480E-4186-86E8-D14C19948921}" srcId="{E90FCF2C-5147-45B3-8143-43E1E3114E1E}" destId="{02351E17-5194-40B7-A983-CB0254B71389}" srcOrd="0" destOrd="0" parTransId="{86A8BDCD-DA2C-46C9-ACBA-87DFD5E136F5}" sibTransId="{DC2ED332-3E24-4158-9396-929EF943D69C}"/>
    <dgm:cxn modelId="{0B3852CF-EA57-4831-8669-1E56F459F5FF}" type="presOf" srcId="{062DFC50-B6D6-4022-9AB0-AE6E5F4D5C6D}" destId="{FCEF91F1-2C55-4096-8837-005E66040468}" srcOrd="0" destOrd="0" presId="urn:microsoft.com/office/officeart/2016/7/layout/BasicLinearProcessNumbered"/>
    <dgm:cxn modelId="{E85525D2-9E31-4E09-98B8-407F33AA9488}" srcId="{E90FCF2C-5147-45B3-8143-43E1E3114E1E}" destId="{F2B0C7EF-9147-4461-9D4F-430FBC09ABE9}" srcOrd="2" destOrd="0" parTransId="{807BC1AD-D7F3-4541-8F68-BA3C884F44FD}" sibTransId="{789BB9D6-2DAA-4D3B-BF0E-E2CEEB10A375}"/>
    <dgm:cxn modelId="{96ADE1D7-5000-4DE7-8331-4AB07A524605}" type="presOf" srcId="{9EF23442-6353-4D57-88DA-339C8CBC0F68}" destId="{3C25F409-3456-4AD3-A332-B725B64BDB47}" srcOrd="0" destOrd="0" presId="urn:microsoft.com/office/officeart/2016/7/layout/BasicLinearProcessNumbered"/>
    <dgm:cxn modelId="{8DE5D9E0-9AD6-420F-8499-682121F3D41F}" type="presOf" srcId="{E90FCF2C-5147-45B3-8143-43E1E3114E1E}" destId="{DD8062FF-A3CA-41D0-AB66-7436B8141324}" srcOrd="0" destOrd="0" presId="urn:microsoft.com/office/officeart/2016/7/layout/BasicLinearProcessNumbered"/>
    <dgm:cxn modelId="{7F4DBEEA-2447-4048-B100-2CFC7BDEB0C0}" srcId="{E90FCF2C-5147-45B3-8143-43E1E3114E1E}" destId="{E6EA73D2-E0F2-494E-9C30-14E1E16F161E}" srcOrd="1" destOrd="0" parTransId="{76956CAC-19C1-46E9-85A7-AC05090D5E87}" sibTransId="{C0037F1A-0618-4532-A277-E19A5364ADAA}"/>
    <dgm:cxn modelId="{9B7CDAEC-69E3-4763-BF05-892921777924}" type="presOf" srcId="{02351E17-5194-40B7-A983-CB0254B71389}" destId="{76D2E29B-46F9-43CA-A39E-B3DFC371EB7F}" srcOrd="0" destOrd="0" presId="urn:microsoft.com/office/officeart/2016/7/layout/BasicLinearProcessNumbered"/>
    <dgm:cxn modelId="{66AA9AAB-96B8-4B0E-95BA-C4B1D6EDD79D}" type="presParOf" srcId="{DD8062FF-A3CA-41D0-AB66-7436B8141324}" destId="{2C5EFF6A-79A5-42BA-AAF8-E865D1563B92}" srcOrd="0" destOrd="0" presId="urn:microsoft.com/office/officeart/2016/7/layout/BasicLinearProcessNumbered"/>
    <dgm:cxn modelId="{8EC1ABB9-1F0D-419C-A21D-5918B2AED695}" type="presParOf" srcId="{2C5EFF6A-79A5-42BA-AAF8-E865D1563B92}" destId="{76D2E29B-46F9-43CA-A39E-B3DFC371EB7F}" srcOrd="0" destOrd="0" presId="urn:microsoft.com/office/officeart/2016/7/layout/BasicLinearProcessNumbered"/>
    <dgm:cxn modelId="{E7FD5395-01DA-496B-B983-5A282EB088E3}" type="presParOf" srcId="{2C5EFF6A-79A5-42BA-AAF8-E865D1563B92}" destId="{4F34B4EC-9444-4FA2-8F05-716BB76A5738}" srcOrd="1" destOrd="0" presId="urn:microsoft.com/office/officeart/2016/7/layout/BasicLinearProcessNumbered"/>
    <dgm:cxn modelId="{2B8324F0-5D5D-46EB-A7C3-00BEB41FD1AE}" type="presParOf" srcId="{2C5EFF6A-79A5-42BA-AAF8-E865D1563B92}" destId="{D587D1EE-89F8-4177-BBF4-611D20AA07AD}" srcOrd="2" destOrd="0" presId="urn:microsoft.com/office/officeart/2016/7/layout/BasicLinearProcessNumbered"/>
    <dgm:cxn modelId="{CF8BDC00-5848-4423-8EE6-089FAA821B79}" type="presParOf" srcId="{2C5EFF6A-79A5-42BA-AAF8-E865D1563B92}" destId="{68624332-B652-4B99-B6EF-C154EB22C9A7}" srcOrd="3" destOrd="0" presId="urn:microsoft.com/office/officeart/2016/7/layout/BasicLinearProcessNumbered"/>
    <dgm:cxn modelId="{5F7B6A40-5CD0-4D4D-B7FD-7A7DE6252DD4}" type="presParOf" srcId="{DD8062FF-A3CA-41D0-AB66-7436B8141324}" destId="{07F71E4F-E7BD-4443-86D6-409BE467F413}" srcOrd="1" destOrd="0" presId="urn:microsoft.com/office/officeart/2016/7/layout/BasicLinearProcessNumbered"/>
    <dgm:cxn modelId="{BC1B95C8-177C-4FE9-ABA4-91192ACC0DDB}" type="presParOf" srcId="{DD8062FF-A3CA-41D0-AB66-7436B8141324}" destId="{0E9C12CE-2713-4377-874E-739E6DA66300}" srcOrd="2" destOrd="0" presId="urn:microsoft.com/office/officeart/2016/7/layout/BasicLinearProcessNumbered"/>
    <dgm:cxn modelId="{BFD992D8-8857-447B-8DB7-639624A5BC35}" type="presParOf" srcId="{0E9C12CE-2713-4377-874E-739E6DA66300}" destId="{A7E14467-1355-4F5C-BE0F-24C4F229A72A}" srcOrd="0" destOrd="0" presId="urn:microsoft.com/office/officeart/2016/7/layout/BasicLinearProcessNumbered"/>
    <dgm:cxn modelId="{2F92AAFA-6EC2-4743-8EF8-6AB7D605463D}" type="presParOf" srcId="{0E9C12CE-2713-4377-874E-739E6DA66300}" destId="{FDA227CB-2F6D-4447-AD88-B704F91CE53F}" srcOrd="1" destOrd="0" presId="urn:microsoft.com/office/officeart/2016/7/layout/BasicLinearProcessNumbered"/>
    <dgm:cxn modelId="{B67FB525-6011-4BE5-BB2E-158712DDB82D}" type="presParOf" srcId="{0E9C12CE-2713-4377-874E-739E6DA66300}" destId="{A92263E9-E735-456B-8F6E-2B1ACE6BA5BA}" srcOrd="2" destOrd="0" presId="urn:microsoft.com/office/officeart/2016/7/layout/BasicLinearProcessNumbered"/>
    <dgm:cxn modelId="{332588B5-640E-43EC-9C64-D90373435F1D}" type="presParOf" srcId="{0E9C12CE-2713-4377-874E-739E6DA66300}" destId="{C423F576-A24B-4056-947C-955548BF5479}" srcOrd="3" destOrd="0" presId="urn:microsoft.com/office/officeart/2016/7/layout/BasicLinearProcessNumbered"/>
    <dgm:cxn modelId="{D2345D58-EC4A-465E-8B7C-2CE94D2B68B3}" type="presParOf" srcId="{DD8062FF-A3CA-41D0-AB66-7436B8141324}" destId="{ED1AED09-8C46-48AB-BEEB-05306E278384}" srcOrd="3" destOrd="0" presId="urn:microsoft.com/office/officeart/2016/7/layout/BasicLinearProcessNumbered"/>
    <dgm:cxn modelId="{49AF51B7-F1EF-470A-8CD2-96A915245BCD}" type="presParOf" srcId="{DD8062FF-A3CA-41D0-AB66-7436B8141324}" destId="{FFD98C55-98BF-4158-974A-E258235F8C3C}" srcOrd="4" destOrd="0" presId="urn:microsoft.com/office/officeart/2016/7/layout/BasicLinearProcessNumbered"/>
    <dgm:cxn modelId="{0E86C634-51B7-48C8-994A-5572406CD29B}" type="presParOf" srcId="{FFD98C55-98BF-4158-974A-E258235F8C3C}" destId="{964C7CDB-968E-4E29-B3B8-B61679C06478}" srcOrd="0" destOrd="0" presId="urn:microsoft.com/office/officeart/2016/7/layout/BasicLinearProcessNumbered"/>
    <dgm:cxn modelId="{4836F52C-5ECD-4A20-A8D4-B5247C5E2963}" type="presParOf" srcId="{FFD98C55-98BF-4158-974A-E258235F8C3C}" destId="{F02D157A-6A34-4595-A025-8F934B2B8F8A}" srcOrd="1" destOrd="0" presId="urn:microsoft.com/office/officeart/2016/7/layout/BasicLinearProcessNumbered"/>
    <dgm:cxn modelId="{2068D9A1-7EA8-420E-A469-653F23788574}" type="presParOf" srcId="{FFD98C55-98BF-4158-974A-E258235F8C3C}" destId="{221A972D-EA76-476E-B348-9F34B29BCF8E}" srcOrd="2" destOrd="0" presId="urn:microsoft.com/office/officeart/2016/7/layout/BasicLinearProcessNumbered"/>
    <dgm:cxn modelId="{B3842F53-BED4-46D1-8716-BF4A3D394554}" type="presParOf" srcId="{FFD98C55-98BF-4158-974A-E258235F8C3C}" destId="{90312420-1143-4F02-8534-F861448BB03E}" srcOrd="3" destOrd="0" presId="urn:microsoft.com/office/officeart/2016/7/layout/BasicLinearProcessNumbered"/>
    <dgm:cxn modelId="{2CE69148-C634-40BD-9803-C6F8F3BF6BD6}" type="presParOf" srcId="{DD8062FF-A3CA-41D0-AB66-7436B8141324}" destId="{3584C36D-1022-4249-965F-C0FA78FE0B61}" srcOrd="5" destOrd="0" presId="urn:microsoft.com/office/officeart/2016/7/layout/BasicLinearProcessNumbered"/>
    <dgm:cxn modelId="{09035299-6A60-45FE-BBC5-E304FAFE8972}" type="presParOf" srcId="{DD8062FF-A3CA-41D0-AB66-7436B8141324}" destId="{A0857C01-7E32-4CBF-BCFB-96B1F2E5FFDB}" srcOrd="6" destOrd="0" presId="urn:microsoft.com/office/officeart/2016/7/layout/BasicLinearProcessNumbered"/>
    <dgm:cxn modelId="{EEE18EBC-F19F-4EFC-B3BC-2102F953D2C5}" type="presParOf" srcId="{A0857C01-7E32-4CBF-BCFB-96B1F2E5FFDB}" destId="{3C25F409-3456-4AD3-A332-B725B64BDB47}" srcOrd="0" destOrd="0" presId="urn:microsoft.com/office/officeart/2016/7/layout/BasicLinearProcessNumbered"/>
    <dgm:cxn modelId="{B2BC36C0-DBC8-4BE3-982B-1E11624FA98E}" type="presParOf" srcId="{A0857C01-7E32-4CBF-BCFB-96B1F2E5FFDB}" destId="{FCEF91F1-2C55-4096-8837-005E66040468}" srcOrd="1" destOrd="0" presId="urn:microsoft.com/office/officeart/2016/7/layout/BasicLinearProcessNumbered"/>
    <dgm:cxn modelId="{A0A1D21A-CC7E-45D1-BE00-4849B8998134}" type="presParOf" srcId="{A0857C01-7E32-4CBF-BCFB-96B1F2E5FFDB}" destId="{162DECDB-72DC-40A0-A6A0-659EA871B5B0}" srcOrd="2" destOrd="0" presId="urn:microsoft.com/office/officeart/2016/7/layout/BasicLinearProcessNumbered"/>
    <dgm:cxn modelId="{962533FF-5198-4A11-9C65-7BFF9444686B}" type="presParOf" srcId="{A0857C01-7E32-4CBF-BCFB-96B1F2E5FFDB}" destId="{04C36C8D-6848-451B-8229-157B806FB3BF}" srcOrd="3" destOrd="0" presId="urn:microsoft.com/office/officeart/2016/7/layout/BasicLinear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4B54FF5-0CB7-47DA-B053-B97D65B2059C}" type="doc">
      <dgm:prSet loTypeId="urn:microsoft.com/office/officeart/2018/2/layout/IconCircleList" loCatId="icon" qsTypeId="urn:microsoft.com/office/officeart/2005/8/quickstyle/simple1" qsCatId="simple" csTypeId="urn:microsoft.com/office/officeart/2018/5/colors/Iconchunking_neutralbg_colorful1" csCatId="colorful" phldr="1"/>
      <dgm:spPr/>
      <dgm:t>
        <a:bodyPr/>
        <a:lstStyle/>
        <a:p>
          <a:endParaRPr lang="en-US"/>
        </a:p>
      </dgm:t>
    </dgm:pt>
    <dgm:pt modelId="{DA54075D-B2EB-4DB2-83F3-E79F641B6BEF}">
      <dgm:prSet/>
      <dgm:spPr/>
      <dgm:t>
        <a:bodyPr/>
        <a:lstStyle/>
        <a:p>
          <a:pPr>
            <a:lnSpc>
              <a:spcPct val="100000"/>
            </a:lnSpc>
          </a:pPr>
          <a:r>
            <a:rPr lang="en-US" b="0" i="0"/>
            <a:t>Less is more – do not overwhelm users!</a:t>
          </a:r>
          <a:endParaRPr lang="en-US"/>
        </a:p>
      </dgm:t>
    </dgm:pt>
    <dgm:pt modelId="{22C89F85-FB6C-46B7-8CE6-7FBFDA1FDFF5}" type="parTrans" cxnId="{711ABCD7-7E9D-40E9-B591-B19DA570545F}">
      <dgm:prSet/>
      <dgm:spPr/>
      <dgm:t>
        <a:bodyPr/>
        <a:lstStyle/>
        <a:p>
          <a:endParaRPr lang="en-US"/>
        </a:p>
      </dgm:t>
    </dgm:pt>
    <dgm:pt modelId="{F76FA81F-9193-413A-84EB-24346E143EE0}" type="sibTrans" cxnId="{711ABCD7-7E9D-40E9-B591-B19DA570545F}">
      <dgm:prSet/>
      <dgm:spPr/>
      <dgm:t>
        <a:bodyPr/>
        <a:lstStyle/>
        <a:p>
          <a:endParaRPr lang="en-US"/>
        </a:p>
      </dgm:t>
    </dgm:pt>
    <dgm:pt modelId="{0642E986-64B6-48DC-B237-5773DA544325}">
      <dgm:prSet/>
      <dgm:spPr/>
      <dgm:t>
        <a:bodyPr/>
        <a:lstStyle/>
        <a:p>
          <a:pPr>
            <a:lnSpc>
              <a:spcPct val="100000"/>
            </a:lnSpc>
          </a:pPr>
          <a:r>
            <a:rPr lang="en-US" b="0" i="0">
              <a:solidFill>
                <a:srgbClr val="444444"/>
              </a:solidFill>
              <a:latin typeface="Calibri"/>
              <a:ea typeface="Calibri"/>
              <a:cs typeface="Calibri"/>
            </a:rPr>
            <a:t>Use accessible fonts, focus on readability</a:t>
          </a:r>
        </a:p>
      </dgm:t>
    </dgm:pt>
    <dgm:pt modelId="{9D88203E-3FBB-4415-BB31-65C792EF55BB}" type="parTrans" cxnId="{0A0AC8DE-DB2D-4039-BBB7-BE314D3AEAD7}">
      <dgm:prSet/>
      <dgm:spPr/>
      <dgm:t>
        <a:bodyPr/>
        <a:lstStyle/>
        <a:p>
          <a:endParaRPr lang="en-US"/>
        </a:p>
      </dgm:t>
    </dgm:pt>
    <dgm:pt modelId="{422F71CC-5CBB-4298-A741-278C7B2BC5FA}" type="sibTrans" cxnId="{0A0AC8DE-DB2D-4039-BBB7-BE314D3AEAD7}">
      <dgm:prSet/>
      <dgm:spPr/>
      <dgm:t>
        <a:bodyPr/>
        <a:lstStyle/>
        <a:p>
          <a:pPr>
            <a:lnSpc>
              <a:spcPct val="100000"/>
            </a:lnSpc>
          </a:pPr>
          <a:endParaRPr lang="en-US"/>
        </a:p>
      </dgm:t>
    </dgm:pt>
    <dgm:pt modelId="{A0D5DDAC-D5DF-40D9-92F8-2915CCF68BDD}">
      <dgm:prSet/>
      <dgm:spPr/>
      <dgm:t>
        <a:bodyPr/>
        <a:lstStyle/>
        <a:p>
          <a:pPr>
            <a:lnSpc>
              <a:spcPct val="100000"/>
            </a:lnSpc>
          </a:pPr>
          <a:r>
            <a:rPr lang="en-US" b="0" i="0"/>
            <a:t>Have meaningful titles/captions and data labels</a:t>
          </a:r>
        </a:p>
      </dgm:t>
    </dgm:pt>
    <dgm:pt modelId="{4A8055BA-1103-41E3-85E3-1CA9EE851B3D}" type="parTrans" cxnId="{609E9B4D-83A5-4C79-8303-BE2C1BC95CDB}">
      <dgm:prSet/>
      <dgm:spPr/>
      <dgm:t>
        <a:bodyPr/>
        <a:lstStyle/>
        <a:p>
          <a:endParaRPr lang="en-US"/>
        </a:p>
      </dgm:t>
    </dgm:pt>
    <dgm:pt modelId="{66372A54-5F38-480B-940C-B3D6255B73D9}" type="sibTrans" cxnId="{609E9B4D-83A5-4C79-8303-BE2C1BC95CDB}">
      <dgm:prSet/>
      <dgm:spPr/>
      <dgm:t>
        <a:bodyPr/>
        <a:lstStyle/>
        <a:p>
          <a:pPr>
            <a:lnSpc>
              <a:spcPct val="100000"/>
            </a:lnSpc>
          </a:pPr>
          <a:endParaRPr lang="en-US"/>
        </a:p>
      </dgm:t>
    </dgm:pt>
    <dgm:pt modelId="{2464CF60-FF7F-47EB-A497-5EFB0E9FE1E9}">
      <dgm:prSet phldr="0"/>
      <dgm:spPr/>
      <dgm:t>
        <a:bodyPr/>
        <a:lstStyle/>
        <a:p>
          <a:pPr>
            <a:lnSpc>
              <a:spcPct val="100000"/>
            </a:lnSpc>
          </a:pPr>
          <a:r>
            <a:rPr lang="en-US" b="0" i="0">
              <a:solidFill>
                <a:srgbClr val="000000"/>
              </a:solidFill>
              <a:latin typeface="Calibri"/>
              <a:ea typeface="Calibri"/>
              <a:cs typeface="Calibri"/>
            </a:rPr>
            <a:t>Convey information in multiple formats</a:t>
          </a:r>
        </a:p>
      </dgm:t>
    </dgm:pt>
    <dgm:pt modelId="{A0B344CD-74A4-4E74-A380-1A3169B7BD9D}" type="parTrans" cxnId="{06E0B787-350F-47E6-A4B4-AAA8E8DCDC04}">
      <dgm:prSet/>
      <dgm:spPr/>
      <dgm:t>
        <a:bodyPr/>
        <a:lstStyle/>
        <a:p>
          <a:endParaRPr lang="en-US"/>
        </a:p>
      </dgm:t>
    </dgm:pt>
    <dgm:pt modelId="{35041ADF-56FA-45B2-8FAE-7CC992C37471}" type="sibTrans" cxnId="{06E0B787-350F-47E6-A4B4-AAA8E8DCDC04}">
      <dgm:prSet/>
      <dgm:spPr/>
      <dgm:t>
        <a:bodyPr/>
        <a:lstStyle/>
        <a:p>
          <a:pPr>
            <a:lnSpc>
              <a:spcPct val="100000"/>
            </a:lnSpc>
          </a:pPr>
          <a:endParaRPr lang="en-US"/>
        </a:p>
      </dgm:t>
    </dgm:pt>
    <dgm:pt modelId="{87CAC449-3E46-4C4B-8FE3-6E5B23FCA0CD}" type="pres">
      <dgm:prSet presAssocID="{64B54FF5-0CB7-47DA-B053-B97D65B2059C}" presName="root" presStyleCnt="0">
        <dgm:presLayoutVars>
          <dgm:dir/>
          <dgm:resizeHandles val="exact"/>
        </dgm:presLayoutVars>
      </dgm:prSet>
      <dgm:spPr/>
    </dgm:pt>
    <dgm:pt modelId="{4CDA81DC-3503-4DE1-9650-C96DCADFDDD4}" type="pres">
      <dgm:prSet presAssocID="{64B54FF5-0CB7-47DA-B053-B97D65B2059C}" presName="container" presStyleCnt="0">
        <dgm:presLayoutVars>
          <dgm:dir/>
          <dgm:resizeHandles val="exact"/>
        </dgm:presLayoutVars>
      </dgm:prSet>
      <dgm:spPr/>
    </dgm:pt>
    <dgm:pt modelId="{05BB42D7-3CE8-4431-875C-7AA88FDDB7DB}" type="pres">
      <dgm:prSet presAssocID="{0642E986-64B6-48DC-B237-5773DA544325}" presName="compNode" presStyleCnt="0"/>
      <dgm:spPr/>
    </dgm:pt>
    <dgm:pt modelId="{74444D5D-C734-4E0B-B946-A3EFE7255040}" type="pres">
      <dgm:prSet presAssocID="{0642E986-64B6-48DC-B237-5773DA544325}" presName="iconBgRect" presStyleLbl="bgShp" presStyleIdx="0" presStyleCnt="4"/>
      <dgm:spPr/>
    </dgm:pt>
    <dgm:pt modelId="{09071BC3-7A8B-4561-A3D3-E6A4B534D5E5}" type="pres">
      <dgm:prSet presAssocID="{0642E986-64B6-48DC-B237-5773DA54432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39486499-871A-401B-BACD-C0523668686F}" type="pres">
      <dgm:prSet presAssocID="{0642E986-64B6-48DC-B237-5773DA544325}" presName="spaceRect" presStyleCnt="0"/>
      <dgm:spPr/>
    </dgm:pt>
    <dgm:pt modelId="{9FAF541E-1B84-4099-8189-3462BE57F305}" type="pres">
      <dgm:prSet presAssocID="{0642E986-64B6-48DC-B237-5773DA544325}" presName="textRect" presStyleLbl="revTx" presStyleIdx="0" presStyleCnt="4">
        <dgm:presLayoutVars>
          <dgm:chMax val="1"/>
          <dgm:chPref val="1"/>
        </dgm:presLayoutVars>
      </dgm:prSet>
      <dgm:spPr/>
    </dgm:pt>
    <dgm:pt modelId="{538D10D0-D897-402F-97E9-60E8FE5EBE8A}" type="pres">
      <dgm:prSet presAssocID="{422F71CC-5CBB-4298-A741-278C7B2BC5FA}" presName="sibTrans" presStyleLbl="sibTrans2D1" presStyleIdx="0" presStyleCnt="0"/>
      <dgm:spPr/>
    </dgm:pt>
    <dgm:pt modelId="{C4731283-3D9E-4A78-8C8E-464CBBF3B735}" type="pres">
      <dgm:prSet presAssocID="{A0D5DDAC-D5DF-40D9-92F8-2915CCF68BDD}" presName="compNode" presStyleCnt="0"/>
      <dgm:spPr/>
    </dgm:pt>
    <dgm:pt modelId="{DAE94247-7664-43B3-A6C8-6C36ED6710A0}" type="pres">
      <dgm:prSet presAssocID="{A0D5DDAC-D5DF-40D9-92F8-2915CCF68BDD}" presName="iconBgRect" presStyleLbl="bgShp" presStyleIdx="1" presStyleCnt="4"/>
      <dgm:spPr/>
    </dgm:pt>
    <dgm:pt modelId="{88D8F4DA-1E61-48F3-9080-70CC33E09334}" type="pres">
      <dgm:prSet presAssocID="{A0D5DDAC-D5DF-40D9-92F8-2915CCF68BDD}"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ubtitles"/>
        </a:ext>
      </dgm:extLst>
    </dgm:pt>
    <dgm:pt modelId="{DE05E554-BB07-41E7-8271-7073CA9BDC0C}" type="pres">
      <dgm:prSet presAssocID="{A0D5DDAC-D5DF-40D9-92F8-2915CCF68BDD}" presName="spaceRect" presStyleCnt="0"/>
      <dgm:spPr/>
    </dgm:pt>
    <dgm:pt modelId="{EC7B7D89-C50E-40FE-B88D-877C4794B3C2}" type="pres">
      <dgm:prSet presAssocID="{A0D5DDAC-D5DF-40D9-92F8-2915CCF68BDD}" presName="textRect" presStyleLbl="revTx" presStyleIdx="1" presStyleCnt="4">
        <dgm:presLayoutVars>
          <dgm:chMax val="1"/>
          <dgm:chPref val="1"/>
        </dgm:presLayoutVars>
      </dgm:prSet>
      <dgm:spPr/>
    </dgm:pt>
    <dgm:pt modelId="{A746BB3B-E0AA-4ED4-A8F8-674AB36E7E78}" type="pres">
      <dgm:prSet presAssocID="{66372A54-5F38-480B-940C-B3D6255B73D9}" presName="sibTrans" presStyleLbl="sibTrans2D1" presStyleIdx="0" presStyleCnt="0"/>
      <dgm:spPr/>
    </dgm:pt>
    <dgm:pt modelId="{922612FF-8F50-442D-9B2B-D4841DAA2B86}" type="pres">
      <dgm:prSet presAssocID="{2464CF60-FF7F-47EB-A497-5EFB0E9FE1E9}" presName="compNode" presStyleCnt="0"/>
      <dgm:spPr/>
    </dgm:pt>
    <dgm:pt modelId="{20C0C94F-E656-483A-98BC-81DF02BC2662}" type="pres">
      <dgm:prSet presAssocID="{2464CF60-FF7F-47EB-A497-5EFB0E9FE1E9}" presName="iconBgRect" presStyleLbl="bgShp" presStyleIdx="2" presStyleCnt="4"/>
      <dgm:spPr/>
    </dgm:pt>
    <dgm:pt modelId="{9328E37D-811D-4DCC-B053-02B53396BC0A}" type="pres">
      <dgm:prSet presAssocID="{2464CF60-FF7F-47EB-A497-5EFB0E9FE1E9}"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ocument outline"/>
        </a:ext>
      </dgm:extLst>
    </dgm:pt>
    <dgm:pt modelId="{C0AF26DB-D05A-4801-8761-6003FBDF0211}" type="pres">
      <dgm:prSet presAssocID="{2464CF60-FF7F-47EB-A497-5EFB0E9FE1E9}" presName="spaceRect" presStyleCnt="0"/>
      <dgm:spPr/>
    </dgm:pt>
    <dgm:pt modelId="{319233DE-7885-4B40-9065-2EB8452C154C}" type="pres">
      <dgm:prSet presAssocID="{2464CF60-FF7F-47EB-A497-5EFB0E9FE1E9}" presName="textRect" presStyleLbl="revTx" presStyleIdx="2" presStyleCnt="4">
        <dgm:presLayoutVars>
          <dgm:chMax val="1"/>
          <dgm:chPref val="1"/>
        </dgm:presLayoutVars>
      </dgm:prSet>
      <dgm:spPr/>
    </dgm:pt>
    <dgm:pt modelId="{591D3365-4C0D-4428-A61B-EC38B60244B9}" type="pres">
      <dgm:prSet presAssocID="{35041ADF-56FA-45B2-8FAE-7CC992C37471}" presName="sibTrans" presStyleLbl="sibTrans2D1" presStyleIdx="0" presStyleCnt="0"/>
      <dgm:spPr/>
    </dgm:pt>
    <dgm:pt modelId="{F11B908E-80AB-492F-9E0D-3441B644CA24}" type="pres">
      <dgm:prSet presAssocID="{DA54075D-B2EB-4DB2-83F3-E79F641B6BEF}" presName="compNode" presStyleCnt="0"/>
      <dgm:spPr/>
    </dgm:pt>
    <dgm:pt modelId="{7B74B9D3-82F5-47B6-AD20-DA3714E3AE96}" type="pres">
      <dgm:prSet presAssocID="{DA54075D-B2EB-4DB2-83F3-E79F641B6BEF}" presName="iconBgRect" presStyleLbl="bgShp" presStyleIdx="3" presStyleCnt="4"/>
      <dgm:spPr/>
    </dgm:pt>
    <dgm:pt modelId="{CD8D9888-0E90-4061-B84E-5AE4C9161BBD}" type="pres">
      <dgm:prSet presAssocID="{DA54075D-B2EB-4DB2-83F3-E79F641B6BEF}" presName="iconRect" presStyleLbl="node1" presStyleIdx="3" presStyleCnt="4"/>
      <dgm:spPr>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Filter outline"/>
        </a:ext>
      </dgm:extLst>
    </dgm:pt>
    <dgm:pt modelId="{E4F54FBA-4F37-4A1B-B72B-85066DB77D0D}" type="pres">
      <dgm:prSet presAssocID="{DA54075D-B2EB-4DB2-83F3-E79F641B6BEF}" presName="spaceRect" presStyleCnt="0"/>
      <dgm:spPr/>
    </dgm:pt>
    <dgm:pt modelId="{50621BB5-0567-4B96-BB2B-12DF8365BC88}" type="pres">
      <dgm:prSet presAssocID="{DA54075D-B2EB-4DB2-83F3-E79F641B6BEF}" presName="textRect" presStyleLbl="revTx" presStyleIdx="3" presStyleCnt="4">
        <dgm:presLayoutVars>
          <dgm:chMax val="1"/>
          <dgm:chPref val="1"/>
        </dgm:presLayoutVars>
      </dgm:prSet>
      <dgm:spPr/>
    </dgm:pt>
  </dgm:ptLst>
  <dgm:cxnLst>
    <dgm:cxn modelId="{77D34540-3458-48DE-BFDC-CBD7E23B3677}" type="presOf" srcId="{422F71CC-5CBB-4298-A741-278C7B2BC5FA}" destId="{538D10D0-D897-402F-97E9-60E8FE5EBE8A}" srcOrd="0" destOrd="0" presId="urn:microsoft.com/office/officeart/2018/2/layout/IconCircleList"/>
    <dgm:cxn modelId="{609E9B4D-83A5-4C79-8303-BE2C1BC95CDB}" srcId="{64B54FF5-0CB7-47DA-B053-B97D65B2059C}" destId="{A0D5DDAC-D5DF-40D9-92F8-2915CCF68BDD}" srcOrd="1" destOrd="0" parTransId="{4A8055BA-1103-41E3-85E3-1CA9EE851B3D}" sibTransId="{66372A54-5F38-480B-940C-B3D6255B73D9}"/>
    <dgm:cxn modelId="{FD3F696F-EB32-48AC-9E46-8F3D3F0093FA}" type="presOf" srcId="{64B54FF5-0CB7-47DA-B053-B97D65B2059C}" destId="{87CAC449-3E46-4C4B-8FE3-6E5B23FCA0CD}" srcOrd="0" destOrd="0" presId="urn:microsoft.com/office/officeart/2018/2/layout/IconCircleList"/>
    <dgm:cxn modelId="{86274657-7FB9-4515-8B73-0B317EB8B17C}" type="presOf" srcId="{35041ADF-56FA-45B2-8FAE-7CC992C37471}" destId="{591D3365-4C0D-4428-A61B-EC38B60244B9}" srcOrd="0" destOrd="0" presId="urn:microsoft.com/office/officeart/2018/2/layout/IconCircleList"/>
    <dgm:cxn modelId="{3BB6735A-1FC8-4816-9642-19B2785819FE}" type="presOf" srcId="{A0D5DDAC-D5DF-40D9-92F8-2915CCF68BDD}" destId="{EC7B7D89-C50E-40FE-B88D-877C4794B3C2}" srcOrd="0" destOrd="0" presId="urn:microsoft.com/office/officeart/2018/2/layout/IconCircleList"/>
    <dgm:cxn modelId="{06E0B787-350F-47E6-A4B4-AAA8E8DCDC04}" srcId="{64B54FF5-0CB7-47DA-B053-B97D65B2059C}" destId="{2464CF60-FF7F-47EB-A497-5EFB0E9FE1E9}" srcOrd="2" destOrd="0" parTransId="{A0B344CD-74A4-4E74-A380-1A3169B7BD9D}" sibTransId="{35041ADF-56FA-45B2-8FAE-7CC992C37471}"/>
    <dgm:cxn modelId="{729C3BB2-E712-47D8-AF4B-E06073DD87C9}" type="presOf" srcId="{DA54075D-B2EB-4DB2-83F3-E79F641B6BEF}" destId="{50621BB5-0567-4B96-BB2B-12DF8365BC88}" srcOrd="0" destOrd="0" presId="urn:microsoft.com/office/officeart/2018/2/layout/IconCircleList"/>
    <dgm:cxn modelId="{08C59DB4-ED26-41A5-828B-32D3A42A4D4D}" type="presOf" srcId="{66372A54-5F38-480B-940C-B3D6255B73D9}" destId="{A746BB3B-E0AA-4ED4-A8F8-674AB36E7E78}" srcOrd="0" destOrd="0" presId="urn:microsoft.com/office/officeart/2018/2/layout/IconCircleList"/>
    <dgm:cxn modelId="{711ABCD7-7E9D-40E9-B591-B19DA570545F}" srcId="{64B54FF5-0CB7-47DA-B053-B97D65B2059C}" destId="{DA54075D-B2EB-4DB2-83F3-E79F641B6BEF}" srcOrd="3" destOrd="0" parTransId="{22C89F85-FB6C-46B7-8CE6-7FBFDA1FDFF5}" sibTransId="{F76FA81F-9193-413A-84EB-24346E143EE0}"/>
    <dgm:cxn modelId="{0A0AC8DE-DB2D-4039-BBB7-BE314D3AEAD7}" srcId="{64B54FF5-0CB7-47DA-B053-B97D65B2059C}" destId="{0642E986-64B6-48DC-B237-5773DA544325}" srcOrd="0" destOrd="0" parTransId="{9D88203E-3FBB-4415-BB31-65C792EF55BB}" sibTransId="{422F71CC-5CBB-4298-A741-278C7B2BC5FA}"/>
    <dgm:cxn modelId="{8C2DBBF1-07DA-4E30-A726-18579E95AC7D}" type="presOf" srcId="{0642E986-64B6-48DC-B237-5773DA544325}" destId="{9FAF541E-1B84-4099-8189-3462BE57F305}" srcOrd="0" destOrd="0" presId="urn:microsoft.com/office/officeart/2018/2/layout/IconCircleList"/>
    <dgm:cxn modelId="{0627A1F2-319D-463C-A8AE-6E3BE4F3701E}" type="presOf" srcId="{2464CF60-FF7F-47EB-A497-5EFB0E9FE1E9}" destId="{319233DE-7885-4B40-9065-2EB8452C154C}" srcOrd="0" destOrd="0" presId="urn:microsoft.com/office/officeart/2018/2/layout/IconCircleList"/>
    <dgm:cxn modelId="{53119DB1-90BD-4E1F-87F3-7EABF1FA3BDE}" type="presParOf" srcId="{87CAC449-3E46-4C4B-8FE3-6E5B23FCA0CD}" destId="{4CDA81DC-3503-4DE1-9650-C96DCADFDDD4}" srcOrd="0" destOrd="0" presId="urn:microsoft.com/office/officeart/2018/2/layout/IconCircleList"/>
    <dgm:cxn modelId="{95701198-2E2E-46E3-BE70-349F47E6E981}" type="presParOf" srcId="{4CDA81DC-3503-4DE1-9650-C96DCADFDDD4}" destId="{05BB42D7-3CE8-4431-875C-7AA88FDDB7DB}" srcOrd="0" destOrd="0" presId="urn:microsoft.com/office/officeart/2018/2/layout/IconCircleList"/>
    <dgm:cxn modelId="{2A9EEC54-A148-46DA-B70C-F7E6C8B08421}" type="presParOf" srcId="{05BB42D7-3CE8-4431-875C-7AA88FDDB7DB}" destId="{74444D5D-C734-4E0B-B946-A3EFE7255040}" srcOrd="0" destOrd="0" presId="urn:microsoft.com/office/officeart/2018/2/layout/IconCircleList"/>
    <dgm:cxn modelId="{41F9827C-7A11-400F-886C-7D91FD6467E3}" type="presParOf" srcId="{05BB42D7-3CE8-4431-875C-7AA88FDDB7DB}" destId="{09071BC3-7A8B-4561-A3D3-E6A4B534D5E5}" srcOrd="1" destOrd="0" presId="urn:microsoft.com/office/officeart/2018/2/layout/IconCircleList"/>
    <dgm:cxn modelId="{F8DF62D3-0C1C-4774-971E-EA579F217876}" type="presParOf" srcId="{05BB42D7-3CE8-4431-875C-7AA88FDDB7DB}" destId="{39486499-871A-401B-BACD-C0523668686F}" srcOrd="2" destOrd="0" presId="urn:microsoft.com/office/officeart/2018/2/layout/IconCircleList"/>
    <dgm:cxn modelId="{DFEFCA48-B262-4141-A361-920652AA4EE0}" type="presParOf" srcId="{05BB42D7-3CE8-4431-875C-7AA88FDDB7DB}" destId="{9FAF541E-1B84-4099-8189-3462BE57F305}" srcOrd="3" destOrd="0" presId="urn:microsoft.com/office/officeart/2018/2/layout/IconCircleList"/>
    <dgm:cxn modelId="{77294F06-0414-466D-B55C-4ABB84D99D2E}" type="presParOf" srcId="{4CDA81DC-3503-4DE1-9650-C96DCADFDDD4}" destId="{538D10D0-D897-402F-97E9-60E8FE5EBE8A}" srcOrd="1" destOrd="0" presId="urn:microsoft.com/office/officeart/2018/2/layout/IconCircleList"/>
    <dgm:cxn modelId="{DBC8A00B-7EDE-4E0B-8083-FC726555DB19}" type="presParOf" srcId="{4CDA81DC-3503-4DE1-9650-C96DCADFDDD4}" destId="{C4731283-3D9E-4A78-8C8E-464CBBF3B735}" srcOrd="2" destOrd="0" presId="urn:microsoft.com/office/officeart/2018/2/layout/IconCircleList"/>
    <dgm:cxn modelId="{2872A212-A1A3-4A38-81EB-AC0562713F2A}" type="presParOf" srcId="{C4731283-3D9E-4A78-8C8E-464CBBF3B735}" destId="{DAE94247-7664-43B3-A6C8-6C36ED6710A0}" srcOrd="0" destOrd="0" presId="urn:microsoft.com/office/officeart/2018/2/layout/IconCircleList"/>
    <dgm:cxn modelId="{22B2500B-CFF4-4A41-BACD-A4F07F262321}" type="presParOf" srcId="{C4731283-3D9E-4A78-8C8E-464CBBF3B735}" destId="{88D8F4DA-1E61-48F3-9080-70CC33E09334}" srcOrd="1" destOrd="0" presId="urn:microsoft.com/office/officeart/2018/2/layout/IconCircleList"/>
    <dgm:cxn modelId="{AFE60A50-7646-4B82-B3A7-695F7529B38A}" type="presParOf" srcId="{C4731283-3D9E-4A78-8C8E-464CBBF3B735}" destId="{DE05E554-BB07-41E7-8271-7073CA9BDC0C}" srcOrd="2" destOrd="0" presId="urn:microsoft.com/office/officeart/2018/2/layout/IconCircleList"/>
    <dgm:cxn modelId="{C19F3DDD-727C-43EF-9630-3E5ED2836690}" type="presParOf" srcId="{C4731283-3D9E-4A78-8C8E-464CBBF3B735}" destId="{EC7B7D89-C50E-40FE-B88D-877C4794B3C2}" srcOrd="3" destOrd="0" presId="urn:microsoft.com/office/officeart/2018/2/layout/IconCircleList"/>
    <dgm:cxn modelId="{9343310F-1299-45A1-854F-4B5E84A8CEF7}" type="presParOf" srcId="{4CDA81DC-3503-4DE1-9650-C96DCADFDDD4}" destId="{A746BB3B-E0AA-4ED4-A8F8-674AB36E7E78}" srcOrd="3" destOrd="0" presId="urn:microsoft.com/office/officeart/2018/2/layout/IconCircleList"/>
    <dgm:cxn modelId="{E3FD8A90-D609-4C33-8F09-643AC7CAFBA9}" type="presParOf" srcId="{4CDA81DC-3503-4DE1-9650-C96DCADFDDD4}" destId="{922612FF-8F50-442D-9B2B-D4841DAA2B86}" srcOrd="4" destOrd="0" presId="urn:microsoft.com/office/officeart/2018/2/layout/IconCircleList"/>
    <dgm:cxn modelId="{A50209DE-4279-4C22-8ED5-B75874E84751}" type="presParOf" srcId="{922612FF-8F50-442D-9B2B-D4841DAA2B86}" destId="{20C0C94F-E656-483A-98BC-81DF02BC2662}" srcOrd="0" destOrd="0" presId="urn:microsoft.com/office/officeart/2018/2/layout/IconCircleList"/>
    <dgm:cxn modelId="{C87E8B1F-92C5-42A7-9C2B-933A1EA4C283}" type="presParOf" srcId="{922612FF-8F50-442D-9B2B-D4841DAA2B86}" destId="{9328E37D-811D-4DCC-B053-02B53396BC0A}" srcOrd="1" destOrd="0" presId="urn:microsoft.com/office/officeart/2018/2/layout/IconCircleList"/>
    <dgm:cxn modelId="{09125400-6FA5-41D1-93AD-77F029C9ECD8}" type="presParOf" srcId="{922612FF-8F50-442D-9B2B-D4841DAA2B86}" destId="{C0AF26DB-D05A-4801-8761-6003FBDF0211}" srcOrd="2" destOrd="0" presId="urn:microsoft.com/office/officeart/2018/2/layout/IconCircleList"/>
    <dgm:cxn modelId="{DB6C0B49-921D-4AF8-B151-0E08B1BEBD65}" type="presParOf" srcId="{922612FF-8F50-442D-9B2B-D4841DAA2B86}" destId="{319233DE-7885-4B40-9065-2EB8452C154C}" srcOrd="3" destOrd="0" presId="urn:microsoft.com/office/officeart/2018/2/layout/IconCircleList"/>
    <dgm:cxn modelId="{6A693E34-7EEC-4F66-85C5-50BA1C1128D2}" type="presParOf" srcId="{4CDA81DC-3503-4DE1-9650-C96DCADFDDD4}" destId="{591D3365-4C0D-4428-A61B-EC38B60244B9}" srcOrd="5" destOrd="0" presId="urn:microsoft.com/office/officeart/2018/2/layout/IconCircleList"/>
    <dgm:cxn modelId="{B25B80FA-2A7B-4036-A2DB-1B45B36B4EA9}" type="presParOf" srcId="{4CDA81DC-3503-4DE1-9650-C96DCADFDDD4}" destId="{F11B908E-80AB-492F-9E0D-3441B644CA24}" srcOrd="6" destOrd="0" presId="urn:microsoft.com/office/officeart/2018/2/layout/IconCircleList"/>
    <dgm:cxn modelId="{CF984C4A-4B3B-4258-A691-39AB69E7D2CB}" type="presParOf" srcId="{F11B908E-80AB-492F-9E0D-3441B644CA24}" destId="{7B74B9D3-82F5-47B6-AD20-DA3714E3AE96}" srcOrd="0" destOrd="0" presId="urn:microsoft.com/office/officeart/2018/2/layout/IconCircleList"/>
    <dgm:cxn modelId="{7CA48802-48A2-48D2-B9F0-6C75365AC83F}" type="presParOf" srcId="{F11B908E-80AB-492F-9E0D-3441B644CA24}" destId="{CD8D9888-0E90-4061-B84E-5AE4C9161BBD}" srcOrd="1" destOrd="0" presId="urn:microsoft.com/office/officeart/2018/2/layout/IconCircleList"/>
    <dgm:cxn modelId="{12F2F96A-064E-41FF-9EB1-93C192786DF8}" type="presParOf" srcId="{F11B908E-80AB-492F-9E0D-3441B644CA24}" destId="{E4F54FBA-4F37-4A1B-B72B-85066DB77D0D}" srcOrd="2" destOrd="0" presId="urn:microsoft.com/office/officeart/2018/2/layout/IconCircleList"/>
    <dgm:cxn modelId="{ABA0D68C-2C83-4526-837A-2212DEF91AE5}" type="presParOf" srcId="{F11B908E-80AB-492F-9E0D-3441B644CA24}" destId="{50621BB5-0567-4B96-BB2B-12DF8365BC88}"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E624CDD-2303-4C42-A1D7-399C838CCFD7}"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44D0281E-E764-4155-8DC8-5E9A12EF8E73}">
      <dgm:prSet phldrT="[Text]" phldr="0"/>
      <dgm:spPr/>
      <dgm:t>
        <a:bodyPr/>
        <a:lstStyle/>
        <a:p>
          <a:r>
            <a:rPr lang="en-US" err="1"/>
            <a:t>OpenRefine</a:t>
          </a:r>
          <a:endParaRPr lang="en-US"/>
        </a:p>
      </dgm:t>
    </dgm:pt>
    <dgm:pt modelId="{F6F4114E-C99D-44AA-BE11-FF34E56D27D9}" type="parTrans" cxnId="{EC85E821-9360-46D3-A5E3-A19129CD9480}">
      <dgm:prSet/>
      <dgm:spPr/>
      <dgm:t>
        <a:bodyPr/>
        <a:lstStyle/>
        <a:p>
          <a:endParaRPr lang="en-US"/>
        </a:p>
      </dgm:t>
    </dgm:pt>
    <dgm:pt modelId="{2133594F-B056-4583-9796-F6F449844F14}" type="sibTrans" cxnId="{EC85E821-9360-46D3-A5E3-A19129CD9480}">
      <dgm:prSet/>
      <dgm:spPr/>
      <dgm:t>
        <a:bodyPr/>
        <a:lstStyle/>
        <a:p>
          <a:endParaRPr lang="en-US"/>
        </a:p>
      </dgm:t>
    </dgm:pt>
    <dgm:pt modelId="{6EEEE092-48E0-42A4-A452-3AAA41CBCCAA}">
      <dgm:prSet phldr="0"/>
      <dgm:spPr/>
      <dgm:t>
        <a:bodyPr/>
        <a:lstStyle/>
        <a:p>
          <a:pPr rtl="0"/>
          <a:r>
            <a:rPr lang="en-US"/>
            <a:t>Requires Coding Experience</a:t>
          </a:r>
        </a:p>
      </dgm:t>
    </dgm:pt>
    <dgm:pt modelId="{04CDA7EE-FE62-436C-9A16-312677B7C7AC}" type="parTrans" cxnId="{9A8BAE02-4F77-450E-AE09-3BD41CD9AFDC}">
      <dgm:prSet/>
      <dgm:spPr/>
      <dgm:t>
        <a:bodyPr/>
        <a:lstStyle/>
        <a:p>
          <a:endParaRPr lang="en-US"/>
        </a:p>
      </dgm:t>
    </dgm:pt>
    <dgm:pt modelId="{36564BB6-5034-438C-82FF-C422A29DB22A}" type="sibTrans" cxnId="{9A8BAE02-4F77-450E-AE09-3BD41CD9AFDC}">
      <dgm:prSet/>
      <dgm:spPr/>
      <dgm:t>
        <a:bodyPr/>
        <a:lstStyle/>
        <a:p>
          <a:endParaRPr lang="en-US"/>
        </a:p>
      </dgm:t>
    </dgm:pt>
    <dgm:pt modelId="{04BC1F4A-E703-4F65-B085-2CAC73EC4CBD}">
      <dgm:prSet phldr="0"/>
      <dgm:spPr/>
      <dgm:t>
        <a:bodyPr/>
        <a:lstStyle/>
        <a:p>
          <a:r>
            <a:rPr lang="en-US" err="1"/>
            <a:t>Jupyter</a:t>
          </a:r>
          <a:r>
            <a:rPr lang="en-US"/>
            <a:t> Notebooks</a:t>
          </a:r>
        </a:p>
      </dgm:t>
    </dgm:pt>
    <dgm:pt modelId="{81252E25-F383-4B22-B3E8-212F4D26B571}" type="parTrans" cxnId="{01062FD7-05F4-4243-8296-72497F8B3C79}">
      <dgm:prSet/>
      <dgm:spPr/>
      <dgm:t>
        <a:bodyPr/>
        <a:lstStyle/>
        <a:p>
          <a:endParaRPr lang="en-US"/>
        </a:p>
      </dgm:t>
    </dgm:pt>
    <dgm:pt modelId="{26EEAD15-E1A7-4846-8242-870680292A4A}" type="sibTrans" cxnId="{01062FD7-05F4-4243-8296-72497F8B3C79}">
      <dgm:prSet/>
      <dgm:spPr/>
      <dgm:t>
        <a:bodyPr/>
        <a:lstStyle/>
        <a:p>
          <a:endParaRPr lang="en-US"/>
        </a:p>
      </dgm:t>
    </dgm:pt>
    <dgm:pt modelId="{2759C9A1-83DE-4215-88FD-516DA528B6B0}">
      <dgm:prSet phldr="0"/>
      <dgm:spPr/>
      <dgm:t>
        <a:bodyPr/>
        <a:lstStyle/>
        <a:p>
          <a:r>
            <a:rPr lang="en-US"/>
            <a:t>No Coding Necessary</a:t>
          </a:r>
        </a:p>
      </dgm:t>
    </dgm:pt>
    <dgm:pt modelId="{BDC5A85F-2CBE-48A2-B349-9BFDCC968B07}" type="parTrans" cxnId="{2D4FA95C-8616-43C2-9372-841ED40CBA32}">
      <dgm:prSet/>
      <dgm:spPr/>
      <dgm:t>
        <a:bodyPr/>
        <a:lstStyle/>
        <a:p>
          <a:endParaRPr lang="en-US"/>
        </a:p>
      </dgm:t>
    </dgm:pt>
    <dgm:pt modelId="{330D2804-3D05-4E4F-8510-459F6D36C13E}" type="sibTrans" cxnId="{2D4FA95C-8616-43C2-9372-841ED40CBA32}">
      <dgm:prSet/>
      <dgm:spPr/>
      <dgm:t>
        <a:bodyPr/>
        <a:lstStyle/>
        <a:p>
          <a:endParaRPr lang="en-US"/>
        </a:p>
      </dgm:t>
    </dgm:pt>
    <dgm:pt modelId="{C1796C31-993E-4196-A725-45BDA0BF310D}">
      <dgm:prSet phldr="0"/>
      <dgm:spPr/>
      <dgm:t>
        <a:bodyPr/>
        <a:lstStyle/>
        <a:p>
          <a:r>
            <a:rPr lang="en-US"/>
            <a:t>Tableau Public</a:t>
          </a:r>
        </a:p>
      </dgm:t>
    </dgm:pt>
    <dgm:pt modelId="{1E511CDB-7177-43A8-8481-1F7A8D8A7B0A}" type="parTrans" cxnId="{99D5D4C2-C3DD-475D-A21D-57A9D5E92EC5}">
      <dgm:prSet/>
      <dgm:spPr/>
      <dgm:t>
        <a:bodyPr/>
        <a:lstStyle/>
        <a:p>
          <a:endParaRPr lang="en-US"/>
        </a:p>
      </dgm:t>
    </dgm:pt>
    <dgm:pt modelId="{8AD4A260-34EB-44EE-837F-86A317119751}" type="sibTrans" cxnId="{99D5D4C2-C3DD-475D-A21D-57A9D5E92EC5}">
      <dgm:prSet/>
      <dgm:spPr/>
      <dgm:t>
        <a:bodyPr/>
        <a:lstStyle/>
        <a:p>
          <a:endParaRPr lang="en-US"/>
        </a:p>
      </dgm:t>
    </dgm:pt>
    <dgm:pt modelId="{A279D24A-976D-4577-A6DE-AE31C9BBED60}">
      <dgm:prSet phldr="0"/>
      <dgm:spPr/>
      <dgm:t>
        <a:bodyPr/>
        <a:lstStyle/>
        <a:p>
          <a:r>
            <a:rPr lang="en-US"/>
            <a:t>Digital Humanities Tools</a:t>
          </a:r>
        </a:p>
      </dgm:t>
    </dgm:pt>
    <dgm:pt modelId="{FDB573F6-F304-428E-AAD3-A8045E685689}" type="parTrans" cxnId="{D3240E48-9CAF-4729-9C3F-294F8DD88825}">
      <dgm:prSet/>
      <dgm:spPr/>
      <dgm:t>
        <a:bodyPr/>
        <a:lstStyle/>
        <a:p>
          <a:endParaRPr lang="en-US"/>
        </a:p>
      </dgm:t>
    </dgm:pt>
    <dgm:pt modelId="{C322A91D-BFEB-4876-9BFD-4B75276F23C4}" type="sibTrans" cxnId="{D3240E48-9CAF-4729-9C3F-294F8DD88825}">
      <dgm:prSet/>
      <dgm:spPr/>
      <dgm:t>
        <a:bodyPr/>
        <a:lstStyle/>
        <a:p>
          <a:endParaRPr lang="en-US"/>
        </a:p>
      </dgm:t>
    </dgm:pt>
    <dgm:pt modelId="{B2C9DE58-F885-49C5-9F32-2E920F7DC51D}">
      <dgm:prSet phldr="0"/>
      <dgm:spPr/>
      <dgm:t>
        <a:bodyPr/>
        <a:lstStyle/>
        <a:p>
          <a:r>
            <a:rPr lang="en-US"/>
            <a:t>Voyant Tools</a:t>
          </a:r>
        </a:p>
      </dgm:t>
    </dgm:pt>
    <dgm:pt modelId="{7FB15EF9-9AA6-4885-8544-20E0B724444E}" type="parTrans" cxnId="{04DDE5C8-65E0-466A-8C4A-9D99B3FEA5DE}">
      <dgm:prSet/>
      <dgm:spPr/>
      <dgm:t>
        <a:bodyPr/>
        <a:lstStyle/>
        <a:p>
          <a:endParaRPr lang="en-US"/>
        </a:p>
      </dgm:t>
    </dgm:pt>
    <dgm:pt modelId="{099AF16F-E162-472C-AE95-600A77C26272}" type="sibTrans" cxnId="{04DDE5C8-65E0-466A-8C4A-9D99B3FEA5DE}">
      <dgm:prSet/>
      <dgm:spPr/>
      <dgm:t>
        <a:bodyPr/>
        <a:lstStyle/>
        <a:p>
          <a:endParaRPr lang="en-US"/>
        </a:p>
      </dgm:t>
    </dgm:pt>
    <dgm:pt modelId="{2CE4FC5D-F38B-4755-91AD-662E7EC84152}">
      <dgm:prSet phldr="0"/>
      <dgm:spPr/>
      <dgm:t>
        <a:bodyPr/>
        <a:lstStyle/>
        <a:p>
          <a:r>
            <a:rPr lang="en-US"/>
            <a:t>Timeline JS and Storyline JS</a:t>
          </a:r>
        </a:p>
      </dgm:t>
    </dgm:pt>
    <dgm:pt modelId="{57753780-3A9D-4A95-B274-576DA5CBFD97}" type="parTrans" cxnId="{737108C4-1F29-4E55-B05B-B2BEDDFF4DF9}">
      <dgm:prSet/>
      <dgm:spPr/>
      <dgm:t>
        <a:bodyPr/>
        <a:lstStyle/>
        <a:p>
          <a:endParaRPr lang="en-US"/>
        </a:p>
      </dgm:t>
    </dgm:pt>
    <dgm:pt modelId="{E0539B5C-605E-4073-9B26-39AD79135312}" type="sibTrans" cxnId="{737108C4-1F29-4E55-B05B-B2BEDDFF4DF9}">
      <dgm:prSet/>
      <dgm:spPr/>
      <dgm:t>
        <a:bodyPr/>
        <a:lstStyle/>
        <a:p>
          <a:endParaRPr lang="en-US"/>
        </a:p>
      </dgm:t>
    </dgm:pt>
    <dgm:pt modelId="{C6AAD14C-59F1-4E23-9AA8-1AE8DF556809}">
      <dgm:prSet phldr="0"/>
      <dgm:spPr/>
      <dgm:t>
        <a:bodyPr/>
        <a:lstStyle/>
        <a:p>
          <a:r>
            <a:rPr lang="en-US"/>
            <a:t>Good for Cleaning Data</a:t>
          </a:r>
        </a:p>
      </dgm:t>
    </dgm:pt>
    <dgm:pt modelId="{1A132167-EA04-4C24-8E24-596F13C47862}" type="parTrans" cxnId="{21E83763-FB5A-4978-9C84-1DF6E7C28947}">
      <dgm:prSet/>
      <dgm:spPr/>
      <dgm:t>
        <a:bodyPr/>
        <a:lstStyle/>
        <a:p>
          <a:endParaRPr lang="en-US"/>
        </a:p>
      </dgm:t>
    </dgm:pt>
    <dgm:pt modelId="{6DCCCECC-FA42-454C-9E2A-8093F3D7569B}" type="sibTrans" cxnId="{21E83763-FB5A-4978-9C84-1DF6E7C28947}">
      <dgm:prSet/>
      <dgm:spPr/>
      <dgm:t>
        <a:bodyPr/>
        <a:lstStyle/>
        <a:p>
          <a:endParaRPr lang="en-US"/>
        </a:p>
      </dgm:t>
    </dgm:pt>
    <dgm:pt modelId="{1940B42B-7028-4E6F-A5D3-33CB5D29EF89}">
      <dgm:prSet phldr="0"/>
      <dgm:spPr/>
      <dgm:t>
        <a:bodyPr/>
        <a:lstStyle/>
        <a:p>
          <a:pPr rtl="0"/>
          <a:r>
            <a:rPr lang="en-US"/>
            <a:t>Microsoft Excel</a:t>
          </a:r>
        </a:p>
      </dgm:t>
    </dgm:pt>
    <dgm:pt modelId="{2B9B20D5-E6C5-4DBA-BE9D-AEDC8A710944}" type="parTrans" cxnId="{CA5EE33A-904A-4DF1-B3F6-F8A52D135402}">
      <dgm:prSet/>
      <dgm:spPr/>
      <dgm:t>
        <a:bodyPr/>
        <a:lstStyle/>
        <a:p>
          <a:endParaRPr lang="en-US"/>
        </a:p>
      </dgm:t>
    </dgm:pt>
    <dgm:pt modelId="{847561AC-A03E-42DF-B59E-52C65032E232}" type="sibTrans" cxnId="{CA5EE33A-904A-4DF1-B3F6-F8A52D135402}">
      <dgm:prSet/>
      <dgm:spPr/>
      <dgm:t>
        <a:bodyPr/>
        <a:lstStyle/>
        <a:p>
          <a:endParaRPr lang="en-US"/>
        </a:p>
      </dgm:t>
    </dgm:pt>
    <dgm:pt modelId="{C4A0C2D7-EE10-4FD5-ACE3-4D9132D4D7DB}">
      <dgm:prSet phldr="0"/>
      <dgm:spPr/>
      <dgm:t>
        <a:bodyPr/>
        <a:lstStyle/>
        <a:p>
          <a:pPr rtl="0"/>
          <a:r>
            <a:rPr lang="en-US"/>
            <a:t>RStudio</a:t>
          </a:r>
        </a:p>
      </dgm:t>
    </dgm:pt>
    <dgm:pt modelId="{31DB4F01-9630-4D59-AE24-04D42A03D224}" type="parTrans" cxnId="{9B515B3B-D183-4691-94DC-E9F8A1F65C33}">
      <dgm:prSet/>
      <dgm:spPr/>
      <dgm:t>
        <a:bodyPr/>
        <a:lstStyle/>
        <a:p>
          <a:endParaRPr lang="en-US"/>
        </a:p>
      </dgm:t>
    </dgm:pt>
    <dgm:pt modelId="{FD810758-E884-4541-AB29-1B8AB3038A67}" type="sibTrans" cxnId="{9B515B3B-D183-4691-94DC-E9F8A1F65C33}">
      <dgm:prSet/>
      <dgm:spPr/>
      <dgm:t>
        <a:bodyPr/>
        <a:lstStyle/>
        <a:p>
          <a:endParaRPr lang="en-US"/>
        </a:p>
      </dgm:t>
    </dgm:pt>
    <dgm:pt modelId="{3802BB28-7805-46E3-B91B-D31B8CE7BB59}">
      <dgm:prSet phldr="0"/>
      <dgm:spPr/>
      <dgm:t>
        <a:bodyPr/>
        <a:lstStyle/>
        <a:p>
          <a:r>
            <a:rPr lang="en-US" err="1"/>
            <a:t>StoryMaps</a:t>
          </a:r>
          <a:endParaRPr lang="en-US"/>
        </a:p>
      </dgm:t>
    </dgm:pt>
    <dgm:pt modelId="{E237D343-5093-4BE2-AD89-6C54BF22C95E}" type="parTrans" cxnId="{30FF1F6C-EAAF-482D-BBBE-60252D05B685}">
      <dgm:prSet/>
      <dgm:spPr/>
      <dgm:t>
        <a:bodyPr/>
        <a:lstStyle/>
        <a:p>
          <a:endParaRPr lang="en-US"/>
        </a:p>
      </dgm:t>
    </dgm:pt>
    <dgm:pt modelId="{E85B782A-5811-4DD8-ACB4-DE7A84E0FA87}" type="sibTrans" cxnId="{30FF1F6C-EAAF-482D-BBBE-60252D05B685}">
      <dgm:prSet/>
      <dgm:spPr/>
      <dgm:t>
        <a:bodyPr/>
        <a:lstStyle/>
        <a:p>
          <a:endParaRPr lang="en-US"/>
        </a:p>
      </dgm:t>
    </dgm:pt>
    <dgm:pt modelId="{B7F594B7-EFA7-4054-AC94-D587232F901F}">
      <dgm:prSet phldr="0"/>
      <dgm:spPr/>
      <dgm:t>
        <a:bodyPr/>
        <a:lstStyle/>
        <a:p>
          <a:r>
            <a:rPr lang="en-US" b="1">
              <a:latin typeface="Calibri Light" panose="020F0302020204030204"/>
            </a:rPr>
            <a:t>QGIS</a:t>
          </a:r>
          <a:endParaRPr lang="en-US" b="1"/>
        </a:p>
      </dgm:t>
    </dgm:pt>
    <dgm:pt modelId="{38624E7A-6B6E-45E2-A81F-6FB216AA1694}" type="parTrans" cxnId="{04192265-3D32-4A40-92FD-B709401278F9}">
      <dgm:prSet/>
      <dgm:spPr/>
      <dgm:t>
        <a:bodyPr/>
        <a:lstStyle/>
        <a:p>
          <a:endParaRPr lang="en-US"/>
        </a:p>
      </dgm:t>
    </dgm:pt>
    <dgm:pt modelId="{12590B97-A385-4A57-95F8-31977EDCE3F1}" type="sibTrans" cxnId="{04192265-3D32-4A40-92FD-B709401278F9}">
      <dgm:prSet/>
      <dgm:spPr/>
      <dgm:t>
        <a:bodyPr/>
        <a:lstStyle/>
        <a:p>
          <a:endParaRPr lang="en-US"/>
        </a:p>
      </dgm:t>
    </dgm:pt>
    <dgm:pt modelId="{BE10D50A-6741-4F3F-B28A-DB3819D54F77}" type="pres">
      <dgm:prSet presAssocID="{1E624CDD-2303-4C42-A1D7-399C838CCFD7}" presName="Name0" presStyleCnt="0">
        <dgm:presLayoutVars>
          <dgm:dir/>
          <dgm:animLvl val="lvl"/>
          <dgm:resizeHandles val="exact"/>
        </dgm:presLayoutVars>
      </dgm:prSet>
      <dgm:spPr/>
    </dgm:pt>
    <dgm:pt modelId="{2A1EACB9-A287-4F26-9DA5-3A54CCA2E1BC}" type="pres">
      <dgm:prSet presAssocID="{6EEEE092-48E0-42A4-A452-3AAA41CBCCAA}" presName="composite" presStyleCnt="0"/>
      <dgm:spPr/>
    </dgm:pt>
    <dgm:pt modelId="{AC1CAF3E-0C01-4356-B9DA-6B37198BDE60}" type="pres">
      <dgm:prSet presAssocID="{6EEEE092-48E0-42A4-A452-3AAA41CBCCAA}" presName="parTx" presStyleLbl="alignNode1" presStyleIdx="0" presStyleCnt="4">
        <dgm:presLayoutVars>
          <dgm:chMax val="0"/>
          <dgm:chPref val="0"/>
          <dgm:bulletEnabled val="1"/>
        </dgm:presLayoutVars>
      </dgm:prSet>
      <dgm:spPr/>
    </dgm:pt>
    <dgm:pt modelId="{B27029A7-3CE5-46E9-9396-20F02CB797A3}" type="pres">
      <dgm:prSet presAssocID="{6EEEE092-48E0-42A4-A452-3AAA41CBCCAA}" presName="desTx" presStyleLbl="alignAccFollowNode1" presStyleIdx="0" presStyleCnt="4">
        <dgm:presLayoutVars>
          <dgm:bulletEnabled val="1"/>
        </dgm:presLayoutVars>
      </dgm:prSet>
      <dgm:spPr/>
    </dgm:pt>
    <dgm:pt modelId="{9F8882B9-795B-4925-8FAB-637FBF18E53C}" type="pres">
      <dgm:prSet presAssocID="{36564BB6-5034-438C-82FF-C422A29DB22A}" presName="space" presStyleCnt="0"/>
      <dgm:spPr/>
    </dgm:pt>
    <dgm:pt modelId="{F159CE37-D033-462E-AC7C-3C6C4E1EA038}" type="pres">
      <dgm:prSet presAssocID="{2759C9A1-83DE-4215-88FD-516DA528B6B0}" presName="composite" presStyleCnt="0"/>
      <dgm:spPr/>
    </dgm:pt>
    <dgm:pt modelId="{BB42A955-3061-4A81-A312-B77D985C0EFA}" type="pres">
      <dgm:prSet presAssocID="{2759C9A1-83DE-4215-88FD-516DA528B6B0}" presName="parTx" presStyleLbl="alignNode1" presStyleIdx="1" presStyleCnt="4">
        <dgm:presLayoutVars>
          <dgm:chMax val="0"/>
          <dgm:chPref val="0"/>
          <dgm:bulletEnabled val="1"/>
        </dgm:presLayoutVars>
      </dgm:prSet>
      <dgm:spPr/>
    </dgm:pt>
    <dgm:pt modelId="{3F9F9390-8BA8-4231-B432-DE13BAC5AFB0}" type="pres">
      <dgm:prSet presAssocID="{2759C9A1-83DE-4215-88FD-516DA528B6B0}" presName="desTx" presStyleLbl="alignAccFollowNode1" presStyleIdx="1" presStyleCnt="4">
        <dgm:presLayoutVars>
          <dgm:bulletEnabled val="1"/>
        </dgm:presLayoutVars>
      </dgm:prSet>
      <dgm:spPr/>
    </dgm:pt>
    <dgm:pt modelId="{72C7CEB2-E0BC-40C9-99E1-4EA213187854}" type="pres">
      <dgm:prSet presAssocID="{330D2804-3D05-4E4F-8510-459F6D36C13E}" presName="space" presStyleCnt="0"/>
      <dgm:spPr/>
    </dgm:pt>
    <dgm:pt modelId="{121372D0-5BF0-48F0-A7FF-67A1EBDAAD76}" type="pres">
      <dgm:prSet presAssocID="{A279D24A-976D-4577-A6DE-AE31C9BBED60}" presName="composite" presStyleCnt="0"/>
      <dgm:spPr/>
    </dgm:pt>
    <dgm:pt modelId="{20A4FBBF-4425-4DFD-9B4F-1346AA27A84F}" type="pres">
      <dgm:prSet presAssocID="{A279D24A-976D-4577-A6DE-AE31C9BBED60}" presName="parTx" presStyleLbl="alignNode1" presStyleIdx="2" presStyleCnt="4">
        <dgm:presLayoutVars>
          <dgm:chMax val="0"/>
          <dgm:chPref val="0"/>
          <dgm:bulletEnabled val="1"/>
        </dgm:presLayoutVars>
      </dgm:prSet>
      <dgm:spPr/>
    </dgm:pt>
    <dgm:pt modelId="{288DB76A-B099-4779-9837-D704A457A7F0}" type="pres">
      <dgm:prSet presAssocID="{A279D24A-976D-4577-A6DE-AE31C9BBED60}" presName="desTx" presStyleLbl="alignAccFollowNode1" presStyleIdx="2" presStyleCnt="4">
        <dgm:presLayoutVars>
          <dgm:bulletEnabled val="1"/>
        </dgm:presLayoutVars>
      </dgm:prSet>
      <dgm:spPr/>
    </dgm:pt>
    <dgm:pt modelId="{0646ADFF-3CB0-4C78-B54E-C9C4559787E0}" type="pres">
      <dgm:prSet presAssocID="{C322A91D-BFEB-4876-9BFD-4B75276F23C4}" presName="space" presStyleCnt="0"/>
      <dgm:spPr/>
    </dgm:pt>
    <dgm:pt modelId="{C26EB1D5-2E16-43E9-BCDB-0D410B1CE103}" type="pres">
      <dgm:prSet presAssocID="{C6AAD14C-59F1-4E23-9AA8-1AE8DF556809}" presName="composite" presStyleCnt="0"/>
      <dgm:spPr/>
    </dgm:pt>
    <dgm:pt modelId="{EA569C7E-76B0-4D2E-9FB6-DA6540AA18C8}" type="pres">
      <dgm:prSet presAssocID="{C6AAD14C-59F1-4E23-9AA8-1AE8DF556809}" presName="parTx" presStyleLbl="alignNode1" presStyleIdx="3" presStyleCnt="4">
        <dgm:presLayoutVars>
          <dgm:chMax val="0"/>
          <dgm:chPref val="0"/>
          <dgm:bulletEnabled val="1"/>
        </dgm:presLayoutVars>
      </dgm:prSet>
      <dgm:spPr/>
    </dgm:pt>
    <dgm:pt modelId="{A52113B1-74FB-46AF-9A0D-875D90EB95F0}" type="pres">
      <dgm:prSet presAssocID="{C6AAD14C-59F1-4E23-9AA8-1AE8DF556809}" presName="desTx" presStyleLbl="alignAccFollowNode1" presStyleIdx="3" presStyleCnt="4">
        <dgm:presLayoutVars>
          <dgm:bulletEnabled val="1"/>
        </dgm:presLayoutVars>
      </dgm:prSet>
      <dgm:spPr/>
    </dgm:pt>
  </dgm:ptLst>
  <dgm:cxnLst>
    <dgm:cxn modelId="{9A8BAE02-4F77-450E-AE09-3BD41CD9AFDC}" srcId="{1E624CDD-2303-4C42-A1D7-399C838CCFD7}" destId="{6EEEE092-48E0-42A4-A452-3AAA41CBCCAA}" srcOrd="0" destOrd="0" parTransId="{04CDA7EE-FE62-436C-9A16-312677B7C7AC}" sibTransId="{36564BB6-5034-438C-82FF-C422A29DB22A}"/>
    <dgm:cxn modelId="{F7C6AD11-F83A-4C9F-8CC6-121414975787}" type="presOf" srcId="{B2C9DE58-F885-49C5-9F32-2E920F7DC51D}" destId="{288DB76A-B099-4779-9837-D704A457A7F0}" srcOrd="0" destOrd="0" presId="urn:microsoft.com/office/officeart/2005/8/layout/hList1"/>
    <dgm:cxn modelId="{D95D9C13-8E93-4737-BBA9-D859F6A2ED2D}" type="presOf" srcId="{04BC1F4A-E703-4F65-B085-2CAC73EC4CBD}" destId="{B27029A7-3CE5-46E9-9396-20F02CB797A3}" srcOrd="0" destOrd="1" presId="urn:microsoft.com/office/officeart/2005/8/layout/hList1"/>
    <dgm:cxn modelId="{BC3D6519-690C-41A3-9C7A-B709DC6F03E3}" type="presOf" srcId="{44D0281E-E764-4155-8DC8-5E9A12EF8E73}" destId="{A52113B1-74FB-46AF-9A0D-875D90EB95F0}" srcOrd="0" destOrd="0" presId="urn:microsoft.com/office/officeart/2005/8/layout/hList1"/>
    <dgm:cxn modelId="{518C511B-538F-4CAA-9C37-1110F0016F85}" type="presOf" srcId="{A279D24A-976D-4577-A6DE-AE31C9BBED60}" destId="{20A4FBBF-4425-4DFD-9B4F-1346AA27A84F}" srcOrd="0" destOrd="0" presId="urn:microsoft.com/office/officeart/2005/8/layout/hList1"/>
    <dgm:cxn modelId="{EC85E821-9360-46D3-A5E3-A19129CD9480}" srcId="{C6AAD14C-59F1-4E23-9AA8-1AE8DF556809}" destId="{44D0281E-E764-4155-8DC8-5E9A12EF8E73}" srcOrd="0" destOrd="0" parTransId="{F6F4114E-C99D-44AA-BE11-FF34E56D27D9}" sibTransId="{2133594F-B056-4583-9796-F6F449844F14}"/>
    <dgm:cxn modelId="{CA5EE33A-904A-4DF1-B3F6-F8A52D135402}" srcId="{2759C9A1-83DE-4215-88FD-516DA528B6B0}" destId="{1940B42B-7028-4E6F-A5D3-33CB5D29EF89}" srcOrd="1" destOrd="0" parTransId="{2B9B20D5-E6C5-4DBA-BE9D-AEDC8A710944}" sibTransId="{847561AC-A03E-42DF-B59E-52C65032E232}"/>
    <dgm:cxn modelId="{9B515B3B-D183-4691-94DC-E9F8A1F65C33}" srcId="{6EEEE092-48E0-42A4-A452-3AAA41CBCCAA}" destId="{C4A0C2D7-EE10-4FD5-ACE3-4D9132D4D7DB}" srcOrd="0" destOrd="0" parTransId="{31DB4F01-9630-4D59-AE24-04D42A03D224}" sibTransId="{FD810758-E884-4541-AB29-1B8AB3038A67}"/>
    <dgm:cxn modelId="{D35A443D-2B66-4640-ADBF-42D7D9680DBA}" type="presOf" srcId="{C6AAD14C-59F1-4E23-9AA8-1AE8DF556809}" destId="{EA569C7E-76B0-4D2E-9FB6-DA6540AA18C8}" srcOrd="0" destOrd="0" presId="urn:microsoft.com/office/officeart/2005/8/layout/hList1"/>
    <dgm:cxn modelId="{2D4FA95C-8616-43C2-9372-841ED40CBA32}" srcId="{1E624CDD-2303-4C42-A1D7-399C838CCFD7}" destId="{2759C9A1-83DE-4215-88FD-516DA528B6B0}" srcOrd="1" destOrd="0" parTransId="{BDC5A85F-2CBE-48A2-B349-9BFDCC968B07}" sibTransId="{330D2804-3D05-4E4F-8510-459F6D36C13E}"/>
    <dgm:cxn modelId="{21E83763-FB5A-4978-9C84-1DF6E7C28947}" srcId="{1E624CDD-2303-4C42-A1D7-399C838CCFD7}" destId="{C6AAD14C-59F1-4E23-9AA8-1AE8DF556809}" srcOrd="3" destOrd="0" parTransId="{1A132167-EA04-4C24-8E24-596F13C47862}" sibTransId="{6DCCCECC-FA42-454C-9E2A-8093F3D7569B}"/>
    <dgm:cxn modelId="{FF400245-053A-4D3D-8CDB-A41E614664BC}" type="presOf" srcId="{2759C9A1-83DE-4215-88FD-516DA528B6B0}" destId="{BB42A955-3061-4A81-A312-B77D985C0EFA}" srcOrd="0" destOrd="0" presId="urn:microsoft.com/office/officeart/2005/8/layout/hList1"/>
    <dgm:cxn modelId="{04192265-3D32-4A40-92FD-B709401278F9}" srcId="{6EEEE092-48E0-42A4-A452-3AAA41CBCCAA}" destId="{B7F594B7-EFA7-4054-AC94-D587232F901F}" srcOrd="2" destOrd="0" parTransId="{38624E7A-6B6E-45E2-A81F-6FB216AA1694}" sibTransId="{12590B97-A385-4A57-95F8-31977EDCE3F1}"/>
    <dgm:cxn modelId="{D3240E48-9CAF-4729-9C3F-294F8DD88825}" srcId="{1E624CDD-2303-4C42-A1D7-399C838CCFD7}" destId="{A279D24A-976D-4577-A6DE-AE31C9BBED60}" srcOrd="2" destOrd="0" parTransId="{FDB573F6-F304-428E-AAD3-A8045E685689}" sibTransId="{C322A91D-BFEB-4876-9BFD-4B75276F23C4}"/>
    <dgm:cxn modelId="{30FF1F6C-EAAF-482D-BBBE-60252D05B685}" srcId="{A279D24A-976D-4577-A6DE-AE31C9BBED60}" destId="{3802BB28-7805-46E3-B91B-D31B8CE7BB59}" srcOrd="2" destOrd="0" parTransId="{E237D343-5093-4BE2-AD89-6C54BF22C95E}" sibTransId="{E85B782A-5811-4DD8-ACB4-DE7A84E0FA87}"/>
    <dgm:cxn modelId="{108E276E-EA6D-4F8B-9242-523971E63F92}" type="presOf" srcId="{1E624CDD-2303-4C42-A1D7-399C838CCFD7}" destId="{BE10D50A-6741-4F3F-B28A-DB3819D54F77}" srcOrd="0" destOrd="0" presId="urn:microsoft.com/office/officeart/2005/8/layout/hList1"/>
    <dgm:cxn modelId="{CDFD3A59-7CF0-4B7D-A08D-7787700DAFFD}" type="presOf" srcId="{B7F594B7-EFA7-4054-AC94-D587232F901F}" destId="{B27029A7-3CE5-46E9-9396-20F02CB797A3}" srcOrd="0" destOrd="2" presId="urn:microsoft.com/office/officeart/2005/8/layout/hList1"/>
    <dgm:cxn modelId="{1AEACB86-C150-437D-ADE6-39B2C5E0AC56}" type="presOf" srcId="{C1796C31-993E-4196-A725-45BDA0BF310D}" destId="{3F9F9390-8BA8-4231-B432-DE13BAC5AFB0}" srcOrd="0" destOrd="0" presId="urn:microsoft.com/office/officeart/2005/8/layout/hList1"/>
    <dgm:cxn modelId="{9EFABC92-59A1-4BF2-8C38-B6C167616C06}" type="presOf" srcId="{2CE4FC5D-F38B-4755-91AD-662E7EC84152}" destId="{288DB76A-B099-4779-9837-D704A457A7F0}" srcOrd="0" destOrd="1" presId="urn:microsoft.com/office/officeart/2005/8/layout/hList1"/>
    <dgm:cxn modelId="{99D5D4C2-C3DD-475D-A21D-57A9D5E92EC5}" srcId="{2759C9A1-83DE-4215-88FD-516DA528B6B0}" destId="{C1796C31-993E-4196-A725-45BDA0BF310D}" srcOrd="0" destOrd="0" parTransId="{1E511CDB-7177-43A8-8481-1F7A8D8A7B0A}" sibTransId="{8AD4A260-34EB-44EE-837F-86A317119751}"/>
    <dgm:cxn modelId="{737108C4-1F29-4E55-B05B-B2BEDDFF4DF9}" srcId="{A279D24A-976D-4577-A6DE-AE31C9BBED60}" destId="{2CE4FC5D-F38B-4755-91AD-662E7EC84152}" srcOrd="1" destOrd="0" parTransId="{57753780-3A9D-4A95-B274-576DA5CBFD97}" sibTransId="{E0539B5C-605E-4073-9B26-39AD79135312}"/>
    <dgm:cxn modelId="{04DDE5C8-65E0-466A-8C4A-9D99B3FEA5DE}" srcId="{A279D24A-976D-4577-A6DE-AE31C9BBED60}" destId="{B2C9DE58-F885-49C5-9F32-2E920F7DC51D}" srcOrd="0" destOrd="0" parTransId="{7FB15EF9-9AA6-4885-8544-20E0B724444E}" sibTransId="{099AF16F-E162-472C-AE95-600A77C26272}"/>
    <dgm:cxn modelId="{785939CC-2BA3-4085-BB4B-445F893B728A}" type="presOf" srcId="{6EEEE092-48E0-42A4-A452-3AAA41CBCCAA}" destId="{AC1CAF3E-0C01-4356-B9DA-6B37198BDE60}" srcOrd="0" destOrd="0" presId="urn:microsoft.com/office/officeart/2005/8/layout/hList1"/>
    <dgm:cxn modelId="{01062FD7-05F4-4243-8296-72497F8B3C79}" srcId="{6EEEE092-48E0-42A4-A452-3AAA41CBCCAA}" destId="{04BC1F4A-E703-4F65-B085-2CAC73EC4CBD}" srcOrd="1" destOrd="0" parTransId="{81252E25-F383-4B22-B3E8-212F4D26B571}" sibTransId="{26EEAD15-E1A7-4846-8242-870680292A4A}"/>
    <dgm:cxn modelId="{B23DCCDF-513B-49D1-812B-303DDFBF6D96}" type="presOf" srcId="{C4A0C2D7-EE10-4FD5-ACE3-4D9132D4D7DB}" destId="{B27029A7-3CE5-46E9-9396-20F02CB797A3}" srcOrd="0" destOrd="0" presId="urn:microsoft.com/office/officeart/2005/8/layout/hList1"/>
    <dgm:cxn modelId="{DDCE51E5-F315-49AE-BFA1-F313EF789C8B}" type="presOf" srcId="{1940B42B-7028-4E6F-A5D3-33CB5D29EF89}" destId="{3F9F9390-8BA8-4231-B432-DE13BAC5AFB0}" srcOrd="0" destOrd="1" presId="urn:microsoft.com/office/officeart/2005/8/layout/hList1"/>
    <dgm:cxn modelId="{F1C45EEA-4D9D-4B70-9262-4CB7E2CFE942}" type="presOf" srcId="{3802BB28-7805-46E3-B91B-D31B8CE7BB59}" destId="{288DB76A-B099-4779-9837-D704A457A7F0}" srcOrd="0" destOrd="2" presId="urn:microsoft.com/office/officeart/2005/8/layout/hList1"/>
    <dgm:cxn modelId="{23D9B909-7321-4AD3-A848-67C0F2EFC5E2}" type="presParOf" srcId="{BE10D50A-6741-4F3F-B28A-DB3819D54F77}" destId="{2A1EACB9-A287-4F26-9DA5-3A54CCA2E1BC}" srcOrd="0" destOrd="0" presId="urn:microsoft.com/office/officeart/2005/8/layout/hList1"/>
    <dgm:cxn modelId="{B218948F-E606-41CC-BEC1-AD3E954E8EC1}" type="presParOf" srcId="{2A1EACB9-A287-4F26-9DA5-3A54CCA2E1BC}" destId="{AC1CAF3E-0C01-4356-B9DA-6B37198BDE60}" srcOrd="0" destOrd="0" presId="urn:microsoft.com/office/officeart/2005/8/layout/hList1"/>
    <dgm:cxn modelId="{FC33F0DB-2E30-4463-A302-1B02A8B92A1C}" type="presParOf" srcId="{2A1EACB9-A287-4F26-9DA5-3A54CCA2E1BC}" destId="{B27029A7-3CE5-46E9-9396-20F02CB797A3}" srcOrd="1" destOrd="0" presId="urn:microsoft.com/office/officeart/2005/8/layout/hList1"/>
    <dgm:cxn modelId="{3C392F7C-7B77-4270-A3BF-1598C7BCCCD8}" type="presParOf" srcId="{BE10D50A-6741-4F3F-B28A-DB3819D54F77}" destId="{9F8882B9-795B-4925-8FAB-637FBF18E53C}" srcOrd="1" destOrd="0" presId="urn:microsoft.com/office/officeart/2005/8/layout/hList1"/>
    <dgm:cxn modelId="{9881DDD1-7974-40FB-9B8E-9DC7602EE14F}" type="presParOf" srcId="{BE10D50A-6741-4F3F-B28A-DB3819D54F77}" destId="{F159CE37-D033-462E-AC7C-3C6C4E1EA038}" srcOrd="2" destOrd="0" presId="urn:microsoft.com/office/officeart/2005/8/layout/hList1"/>
    <dgm:cxn modelId="{1362E3FF-E4F7-418E-BA88-4C41B8ED7F77}" type="presParOf" srcId="{F159CE37-D033-462E-AC7C-3C6C4E1EA038}" destId="{BB42A955-3061-4A81-A312-B77D985C0EFA}" srcOrd="0" destOrd="0" presId="urn:microsoft.com/office/officeart/2005/8/layout/hList1"/>
    <dgm:cxn modelId="{F1AF0DE6-49F7-4989-B0DD-F446F827420D}" type="presParOf" srcId="{F159CE37-D033-462E-AC7C-3C6C4E1EA038}" destId="{3F9F9390-8BA8-4231-B432-DE13BAC5AFB0}" srcOrd="1" destOrd="0" presId="urn:microsoft.com/office/officeart/2005/8/layout/hList1"/>
    <dgm:cxn modelId="{151DAAC6-F746-4819-8982-57C472D6190E}" type="presParOf" srcId="{BE10D50A-6741-4F3F-B28A-DB3819D54F77}" destId="{72C7CEB2-E0BC-40C9-99E1-4EA213187854}" srcOrd="3" destOrd="0" presId="urn:microsoft.com/office/officeart/2005/8/layout/hList1"/>
    <dgm:cxn modelId="{A70971C9-86BB-4914-9EB7-2E23A7AA26AF}" type="presParOf" srcId="{BE10D50A-6741-4F3F-B28A-DB3819D54F77}" destId="{121372D0-5BF0-48F0-A7FF-67A1EBDAAD76}" srcOrd="4" destOrd="0" presId="urn:microsoft.com/office/officeart/2005/8/layout/hList1"/>
    <dgm:cxn modelId="{51902CF5-78FF-4EAF-A9C5-B188956F7165}" type="presParOf" srcId="{121372D0-5BF0-48F0-A7FF-67A1EBDAAD76}" destId="{20A4FBBF-4425-4DFD-9B4F-1346AA27A84F}" srcOrd="0" destOrd="0" presId="urn:microsoft.com/office/officeart/2005/8/layout/hList1"/>
    <dgm:cxn modelId="{3D4F6A29-4D03-4A37-822F-D5D118D23B80}" type="presParOf" srcId="{121372D0-5BF0-48F0-A7FF-67A1EBDAAD76}" destId="{288DB76A-B099-4779-9837-D704A457A7F0}" srcOrd="1" destOrd="0" presId="urn:microsoft.com/office/officeart/2005/8/layout/hList1"/>
    <dgm:cxn modelId="{53D5434A-46F1-40E8-8532-F4838814E020}" type="presParOf" srcId="{BE10D50A-6741-4F3F-B28A-DB3819D54F77}" destId="{0646ADFF-3CB0-4C78-B54E-C9C4559787E0}" srcOrd="5" destOrd="0" presId="urn:microsoft.com/office/officeart/2005/8/layout/hList1"/>
    <dgm:cxn modelId="{6C07782A-2F85-4885-92B0-C1A6EEAC0466}" type="presParOf" srcId="{BE10D50A-6741-4F3F-B28A-DB3819D54F77}" destId="{C26EB1D5-2E16-43E9-BCDB-0D410B1CE103}" srcOrd="6" destOrd="0" presId="urn:microsoft.com/office/officeart/2005/8/layout/hList1"/>
    <dgm:cxn modelId="{9D6C070E-9A3B-451B-BBB8-82A2F329FFDF}" type="presParOf" srcId="{C26EB1D5-2E16-43E9-BCDB-0D410B1CE103}" destId="{EA569C7E-76B0-4D2E-9FB6-DA6540AA18C8}" srcOrd="0" destOrd="0" presId="urn:microsoft.com/office/officeart/2005/8/layout/hList1"/>
    <dgm:cxn modelId="{67F7E865-F7A1-4A0B-9FF5-EAE232D86507}" type="presParOf" srcId="{C26EB1D5-2E16-43E9-BCDB-0D410B1CE103}" destId="{A52113B1-74FB-46AF-9A0D-875D90EB95F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883DCF-FBBD-454A-A31D-0DFB30066058}">
      <dsp:nvSpPr>
        <dsp:cNvPr id="0" name=""/>
        <dsp:cNvSpPr/>
      </dsp:nvSpPr>
      <dsp:spPr>
        <a:xfrm>
          <a:off x="12448" y="785576"/>
          <a:ext cx="2736547" cy="820964"/>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366" tIns="101366" rIns="101366" bIns="101366" numCol="1" spcCol="1270" anchor="ctr" anchorCtr="0">
          <a:noAutofit/>
        </a:bodyPr>
        <a:lstStyle/>
        <a:p>
          <a:pPr marL="0" lvl="0" indent="0" algn="ctr" defTabSz="1244600" rtl="0">
            <a:lnSpc>
              <a:spcPct val="90000"/>
            </a:lnSpc>
            <a:spcBef>
              <a:spcPct val="0"/>
            </a:spcBef>
            <a:spcAft>
              <a:spcPct val="35000"/>
            </a:spcAft>
            <a:buNone/>
          </a:pPr>
          <a:r>
            <a:rPr lang="en-US" sz="2800" kern="1200">
              <a:latin typeface="Calibri Light" panose="020F0302020204030204"/>
            </a:rPr>
            <a:t>Chart Title</a:t>
          </a:r>
          <a:endParaRPr lang="en-US" sz="2800" kern="1200"/>
        </a:p>
      </dsp:txBody>
      <dsp:txXfrm>
        <a:off x="258737" y="785576"/>
        <a:ext cx="2243969" cy="820964"/>
      </dsp:txXfrm>
    </dsp:sp>
    <dsp:sp modelId="{0423647C-F791-4341-8E21-C0EC39E2C72E}">
      <dsp:nvSpPr>
        <dsp:cNvPr id="0" name=""/>
        <dsp:cNvSpPr/>
      </dsp:nvSpPr>
      <dsp:spPr>
        <a:xfrm>
          <a:off x="12448" y="1606541"/>
          <a:ext cx="2490258" cy="242480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6786" tIns="196786" rIns="196786" bIns="393572" numCol="1" spcCol="1270" anchor="t" anchorCtr="0">
          <a:noAutofit/>
        </a:bodyPr>
        <a:lstStyle/>
        <a:p>
          <a:pPr marL="0" lvl="0" indent="0" algn="l" defTabSz="889000">
            <a:lnSpc>
              <a:spcPct val="90000"/>
            </a:lnSpc>
            <a:spcBef>
              <a:spcPct val="0"/>
            </a:spcBef>
            <a:spcAft>
              <a:spcPct val="35000"/>
            </a:spcAft>
            <a:buNone/>
          </a:pPr>
          <a:r>
            <a:rPr lang="en-US" sz="2000" kern="1200">
              <a:latin typeface="Calibri Light" panose="020F0302020204030204"/>
            </a:rPr>
            <a:t>Mandatory</a:t>
          </a:r>
          <a:endParaRPr lang="en-US" sz="2000" kern="1200"/>
        </a:p>
        <a:p>
          <a:pPr marL="0" lvl="0" indent="0" algn="l" defTabSz="889000" rtl="0">
            <a:lnSpc>
              <a:spcPct val="90000"/>
            </a:lnSpc>
            <a:spcBef>
              <a:spcPct val="0"/>
            </a:spcBef>
            <a:spcAft>
              <a:spcPct val="35000"/>
            </a:spcAft>
            <a:buNone/>
          </a:pPr>
          <a:r>
            <a:rPr lang="en-US" sz="2000" kern="1200">
              <a:latin typeface="Calibri Light" panose="020F0302020204030204"/>
            </a:rPr>
            <a:t>Emphasize – but don't draw attention away from the data</a:t>
          </a:r>
          <a:endParaRPr lang="en-US" sz="2000" kern="1200"/>
        </a:p>
      </dsp:txBody>
      <dsp:txXfrm>
        <a:off x="12448" y="1606541"/>
        <a:ext cx="2490258" cy="2424807"/>
      </dsp:txXfrm>
    </dsp:sp>
    <dsp:sp modelId="{FD61BBCB-84D9-4FC8-AB3D-7A4C9DB982C0}">
      <dsp:nvSpPr>
        <dsp:cNvPr id="0" name=""/>
        <dsp:cNvSpPr/>
      </dsp:nvSpPr>
      <dsp:spPr>
        <a:xfrm>
          <a:off x="2695003" y="785576"/>
          <a:ext cx="2736547" cy="820964"/>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366" tIns="101366" rIns="101366" bIns="101366" numCol="1" spcCol="1270" anchor="ctr" anchorCtr="0">
          <a:noAutofit/>
        </a:bodyPr>
        <a:lstStyle/>
        <a:p>
          <a:pPr marL="0" lvl="0" indent="0" algn="ctr" defTabSz="1244600" rtl="0">
            <a:lnSpc>
              <a:spcPct val="90000"/>
            </a:lnSpc>
            <a:spcBef>
              <a:spcPct val="0"/>
            </a:spcBef>
            <a:spcAft>
              <a:spcPct val="35000"/>
            </a:spcAft>
            <a:buNone/>
          </a:pPr>
          <a:r>
            <a:rPr lang="en-US" sz="2800" kern="1200">
              <a:latin typeface="Calibri Light" panose="020F0302020204030204"/>
            </a:rPr>
            <a:t>Axis Title</a:t>
          </a:r>
          <a:endParaRPr lang="en-US" sz="2800" kern="1200"/>
        </a:p>
      </dsp:txBody>
      <dsp:txXfrm>
        <a:off x="2941292" y="785576"/>
        <a:ext cx="2243969" cy="820964"/>
      </dsp:txXfrm>
    </dsp:sp>
    <dsp:sp modelId="{30E43F12-B3F6-4152-8698-A6164B7752C1}">
      <dsp:nvSpPr>
        <dsp:cNvPr id="0" name=""/>
        <dsp:cNvSpPr/>
      </dsp:nvSpPr>
      <dsp:spPr>
        <a:xfrm>
          <a:off x="2695003" y="1606541"/>
          <a:ext cx="2490258" cy="242480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6786" tIns="196786" rIns="196786" bIns="393572" numCol="1" spcCol="1270" anchor="t" anchorCtr="0">
          <a:noAutofit/>
        </a:bodyPr>
        <a:lstStyle/>
        <a:p>
          <a:pPr marL="0" lvl="0" indent="0" algn="l" defTabSz="889000" rtl="0">
            <a:lnSpc>
              <a:spcPct val="90000"/>
            </a:lnSpc>
            <a:spcBef>
              <a:spcPct val="0"/>
            </a:spcBef>
            <a:spcAft>
              <a:spcPct val="35000"/>
            </a:spcAft>
            <a:buNone/>
          </a:pPr>
          <a:r>
            <a:rPr lang="en-US" sz="2000" kern="1200">
              <a:latin typeface="Calibri Light" panose="020F0302020204030204"/>
            </a:rPr>
            <a:t>Usually mandatory, but not always</a:t>
          </a:r>
          <a:endParaRPr lang="en-US" sz="2000" kern="1200"/>
        </a:p>
        <a:p>
          <a:pPr marL="0" lvl="0" indent="0" algn="l" defTabSz="889000" rtl="0">
            <a:lnSpc>
              <a:spcPct val="90000"/>
            </a:lnSpc>
            <a:spcBef>
              <a:spcPct val="0"/>
            </a:spcBef>
            <a:spcAft>
              <a:spcPct val="35000"/>
            </a:spcAft>
            <a:buNone/>
          </a:pPr>
          <a:r>
            <a:rPr lang="en-US" sz="2000" kern="1200">
              <a:latin typeface="Calibri Light" panose="020F0302020204030204"/>
            </a:rPr>
            <a:t>Make sure to include measurement info</a:t>
          </a:r>
          <a:endParaRPr lang="en-US" sz="2000" kern="1200"/>
        </a:p>
      </dsp:txBody>
      <dsp:txXfrm>
        <a:off x="2695003" y="1606541"/>
        <a:ext cx="2490258" cy="2424807"/>
      </dsp:txXfrm>
    </dsp:sp>
    <dsp:sp modelId="{650EA480-E96C-4C2B-BF8A-E9557660C452}">
      <dsp:nvSpPr>
        <dsp:cNvPr id="0" name=""/>
        <dsp:cNvSpPr/>
      </dsp:nvSpPr>
      <dsp:spPr>
        <a:xfrm>
          <a:off x="5377559" y="785576"/>
          <a:ext cx="2736547" cy="820964"/>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366" tIns="101366" rIns="101366" bIns="101366" numCol="1" spcCol="1270" anchor="ctr" anchorCtr="0">
          <a:noAutofit/>
        </a:bodyPr>
        <a:lstStyle/>
        <a:p>
          <a:pPr marL="0" lvl="0" indent="0" algn="ctr" defTabSz="1244600" rtl="0">
            <a:lnSpc>
              <a:spcPct val="90000"/>
            </a:lnSpc>
            <a:spcBef>
              <a:spcPct val="0"/>
            </a:spcBef>
            <a:spcAft>
              <a:spcPct val="35000"/>
            </a:spcAft>
            <a:buNone/>
          </a:pPr>
          <a:r>
            <a:rPr lang="en-US" sz="2800" kern="1200">
              <a:latin typeface="Calibri Light" panose="020F0302020204030204"/>
            </a:rPr>
            <a:t>Data Labels</a:t>
          </a:r>
          <a:endParaRPr lang="en-US" sz="2800" kern="1200"/>
        </a:p>
      </dsp:txBody>
      <dsp:txXfrm>
        <a:off x="5623848" y="785576"/>
        <a:ext cx="2243969" cy="820964"/>
      </dsp:txXfrm>
    </dsp:sp>
    <dsp:sp modelId="{4433A145-5A9B-42D8-9A46-213A548E48E1}">
      <dsp:nvSpPr>
        <dsp:cNvPr id="0" name=""/>
        <dsp:cNvSpPr/>
      </dsp:nvSpPr>
      <dsp:spPr>
        <a:xfrm>
          <a:off x="5377559" y="1606541"/>
          <a:ext cx="2490258" cy="242480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6786" tIns="196786" rIns="196786" bIns="393572" numCol="1" spcCol="1270" anchor="t" anchorCtr="0">
          <a:noAutofit/>
        </a:bodyPr>
        <a:lstStyle/>
        <a:p>
          <a:pPr marL="0" lvl="0" indent="0" algn="l" defTabSz="889000">
            <a:lnSpc>
              <a:spcPct val="90000"/>
            </a:lnSpc>
            <a:spcBef>
              <a:spcPct val="0"/>
            </a:spcBef>
            <a:spcAft>
              <a:spcPct val="35000"/>
            </a:spcAft>
            <a:buNone/>
          </a:pPr>
          <a:r>
            <a:rPr lang="en-US" sz="2000" kern="1200">
              <a:latin typeface="Calibri Light" panose="020F0302020204030204"/>
            </a:rPr>
            <a:t>Optional</a:t>
          </a:r>
          <a:endParaRPr lang="en-US" sz="2000" kern="1200"/>
        </a:p>
        <a:p>
          <a:pPr marL="0" lvl="0" indent="0" algn="l" defTabSz="889000" rtl="0">
            <a:lnSpc>
              <a:spcPct val="90000"/>
            </a:lnSpc>
            <a:spcBef>
              <a:spcPct val="0"/>
            </a:spcBef>
            <a:spcAft>
              <a:spcPct val="35000"/>
            </a:spcAft>
            <a:buNone/>
          </a:pPr>
          <a:r>
            <a:rPr lang="en-US" sz="2000" kern="1200">
              <a:latin typeface="Calibri Light" panose="020F0302020204030204"/>
            </a:rPr>
            <a:t>Can be useful to draw attention, but can also overload the chart</a:t>
          </a:r>
          <a:endParaRPr lang="en-US" sz="2000" kern="1200"/>
        </a:p>
      </dsp:txBody>
      <dsp:txXfrm>
        <a:off x="5377559" y="1606541"/>
        <a:ext cx="2490258" cy="2424807"/>
      </dsp:txXfrm>
    </dsp:sp>
    <dsp:sp modelId="{BC199E16-5109-44EE-978F-6A416DD275D1}">
      <dsp:nvSpPr>
        <dsp:cNvPr id="0" name=""/>
        <dsp:cNvSpPr/>
      </dsp:nvSpPr>
      <dsp:spPr>
        <a:xfrm>
          <a:off x="8060114" y="785576"/>
          <a:ext cx="2736547" cy="820964"/>
        </a:xfrm>
        <a:prstGeom prst="chevron">
          <a:avLst>
            <a:gd name="adj" fmla="val 30000"/>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366" tIns="101366" rIns="101366" bIns="101366" numCol="1" spcCol="1270" anchor="ctr" anchorCtr="0">
          <a:noAutofit/>
        </a:bodyPr>
        <a:lstStyle/>
        <a:p>
          <a:pPr marL="0" lvl="0" indent="0" algn="ctr" defTabSz="1244600">
            <a:lnSpc>
              <a:spcPct val="90000"/>
            </a:lnSpc>
            <a:spcBef>
              <a:spcPct val="0"/>
            </a:spcBef>
            <a:spcAft>
              <a:spcPct val="35000"/>
            </a:spcAft>
            <a:buNone/>
          </a:pPr>
          <a:r>
            <a:rPr lang="en-US" sz="2800" kern="1200">
              <a:latin typeface="Calibri Light" panose="020F0302020204030204"/>
            </a:rPr>
            <a:t>Legend</a:t>
          </a:r>
        </a:p>
      </dsp:txBody>
      <dsp:txXfrm>
        <a:off x="8306403" y="785576"/>
        <a:ext cx="2243969" cy="820964"/>
      </dsp:txXfrm>
    </dsp:sp>
    <dsp:sp modelId="{415DCAFD-196B-4348-B356-81680468B28B}">
      <dsp:nvSpPr>
        <dsp:cNvPr id="0" name=""/>
        <dsp:cNvSpPr/>
      </dsp:nvSpPr>
      <dsp:spPr>
        <a:xfrm>
          <a:off x="8060114" y="1606541"/>
          <a:ext cx="2490258" cy="242480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6786" tIns="196786" rIns="196786" bIns="393572" numCol="1" spcCol="1270" anchor="t" anchorCtr="0">
          <a:noAutofit/>
        </a:bodyPr>
        <a:lstStyle/>
        <a:p>
          <a:pPr marL="0" lvl="0" indent="0" algn="l" defTabSz="889000" rtl="0">
            <a:lnSpc>
              <a:spcPct val="90000"/>
            </a:lnSpc>
            <a:spcBef>
              <a:spcPct val="0"/>
            </a:spcBef>
            <a:spcAft>
              <a:spcPct val="35000"/>
            </a:spcAft>
            <a:buNone/>
          </a:pPr>
          <a:r>
            <a:rPr lang="en-US" sz="2000" kern="1200">
              <a:latin typeface="Calibri Light" panose="020F0302020204030204"/>
            </a:rPr>
            <a:t>Mandatory if different colors are used, but not the best method.</a:t>
          </a:r>
        </a:p>
        <a:p>
          <a:pPr marL="0" lvl="0" indent="0" algn="l" defTabSz="889000" rtl="0">
            <a:lnSpc>
              <a:spcPct val="90000"/>
            </a:lnSpc>
            <a:spcBef>
              <a:spcPct val="0"/>
            </a:spcBef>
            <a:spcAft>
              <a:spcPct val="35000"/>
            </a:spcAft>
            <a:buNone/>
          </a:pPr>
          <a:r>
            <a:rPr lang="en-US" sz="2000" kern="1200">
              <a:latin typeface="Calibri Light" panose="020F0302020204030204"/>
            </a:rPr>
            <a:t>It is better to directly label.</a:t>
          </a:r>
        </a:p>
      </dsp:txBody>
      <dsp:txXfrm>
        <a:off x="8060114" y="1606541"/>
        <a:ext cx="2490258" cy="242480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0C61DF-C5C1-4184-89FB-60B614C8F349}">
      <dsp:nvSpPr>
        <dsp:cNvPr id="0" name=""/>
        <dsp:cNvSpPr/>
      </dsp:nvSpPr>
      <dsp:spPr>
        <a:xfrm>
          <a:off x="0" y="94350"/>
          <a:ext cx="6900512" cy="6715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Calibri Light" panose="020F0302020204030204"/>
            </a:rPr>
            <a:t>Traditional</a:t>
          </a:r>
          <a:endParaRPr lang="en-US" sz="2800" kern="1200"/>
        </a:p>
      </dsp:txBody>
      <dsp:txXfrm>
        <a:off x="32784" y="127134"/>
        <a:ext cx="6834944" cy="606012"/>
      </dsp:txXfrm>
    </dsp:sp>
    <dsp:sp modelId="{D785A44C-46AB-49B7-9E43-0244BA2B29D0}">
      <dsp:nvSpPr>
        <dsp:cNvPr id="0" name=""/>
        <dsp:cNvSpPr/>
      </dsp:nvSpPr>
      <dsp:spPr>
        <a:xfrm>
          <a:off x="0" y="765930"/>
          <a:ext cx="6900512" cy="113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en-US" sz="2200" kern="1200">
              <a:latin typeface="Calibri Light" panose="020F0302020204030204"/>
            </a:rPr>
            <a:t>Emphasizes the titles (larger contrast)</a:t>
          </a:r>
          <a:endParaRPr lang="en-US" sz="2200" kern="1200"/>
        </a:p>
        <a:p>
          <a:pPr marL="228600" lvl="1" indent="-228600" algn="l" defTabSz="977900" rtl="0">
            <a:lnSpc>
              <a:spcPct val="90000"/>
            </a:lnSpc>
            <a:spcBef>
              <a:spcPct val="0"/>
            </a:spcBef>
            <a:spcAft>
              <a:spcPct val="20000"/>
            </a:spcAft>
            <a:buChar char="•"/>
          </a:pPr>
          <a:r>
            <a:rPr lang="en-US" sz="2200" kern="1200">
              <a:latin typeface="Calibri Light" panose="020F0302020204030204"/>
            </a:rPr>
            <a:t>More formal</a:t>
          </a:r>
        </a:p>
        <a:p>
          <a:pPr marL="228600" lvl="1" indent="-228600" algn="l" defTabSz="977900" rtl="0">
            <a:lnSpc>
              <a:spcPct val="90000"/>
            </a:lnSpc>
            <a:spcBef>
              <a:spcPct val="0"/>
            </a:spcBef>
            <a:spcAft>
              <a:spcPct val="20000"/>
            </a:spcAft>
            <a:buChar char="•"/>
          </a:pPr>
          <a:r>
            <a:rPr lang="en-US" sz="2200" kern="1200">
              <a:latin typeface="Calibri Light" panose="020F0302020204030204"/>
            </a:rPr>
            <a:t>Is slightly harder to read</a:t>
          </a:r>
          <a:endParaRPr lang="en-US" sz="2200" kern="1200"/>
        </a:p>
      </dsp:txBody>
      <dsp:txXfrm>
        <a:off x="0" y="765930"/>
        <a:ext cx="6900512" cy="1130220"/>
      </dsp:txXfrm>
    </dsp:sp>
    <dsp:sp modelId="{F9EFC841-A051-4F75-A1A6-BCC4AB460524}">
      <dsp:nvSpPr>
        <dsp:cNvPr id="0" name=""/>
        <dsp:cNvSpPr/>
      </dsp:nvSpPr>
      <dsp:spPr>
        <a:xfrm>
          <a:off x="0" y="1896150"/>
          <a:ext cx="6900512" cy="6715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Calibri Light" panose="020F0302020204030204"/>
            </a:rPr>
            <a:t>Modern</a:t>
          </a:r>
          <a:endParaRPr lang="en-US" sz="2800" kern="1200"/>
        </a:p>
      </dsp:txBody>
      <dsp:txXfrm>
        <a:off x="32784" y="1928934"/>
        <a:ext cx="6834944" cy="606012"/>
      </dsp:txXfrm>
    </dsp:sp>
    <dsp:sp modelId="{80216EE2-C9DB-49DE-BD60-D1F9530583C2}">
      <dsp:nvSpPr>
        <dsp:cNvPr id="0" name=""/>
        <dsp:cNvSpPr/>
      </dsp:nvSpPr>
      <dsp:spPr>
        <a:xfrm>
          <a:off x="0" y="2567730"/>
          <a:ext cx="6900512" cy="113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en-US" sz="2200" kern="1200">
              <a:latin typeface="Calibri Light" panose="020F0302020204030204"/>
            </a:rPr>
            <a:t>De-emphasizes the titles (less contrast)</a:t>
          </a:r>
          <a:endParaRPr lang="en-US" sz="2200" kern="1200"/>
        </a:p>
        <a:p>
          <a:pPr marL="228600" lvl="1" indent="-228600" algn="l" defTabSz="977900" rtl="0">
            <a:lnSpc>
              <a:spcPct val="90000"/>
            </a:lnSpc>
            <a:spcBef>
              <a:spcPct val="0"/>
            </a:spcBef>
            <a:spcAft>
              <a:spcPct val="20000"/>
            </a:spcAft>
            <a:buChar char="•"/>
          </a:pPr>
          <a:r>
            <a:rPr lang="en-US" sz="2200" kern="1200">
              <a:latin typeface="Calibri Light" panose="020F0302020204030204"/>
            </a:rPr>
            <a:t>Adds visual framing</a:t>
          </a:r>
        </a:p>
        <a:p>
          <a:pPr marL="228600" lvl="1" indent="-228600" algn="l" defTabSz="977900" rtl="0">
            <a:lnSpc>
              <a:spcPct val="90000"/>
            </a:lnSpc>
            <a:spcBef>
              <a:spcPct val="0"/>
            </a:spcBef>
            <a:spcAft>
              <a:spcPct val="20000"/>
            </a:spcAft>
            <a:buChar char="•"/>
          </a:pPr>
          <a:r>
            <a:rPr lang="en-US" sz="2200" kern="1200">
              <a:latin typeface="Calibri Light" panose="020F0302020204030204"/>
            </a:rPr>
            <a:t>Easier to read</a:t>
          </a:r>
          <a:endParaRPr lang="en-US" sz="2200" kern="1200"/>
        </a:p>
      </dsp:txBody>
      <dsp:txXfrm>
        <a:off x="0" y="2567730"/>
        <a:ext cx="6900512" cy="1130220"/>
      </dsp:txXfrm>
    </dsp:sp>
    <dsp:sp modelId="{13BE6DDC-4F7B-4DAF-A557-E4EF597B50C4}">
      <dsp:nvSpPr>
        <dsp:cNvPr id="0" name=""/>
        <dsp:cNvSpPr/>
      </dsp:nvSpPr>
      <dsp:spPr>
        <a:xfrm>
          <a:off x="0" y="3697950"/>
          <a:ext cx="6900512" cy="671580"/>
        </a:xfrm>
        <a:prstGeom prst="round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a:latin typeface="Calibri Light" panose="020F0302020204030204"/>
            </a:rPr>
            <a:t>Consider</a:t>
          </a:r>
          <a:endParaRPr lang="en-US" sz="2800" kern="1200"/>
        </a:p>
      </dsp:txBody>
      <dsp:txXfrm>
        <a:off x="32784" y="3730734"/>
        <a:ext cx="6834944" cy="606012"/>
      </dsp:txXfrm>
    </dsp:sp>
    <dsp:sp modelId="{A0C959AD-BF1C-4D1C-B69C-F495971DAA93}">
      <dsp:nvSpPr>
        <dsp:cNvPr id="0" name=""/>
        <dsp:cNvSpPr/>
      </dsp:nvSpPr>
      <dsp:spPr>
        <a:xfrm>
          <a:off x="0" y="4369530"/>
          <a:ext cx="6900512" cy="10722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091"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en-US" sz="2200" kern="1200">
              <a:latin typeface="Calibri Light" panose="020F0302020204030204"/>
            </a:rPr>
            <a:t>Your audience and the story you are trying to tell</a:t>
          </a:r>
          <a:endParaRPr lang="en-US" sz="2200" kern="1200"/>
        </a:p>
        <a:p>
          <a:pPr marL="228600" lvl="1" indent="-228600" algn="l" defTabSz="977900" rtl="0">
            <a:lnSpc>
              <a:spcPct val="90000"/>
            </a:lnSpc>
            <a:spcBef>
              <a:spcPct val="0"/>
            </a:spcBef>
            <a:spcAft>
              <a:spcPct val="20000"/>
            </a:spcAft>
            <a:buChar char="•"/>
          </a:pPr>
          <a:r>
            <a:rPr lang="en-US" sz="2200" kern="1200">
              <a:latin typeface="Calibri Light" panose="020F0302020204030204"/>
            </a:rPr>
            <a:t>Feel free to play around with the graph to see what you like!</a:t>
          </a:r>
          <a:endParaRPr lang="en-US" sz="2200" kern="1200"/>
        </a:p>
      </dsp:txBody>
      <dsp:txXfrm>
        <a:off x="0" y="4369530"/>
        <a:ext cx="6900512" cy="10722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D2E29B-46F9-43CA-A39E-B3DFC371EB7F}">
      <dsp:nvSpPr>
        <dsp:cNvPr id="0" name=""/>
        <dsp:cNvSpPr/>
      </dsp:nvSpPr>
      <dsp:spPr>
        <a:xfrm>
          <a:off x="3080" y="464830"/>
          <a:ext cx="2444055" cy="342167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755650">
            <a:lnSpc>
              <a:spcPct val="90000"/>
            </a:lnSpc>
            <a:spcBef>
              <a:spcPct val="0"/>
            </a:spcBef>
            <a:spcAft>
              <a:spcPct val="35000"/>
            </a:spcAft>
            <a:buNone/>
          </a:pPr>
          <a:r>
            <a:rPr lang="en-US" sz="1700" kern="1200"/>
            <a:t>Consider your graph type carefully.</a:t>
          </a:r>
        </a:p>
      </dsp:txBody>
      <dsp:txXfrm>
        <a:off x="3080" y="1765067"/>
        <a:ext cx="2444055" cy="2053006"/>
      </dsp:txXfrm>
    </dsp:sp>
    <dsp:sp modelId="{4F34B4EC-9444-4FA2-8F05-716BB76A5738}">
      <dsp:nvSpPr>
        <dsp:cNvPr id="0" name=""/>
        <dsp:cNvSpPr/>
      </dsp:nvSpPr>
      <dsp:spPr>
        <a:xfrm>
          <a:off x="711856" y="806997"/>
          <a:ext cx="1026503" cy="1026503"/>
        </a:xfrm>
        <a:prstGeom prst="ellips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1</a:t>
          </a:r>
        </a:p>
      </dsp:txBody>
      <dsp:txXfrm>
        <a:off x="862184" y="957325"/>
        <a:ext cx="725847" cy="725847"/>
      </dsp:txXfrm>
    </dsp:sp>
    <dsp:sp modelId="{D587D1EE-89F8-4177-BBF4-611D20AA07AD}">
      <dsp:nvSpPr>
        <dsp:cNvPr id="0" name=""/>
        <dsp:cNvSpPr/>
      </dsp:nvSpPr>
      <dsp:spPr>
        <a:xfrm>
          <a:off x="3080" y="3886435"/>
          <a:ext cx="2444055" cy="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A7E14467-1355-4F5C-BE0F-24C4F229A72A}">
      <dsp:nvSpPr>
        <dsp:cNvPr id="0" name=""/>
        <dsp:cNvSpPr/>
      </dsp:nvSpPr>
      <dsp:spPr>
        <a:xfrm>
          <a:off x="2691541" y="464830"/>
          <a:ext cx="2444055" cy="342167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755650">
            <a:lnSpc>
              <a:spcPct val="90000"/>
            </a:lnSpc>
            <a:spcBef>
              <a:spcPct val="0"/>
            </a:spcBef>
            <a:spcAft>
              <a:spcPct val="35000"/>
            </a:spcAft>
            <a:buNone/>
          </a:pPr>
          <a:r>
            <a:rPr lang="en-US" sz="1700" kern="1200"/>
            <a:t>Have enough elements so your graph is understandable, but don't overload the graph.</a:t>
          </a:r>
        </a:p>
      </dsp:txBody>
      <dsp:txXfrm>
        <a:off x="2691541" y="1765067"/>
        <a:ext cx="2444055" cy="2053006"/>
      </dsp:txXfrm>
    </dsp:sp>
    <dsp:sp modelId="{FDA227CB-2F6D-4447-AD88-B704F91CE53F}">
      <dsp:nvSpPr>
        <dsp:cNvPr id="0" name=""/>
        <dsp:cNvSpPr/>
      </dsp:nvSpPr>
      <dsp:spPr>
        <a:xfrm>
          <a:off x="3400317" y="806997"/>
          <a:ext cx="1026503" cy="1026503"/>
        </a:xfrm>
        <a:prstGeom prst="ellips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2</a:t>
          </a:r>
        </a:p>
      </dsp:txBody>
      <dsp:txXfrm>
        <a:off x="3550645" y="957325"/>
        <a:ext cx="725847" cy="725847"/>
      </dsp:txXfrm>
    </dsp:sp>
    <dsp:sp modelId="{A92263E9-E735-456B-8F6E-2B1ACE6BA5BA}">
      <dsp:nvSpPr>
        <dsp:cNvPr id="0" name=""/>
        <dsp:cNvSpPr/>
      </dsp:nvSpPr>
      <dsp:spPr>
        <a:xfrm>
          <a:off x="2691541" y="3886435"/>
          <a:ext cx="2444055" cy="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964C7CDB-968E-4E29-B3B8-B61679C06478}">
      <dsp:nvSpPr>
        <dsp:cNvPr id="0" name=""/>
        <dsp:cNvSpPr/>
      </dsp:nvSpPr>
      <dsp:spPr>
        <a:xfrm>
          <a:off x="5380002" y="464830"/>
          <a:ext cx="2444055" cy="342167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755650">
            <a:lnSpc>
              <a:spcPct val="90000"/>
            </a:lnSpc>
            <a:spcBef>
              <a:spcPct val="0"/>
            </a:spcBef>
            <a:spcAft>
              <a:spcPct val="35000"/>
            </a:spcAft>
            <a:buNone/>
          </a:pPr>
          <a:r>
            <a:rPr lang="en-US" sz="1700" kern="1200"/>
            <a:t>Play around with the design of the graph, but make sure it can be understood.</a:t>
          </a:r>
        </a:p>
      </dsp:txBody>
      <dsp:txXfrm>
        <a:off x="5380002" y="1765067"/>
        <a:ext cx="2444055" cy="2053006"/>
      </dsp:txXfrm>
    </dsp:sp>
    <dsp:sp modelId="{F02D157A-6A34-4595-A025-8F934B2B8F8A}">
      <dsp:nvSpPr>
        <dsp:cNvPr id="0" name=""/>
        <dsp:cNvSpPr/>
      </dsp:nvSpPr>
      <dsp:spPr>
        <a:xfrm>
          <a:off x="6088778" y="806997"/>
          <a:ext cx="1026503" cy="1026503"/>
        </a:xfrm>
        <a:prstGeom prst="ellips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3</a:t>
          </a:r>
        </a:p>
      </dsp:txBody>
      <dsp:txXfrm>
        <a:off x="6239106" y="957325"/>
        <a:ext cx="725847" cy="725847"/>
      </dsp:txXfrm>
    </dsp:sp>
    <dsp:sp modelId="{221A972D-EA76-476E-B348-9F34B29BCF8E}">
      <dsp:nvSpPr>
        <dsp:cNvPr id="0" name=""/>
        <dsp:cNvSpPr/>
      </dsp:nvSpPr>
      <dsp:spPr>
        <a:xfrm>
          <a:off x="5380002" y="3886435"/>
          <a:ext cx="2444055" cy="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3C25F409-3456-4AD3-A332-B725B64BDB47}">
      <dsp:nvSpPr>
        <dsp:cNvPr id="0" name=""/>
        <dsp:cNvSpPr/>
      </dsp:nvSpPr>
      <dsp:spPr>
        <a:xfrm>
          <a:off x="8068463" y="464830"/>
          <a:ext cx="2444055" cy="3421677"/>
        </a:xfrm>
        <a:prstGeom prst="rect">
          <a:avLst/>
        </a:prstGeom>
        <a:solidFill>
          <a:schemeClr val="dk2">
            <a:alpha val="90000"/>
            <a:tint val="40000"/>
            <a:hueOff val="0"/>
            <a:satOff val="0"/>
            <a:lumOff val="0"/>
            <a:alphaOff val="0"/>
          </a:schemeClr>
        </a:solidFill>
        <a:ln w="12700" cap="flat" cmpd="sng" algn="ctr">
          <a:solidFill>
            <a:schemeClr val="dk2">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48" tIns="330200" rIns="190548" bIns="330200" numCol="1" spcCol="1270" anchor="t" anchorCtr="0">
          <a:noAutofit/>
        </a:bodyPr>
        <a:lstStyle/>
        <a:p>
          <a:pPr marL="0" lvl="0" indent="0" algn="l" defTabSz="755650" rtl="0">
            <a:lnSpc>
              <a:spcPct val="90000"/>
            </a:lnSpc>
            <a:spcBef>
              <a:spcPct val="0"/>
            </a:spcBef>
            <a:spcAft>
              <a:spcPct val="35000"/>
            </a:spcAft>
            <a:buNone/>
          </a:pPr>
          <a:r>
            <a:rPr lang="en-US" sz="1700" b="1" kern="1200">
              <a:latin typeface="Calibri Light" panose="020F0302020204030204"/>
            </a:rPr>
            <a:t>Make sure your graph is not misleading.</a:t>
          </a:r>
          <a:endParaRPr lang="en-US" sz="1700" b="1" kern="1200"/>
        </a:p>
      </dsp:txBody>
      <dsp:txXfrm>
        <a:off x="8068463" y="1765067"/>
        <a:ext cx="2444055" cy="2053006"/>
      </dsp:txXfrm>
    </dsp:sp>
    <dsp:sp modelId="{FCEF91F1-2C55-4096-8837-005E66040468}">
      <dsp:nvSpPr>
        <dsp:cNvPr id="0" name=""/>
        <dsp:cNvSpPr/>
      </dsp:nvSpPr>
      <dsp:spPr>
        <a:xfrm>
          <a:off x="8777239" y="806997"/>
          <a:ext cx="1026503" cy="1026503"/>
        </a:xfrm>
        <a:prstGeom prst="ellipse">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80030" tIns="12700" rIns="80030" bIns="12700" numCol="1" spcCol="1270" anchor="ctr" anchorCtr="0">
          <a:noAutofit/>
        </a:bodyPr>
        <a:lstStyle/>
        <a:p>
          <a:pPr marL="0" lvl="0" indent="0" algn="ctr" defTabSz="2133600">
            <a:lnSpc>
              <a:spcPct val="90000"/>
            </a:lnSpc>
            <a:spcBef>
              <a:spcPct val="0"/>
            </a:spcBef>
            <a:spcAft>
              <a:spcPct val="35000"/>
            </a:spcAft>
            <a:buNone/>
          </a:pPr>
          <a:r>
            <a:rPr lang="en-US" sz="4800" kern="1200"/>
            <a:t>4</a:t>
          </a:r>
        </a:p>
      </dsp:txBody>
      <dsp:txXfrm>
        <a:off x="8927567" y="957325"/>
        <a:ext cx="725847" cy="725847"/>
      </dsp:txXfrm>
    </dsp:sp>
    <dsp:sp modelId="{162DECDB-72DC-40A0-A6A0-659EA871B5B0}">
      <dsp:nvSpPr>
        <dsp:cNvPr id="0" name=""/>
        <dsp:cNvSpPr/>
      </dsp:nvSpPr>
      <dsp:spPr>
        <a:xfrm>
          <a:off x="8068463" y="3886435"/>
          <a:ext cx="2444055" cy="7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444D5D-C734-4E0B-B946-A3EFE7255040}">
      <dsp:nvSpPr>
        <dsp:cNvPr id="0" name=""/>
        <dsp:cNvSpPr/>
      </dsp:nvSpPr>
      <dsp:spPr>
        <a:xfrm>
          <a:off x="83152" y="277831"/>
          <a:ext cx="1269240" cy="126924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071BC3-7A8B-4561-A3D3-E6A4B534D5E5}">
      <dsp:nvSpPr>
        <dsp:cNvPr id="0" name=""/>
        <dsp:cNvSpPr/>
      </dsp:nvSpPr>
      <dsp:spPr>
        <a:xfrm>
          <a:off x="349693" y="544372"/>
          <a:ext cx="736159" cy="7361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FAF541E-1B84-4099-8189-3462BE57F305}">
      <dsp:nvSpPr>
        <dsp:cNvPr id="0" name=""/>
        <dsp:cNvSpPr/>
      </dsp:nvSpPr>
      <dsp:spPr>
        <a:xfrm>
          <a:off x="1624372" y="277831"/>
          <a:ext cx="2991780" cy="1269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b="0" i="0" kern="1200">
              <a:solidFill>
                <a:srgbClr val="444444"/>
              </a:solidFill>
              <a:latin typeface="Calibri"/>
              <a:ea typeface="Calibri"/>
              <a:cs typeface="Calibri"/>
            </a:rPr>
            <a:t>Use accessible fonts, focus on readability</a:t>
          </a:r>
        </a:p>
      </dsp:txBody>
      <dsp:txXfrm>
        <a:off x="1624372" y="277831"/>
        <a:ext cx="2991780" cy="1269240"/>
      </dsp:txXfrm>
    </dsp:sp>
    <dsp:sp modelId="{DAE94247-7664-43B3-A6C8-6C36ED6710A0}">
      <dsp:nvSpPr>
        <dsp:cNvPr id="0" name=""/>
        <dsp:cNvSpPr/>
      </dsp:nvSpPr>
      <dsp:spPr>
        <a:xfrm>
          <a:off x="5137448" y="277831"/>
          <a:ext cx="1269240" cy="126924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8D8F4DA-1E61-48F3-9080-70CC33E09334}">
      <dsp:nvSpPr>
        <dsp:cNvPr id="0" name=""/>
        <dsp:cNvSpPr/>
      </dsp:nvSpPr>
      <dsp:spPr>
        <a:xfrm>
          <a:off x="5403988" y="544372"/>
          <a:ext cx="736159" cy="73615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C7B7D89-C50E-40FE-B88D-877C4794B3C2}">
      <dsp:nvSpPr>
        <dsp:cNvPr id="0" name=""/>
        <dsp:cNvSpPr/>
      </dsp:nvSpPr>
      <dsp:spPr>
        <a:xfrm>
          <a:off x="6678668" y="277831"/>
          <a:ext cx="2991780" cy="1269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b="0" i="0" kern="1200"/>
            <a:t>Have meaningful titles/captions and data labels</a:t>
          </a:r>
        </a:p>
      </dsp:txBody>
      <dsp:txXfrm>
        <a:off x="6678668" y="277831"/>
        <a:ext cx="2991780" cy="1269240"/>
      </dsp:txXfrm>
    </dsp:sp>
    <dsp:sp modelId="{20C0C94F-E656-483A-98BC-81DF02BC2662}">
      <dsp:nvSpPr>
        <dsp:cNvPr id="0" name=""/>
        <dsp:cNvSpPr/>
      </dsp:nvSpPr>
      <dsp:spPr>
        <a:xfrm>
          <a:off x="83152" y="2180812"/>
          <a:ext cx="1269240" cy="126924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328E37D-811D-4DCC-B053-02B53396BC0A}">
      <dsp:nvSpPr>
        <dsp:cNvPr id="0" name=""/>
        <dsp:cNvSpPr/>
      </dsp:nvSpPr>
      <dsp:spPr>
        <a:xfrm>
          <a:off x="349693" y="2447352"/>
          <a:ext cx="736159" cy="736159"/>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9233DE-7885-4B40-9065-2EB8452C154C}">
      <dsp:nvSpPr>
        <dsp:cNvPr id="0" name=""/>
        <dsp:cNvSpPr/>
      </dsp:nvSpPr>
      <dsp:spPr>
        <a:xfrm>
          <a:off x="1624372" y="2180812"/>
          <a:ext cx="2991780" cy="1269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b="0" i="0" kern="1200">
              <a:solidFill>
                <a:srgbClr val="000000"/>
              </a:solidFill>
              <a:latin typeface="Calibri"/>
              <a:ea typeface="Calibri"/>
              <a:cs typeface="Calibri"/>
            </a:rPr>
            <a:t>Convey information in multiple formats</a:t>
          </a:r>
        </a:p>
      </dsp:txBody>
      <dsp:txXfrm>
        <a:off x="1624372" y="2180812"/>
        <a:ext cx="2991780" cy="1269240"/>
      </dsp:txXfrm>
    </dsp:sp>
    <dsp:sp modelId="{7B74B9D3-82F5-47B6-AD20-DA3714E3AE96}">
      <dsp:nvSpPr>
        <dsp:cNvPr id="0" name=""/>
        <dsp:cNvSpPr/>
      </dsp:nvSpPr>
      <dsp:spPr>
        <a:xfrm>
          <a:off x="5137448" y="2180812"/>
          <a:ext cx="1269240" cy="126924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D8D9888-0E90-4061-B84E-5AE4C9161BBD}">
      <dsp:nvSpPr>
        <dsp:cNvPr id="0" name=""/>
        <dsp:cNvSpPr/>
      </dsp:nvSpPr>
      <dsp:spPr>
        <a:xfrm>
          <a:off x="5403988" y="2447352"/>
          <a:ext cx="736159" cy="736159"/>
        </a:xfrm>
        <a:prstGeom prst="rect">
          <a:avLst/>
        </a:prstGeom>
        <a:blipFill>
          <a:blip xmlns:r="http://schemas.openxmlformats.org/officeDocument/2006/relationships" r:embed="rId7">
            <a:extLs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0621BB5-0567-4B96-BB2B-12DF8365BC88}">
      <dsp:nvSpPr>
        <dsp:cNvPr id="0" name=""/>
        <dsp:cNvSpPr/>
      </dsp:nvSpPr>
      <dsp:spPr>
        <a:xfrm>
          <a:off x="6678668" y="2180812"/>
          <a:ext cx="2991780" cy="12692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066800">
            <a:lnSpc>
              <a:spcPct val="100000"/>
            </a:lnSpc>
            <a:spcBef>
              <a:spcPct val="0"/>
            </a:spcBef>
            <a:spcAft>
              <a:spcPct val="35000"/>
            </a:spcAft>
            <a:buNone/>
          </a:pPr>
          <a:r>
            <a:rPr lang="en-US" sz="2400" b="0" i="0" kern="1200"/>
            <a:t>Less is more – do not overwhelm users!</a:t>
          </a:r>
          <a:endParaRPr lang="en-US" sz="2400" kern="1200"/>
        </a:p>
      </dsp:txBody>
      <dsp:txXfrm>
        <a:off x="6678668" y="2180812"/>
        <a:ext cx="2991780" cy="12692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1CAF3E-0C01-4356-B9DA-6B37198BDE60}">
      <dsp:nvSpPr>
        <dsp:cNvPr id="0" name=""/>
        <dsp:cNvSpPr/>
      </dsp:nvSpPr>
      <dsp:spPr>
        <a:xfrm>
          <a:off x="4179" y="2718412"/>
          <a:ext cx="2512894" cy="72352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en-US" sz="2000" kern="1200"/>
            <a:t>Requires Coding Experience</a:t>
          </a:r>
        </a:p>
      </dsp:txBody>
      <dsp:txXfrm>
        <a:off x="4179" y="2718412"/>
        <a:ext cx="2512894" cy="723522"/>
      </dsp:txXfrm>
    </dsp:sp>
    <dsp:sp modelId="{B27029A7-3CE5-46E9-9396-20F02CB797A3}">
      <dsp:nvSpPr>
        <dsp:cNvPr id="0" name=""/>
        <dsp:cNvSpPr/>
      </dsp:nvSpPr>
      <dsp:spPr>
        <a:xfrm>
          <a:off x="4179" y="3441935"/>
          <a:ext cx="2512894" cy="150974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en-US" sz="2000" kern="1200"/>
            <a:t>RStudio</a:t>
          </a:r>
        </a:p>
        <a:p>
          <a:pPr marL="228600" lvl="1" indent="-228600" algn="l" defTabSz="889000">
            <a:lnSpc>
              <a:spcPct val="90000"/>
            </a:lnSpc>
            <a:spcBef>
              <a:spcPct val="0"/>
            </a:spcBef>
            <a:spcAft>
              <a:spcPct val="15000"/>
            </a:spcAft>
            <a:buChar char="•"/>
          </a:pPr>
          <a:r>
            <a:rPr lang="en-US" sz="2000" kern="1200" err="1"/>
            <a:t>Jupyter</a:t>
          </a:r>
          <a:r>
            <a:rPr lang="en-US" sz="2000" kern="1200"/>
            <a:t> Notebooks</a:t>
          </a:r>
        </a:p>
        <a:p>
          <a:pPr marL="228600" lvl="1" indent="-228600" algn="l" defTabSz="889000">
            <a:lnSpc>
              <a:spcPct val="90000"/>
            </a:lnSpc>
            <a:spcBef>
              <a:spcPct val="0"/>
            </a:spcBef>
            <a:spcAft>
              <a:spcPct val="15000"/>
            </a:spcAft>
            <a:buChar char="•"/>
          </a:pPr>
          <a:r>
            <a:rPr lang="en-US" sz="2000" b="1" kern="1200">
              <a:latin typeface="Calibri Light" panose="020F0302020204030204"/>
            </a:rPr>
            <a:t>QGIS</a:t>
          </a:r>
          <a:endParaRPr lang="en-US" sz="2000" b="1" kern="1200"/>
        </a:p>
      </dsp:txBody>
      <dsp:txXfrm>
        <a:off x="4179" y="3441935"/>
        <a:ext cx="2512894" cy="1509749"/>
      </dsp:txXfrm>
    </dsp:sp>
    <dsp:sp modelId="{BB42A955-3061-4A81-A312-B77D985C0EFA}">
      <dsp:nvSpPr>
        <dsp:cNvPr id="0" name=""/>
        <dsp:cNvSpPr/>
      </dsp:nvSpPr>
      <dsp:spPr>
        <a:xfrm>
          <a:off x="2868878" y="2718412"/>
          <a:ext cx="2512894" cy="72352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a:t>No Coding Necessary</a:t>
          </a:r>
        </a:p>
      </dsp:txBody>
      <dsp:txXfrm>
        <a:off x="2868878" y="2718412"/>
        <a:ext cx="2512894" cy="723522"/>
      </dsp:txXfrm>
    </dsp:sp>
    <dsp:sp modelId="{3F9F9390-8BA8-4231-B432-DE13BAC5AFB0}">
      <dsp:nvSpPr>
        <dsp:cNvPr id="0" name=""/>
        <dsp:cNvSpPr/>
      </dsp:nvSpPr>
      <dsp:spPr>
        <a:xfrm>
          <a:off x="2868878" y="3441935"/>
          <a:ext cx="2512894" cy="150974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a:t>Tableau Public</a:t>
          </a:r>
        </a:p>
        <a:p>
          <a:pPr marL="228600" lvl="1" indent="-228600" algn="l" defTabSz="889000" rtl="0">
            <a:lnSpc>
              <a:spcPct val="90000"/>
            </a:lnSpc>
            <a:spcBef>
              <a:spcPct val="0"/>
            </a:spcBef>
            <a:spcAft>
              <a:spcPct val="15000"/>
            </a:spcAft>
            <a:buChar char="•"/>
          </a:pPr>
          <a:r>
            <a:rPr lang="en-US" sz="2000" kern="1200"/>
            <a:t>Microsoft Excel</a:t>
          </a:r>
        </a:p>
      </dsp:txBody>
      <dsp:txXfrm>
        <a:off x="2868878" y="3441935"/>
        <a:ext cx="2512894" cy="1509749"/>
      </dsp:txXfrm>
    </dsp:sp>
    <dsp:sp modelId="{20A4FBBF-4425-4DFD-9B4F-1346AA27A84F}">
      <dsp:nvSpPr>
        <dsp:cNvPr id="0" name=""/>
        <dsp:cNvSpPr/>
      </dsp:nvSpPr>
      <dsp:spPr>
        <a:xfrm>
          <a:off x="5733578" y="2718412"/>
          <a:ext cx="2512894" cy="72352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a:t>Digital Humanities Tools</a:t>
          </a:r>
        </a:p>
      </dsp:txBody>
      <dsp:txXfrm>
        <a:off x="5733578" y="2718412"/>
        <a:ext cx="2512894" cy="723522"/>
      </dsp:txXfrm>
    </dsp:sp>
    <dsp:sp modelId="{288DB76A-B099-4779-9837-D704A457A7F0}">
      <dsp:nvSpPr>
        <dsp:cNvPr id="0" name=""/>
        <dsp:cNvSpPr/>
      </dsp:nvSpPr>
      <dsp:spPr>
        <a:xfrm>
          <a:off x="5733578" y="3441935"/>
          <a:ext cx="2512894" cy="150974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a:t>Voyant Tools</a:t>
          </a:r>
        </a:p>
        <a:p>
          <a:pPr marL="228600" lvl="1" indent="-228600" algn="l" defTabSz="889000">
            <a:lnSpc>
              <a:spcPct val="90000"/>
            </a:lnSpc>
            <a:spcBef>
              <a:spcPct val="0"/>
            </a:spcBef>
            <a:spcAft>
              <a:spcPct val="15000"/>
            </a:spcAft>
            <a:buChar char="•"/>
          </a:pPr>
          <a:r>
            <a:rPr lang="en-US" sz="2000" kern="1200"/>
            <a:t>Timeline JS and Storyline JS</a:t>
          </a:r>
        </a:p>
        <a:p>
          <a:pPr marL="228600" lvl="1" indent="-228600" algn="l" defTabSz="889000">
            <a:lnSpc>
              <a:spcPct val="90000"/>
            </a:lnSpc>
            <a:spcBef>
              <a:spcPct val="0"/>
            </a:spcBef>
            <a:spcAft>
              <a:spcPct val="15000"/>
            </a:spcAft>
            <a:buChar char="•"/>
          </a:pPr>
          <a:r>
            <a:rPr lang="en-US" sz="2000" kern="1200" err="1"/>
            <a:t>StoryMaps</a:t>
          </a:r>
          <a:endParaRPr lang="en-US" sz="2000" kern="1200"/>
        </a:p>
      </dsp:txBody>
      <dsp:txXfrm>
        <a:off x="5733578" y="3441935"/>
        <a:ext cx="2512894" cy="1509749"/>
      </dsp:txXfrm>
    </dsp:sp>
    <dsp:sp modelId="{EA569C7E-76B0-4D2E-9FB6-DA6540AA18C8}">
      <dsp:nvSpPr>
        <dsp:cNvPr id="0" name=""/>
        <dsp:cNvSpPr/>
      </dsp:nvSpPr>
      <dsp:spPr>
        <a:xfrm>
          <a:off x="8598277" y="2718412"/>
          <a:ext cx="2512894" cy="72352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en-US" sz="2000" kern="1200"/>
            <a:t>Good for Cleaning Data</a:t>
          </a:r>
        </a:p>
      </dsp:txBody>
      <dsp:txXfrm>
        <a:off x="8598277" y="2718412"/>
        <a:ext cx="2512894" cy="723522"/>
      </dsp:txXfrm>
    </dsp:sp>
    <dsp:sp modelId="{A52113B1-74FB-46AF-9A0D-875D90EB95F0}">
      <dsp:nvSpPr>
        <dsp:cNvPr id="0" name=""/>
        <dsp:cNvSpPr/>
      </dsp:nvSpPr>
      <dsp:spPr>
        <a:xfrm>
          <a:off x="8598277" y="3441935"/>
          <a:ext cx="2512894" cy="1509749"/>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err="1"/>
            <a:t>OpenRefine</a:t>
          </a:r>
          <a:endParaRPr lang="en-US" sz="2000" kern="1200"/>
        </a:p>
      </dsp:txBody>
      <dsp:txXfrm>
        <a:off x="8598277" y="3441935"/>
        <a:ext cx="2512894" cy="1509749"/>
      </dsp:txXfrm>
    </dsp:sp>
  </dsp:spTree>
</dsp:drawing>
</file>

<file path=ppt/diagrams/layout1.xml><?xml version="1.0" encoding="utf-8"?>
<dgm:layoutDef xmlns:dgm="http://schemas.openxmlformats.org/drawingml/2006/diagram" xmlns:a="http://schemas.openxmlformats.org/drawingml/2006/main" uniqueId="urn:microsoft.com/office/officeart/2016/7/layout/ChevronBlockProcess">
  <dgm:title val="Chevron Block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fact="0.6"/>
      <dgm:constr type="h" for="des" forName="composite" op="equ"/>
      <dgm:constr type="w" for="ch" forName="composite" refType="w"/>
      <dgm:constr type="w" for="des" forName="parTx"/>
      <dgm:constr type="h" for="des" forName="parTx" op="equ"/>
      <dgm:constr type="w" for="des" forName="desTx"/>
      <dgm:constr type="primFontSz" for="des" forName="parTx" val="28"/>
      <dgm:constr type="primFontSz" for="des" forName="desTx" refType="primFontSz" refFor="des" refForName="parTx" op="lte" fact="0.75"/>
      <dgm:constr type="h" for="des" forName="desTx" op="equ"/>
      <dgm:constr type="w" for="ch" forName="space" refType="w" op="equ" fact="-0.005"/>
    </dgm:constrLst>
    <dgm:ruleLst>
      <dgm:rule type="w" for="ch" forName="composite" val="0"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91"/>
              <dgm:constr type="t" for="ch" forName="desTx" refType="h" refFor="ch" refForName="parTx"/>
            </dgm:constrLst>
          </dgm:if>
          <dgm:else name="Name9">
            <dgm:constrLst>
              <dgm:constr type="l" for="ch" forName="parTx"/>
              <dgm:constr type="w" for="ch" forName="parTx" refType="w"/>
              <dgm:constr type="t" for="ch" forName="parTx"/>
              <dgm:constr type="l" for="ch" forName="desTx" refType="w" fact="0.09"/>
              <dgm:constr type="w" for="ch" forName="desTx" refType="w" refFor="ch" refForName="parTx" fact="0.91"/>
              <dgm:constr type="t" for="ch" forName="desTx" refType="h" refFor="ch" refForName="parTx"/>
            </dgm:constrLst>
          </dgm:else>
        </dgm:choose>
        <dgm:ruleLst>
          <dgm:rule type="h" val="INF" fact="NaN" max="NaN"/>
        </dgm:ruleLst>
        <dgm:layoutNode name="parTx" styleLbl="alignNode1">
          <dgm:varLst>
            <dgm:chMax val="0"/>
            <dgm:chPref val="0"/>
          </dgm:varLst>
          <dgm:alg type="tx"/>
          <dgm:choose name="Name10">
            <dgm:if name="Name11" func="var" arg="dir" op="equ" val="norm">
              <dgm:shape xmlns:r="http://schemas.openxmlformats.org/officeDocument/2006/relationships" type="chevron" r:blip="">
                <dgm:adjLst>
                  <dgm:adj idx="1" val="0.3"/>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3"/>
                <dgm:constr type="h"/>
                <dgm:constr type="tMarg" refType="w" fact="0.105"/>
                <dgm:constr type="bMarg" refType="w" fact="0.105"/>
                <dgm:constr type="lMarg" refType="w" fact="0.105"/>
                <dgm:constr type="rMarg" refType="w" fact="0.105"/>
              </dgm:constrLst>
            </dgm:if>
            <dgm:else name="Name15">
              <dgm:constrLst>
                <dgm:constr type="h" refType="w" op="lte" fact="0.3"/>
                <dgm:constr type="h"/>
                <dgm:constr type="tMarg" refType="w" fact="0.105"/>
                <dgm:constr type="bMarg" refType="w" fact="0.105"/>
                <dgm:constr type="lMarg" refType="w" fact="0.105"/>
                <dgm:constr type="rMarg" refType="w" fact="0.105"/>
              </dgm:constrLst>
            </dgm:else>
          </dgm:choose>
          <dgm:ruleLst>
            <dgm:rule type="h" val="INF" fact="NaN" max="NaN"/>
            <dgm:rule type="primFontSz" val="14" fact="NaN" max="NaN"/>
          </dgm:ruleLst>
        </dgm:layoutNode>
        <dgm:layoutNode name="desTx" styleLbl="alignAccFollowNode1">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primFontSz" val="20"/>
            <dgm:constr type="tMarg" refType="w" fact="0.224"/>
            <dgm:constr type="bMarg" refType="w" fact="0.448"/>
            <dgm:constr type="lMarg" refType="w" fact="0.224"/>
            <dgm:constr type="rMarg" refType="w" fact="0.224"/>
          </dgm:constrLst>
          <dgm:ruleLst>
            <dgm:rule type="h" val="INF" fact="NaN" max="NaN"/>
            <dgm:rule type="primFontSz" val="11"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E38E998-D00D-7397-E427-BFE80473A19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91E82FD-9043-AD7C-B9E9-FF3EEB32AC9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6235C8F-8043-46DC-80F6-76099978717C}" type="datetimeFigureOut">
              <a:rPr lang="en-US" smtClean="0"/>
              <a:t>1/23/2025</a:t>
            </a:fld>
            <a:endParaRPr lang="en-US"/>
          </a:p>
        </p:txBody>
      </p:sp>
      <p:sp>
        <p:nvSpPr>
          <p:cNvPr id="4" name="Footer Placeholder 3">
            <a:extLst>
              <a:ext uri="{FF2B5EF4-FFF2-40B4-BE49-F238E27FC236}">
                <a16:creationId xmlns:a16="http://schemas.microsoft.com/office/drawing/2014/main" id="{15ADBA46-941C-F4AA-5F3B-2B4EFE8DF03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BE1DB7D-6DE5-8F5B-4AD1-46AC8A068DE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893AA1A-4E5E-4D96-92BD-B99E683D5AEA}" type="slidenum">
              <a:rPr lang="en-US" smtClean="0"/>
              <a:t>‹#›</a:t>
            </a:fld>
            <a:endParaRPr lang="en-US"/>
          </a:p>
        </p:txBody>
      </p:sp>
    </p:spTree>
    <p:extLst>
      <p:ext uri="{BB962C8B-B14F-4D97-AF65-F5344CB8AC3E}">
        <p14:creationId xmlns:p14="http://schemas.microsoft.com/office/powerpoint/2010/main" val="2532811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E5890-4F7F-1F45-90FC-A061F6E24E28}" type="datetimeFigureOut">
              <a:rPr lang="en-US" smtClean="0"/>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DB23C67-4DF1-634C-9E28-4CB4051FDF37}" type="slidenum">
              <a:rPr lang="en-US" smtClean="0"/>
              <a:t>‹#›</a:t>
            </a:fld>
            <a:endParaRPr lang="en-US"/>
          </a:p>
        </p:txBody>
      </p:sp>
    </p:spTree>
    <p:extLst>
      <p:ext uri="{BB962C8B-B14F-4D97-AF65-F5344CB8AC3E}">
        <p14:creationId xmlns:p14="http://schemas.microsoft.com/office/powerpoint/2010/main" val="3310368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Title Slide:</a:t>
            </a:r>
          </a:p>
          <a:p>
            <a:endParaRPr lang="en-US" dirty="0"/>
          </a:p>
          <a:p>
            <a:r>
              <a:rPr lang="en-US" dirty="0"/>
              <a:t>Welcome to RDAP’s presentation of “Accessibly Create and FAIR(</a:t>
            </a:r>
            <a:r>
              <a:rPr lang="en-US" dirty="0" err="1"/>
              <a:t>ly</a:t>
            </a:r>
            <a:r>
              <a:rPr lang="en-US" dirty="0"/>
              <a:t>) Share Visualizations” with Matthew Mariner, Heather Charlotte Owen, and Sarah Siddiqui.</a:t>
            </a:r>
          </a:p>
          <a:p>
            <a:endParaRPr lang="en-US" dirty="0"/>
          </a:p>
          <a:p>
            <a:r>
              <a:rPr lang="en-US" dirty="0"/>
              <a:t>My name is Nancy Shin and I’m a member of the RDAP Education and Resources Committee who organized today’s webinar. Before we review the Code of Conduct, I would like to take this opportunity to let you know that all questions will be addressed at the end of the presentation; </a:t>
            </a:r>
            <a:r>
              <a:rPr lang="en-US" dirty="0" err="1"/>
              <a:t>soooooooooo</a:t>
            </a:r>
            <a:r>
              <a:rPr lang="en-US" dirty="0"/>
              <a:t>, either type up your question in the chat box or save it to the end of the webinar where we will engage in a formal Q&amp;A.</a:t>
            </a:r>
          </a:p>
        </p:txBody>
      </p:sp>
      <p:sp>
        <p:nvSpPr>
          <p:cNvPr id="4" name="Slide Number Placeholder 3"/>
          <p:cNvSpPr>
            <a:spLocks noGrp="1"/>
          </p:cNvSpPr>
          <p:nvPr>
            <p:ph type="sldNum" sz="quarter" idx="5"/>
          </p:nvPr>
        </p:nvSpPr>
        <p:spPr/>
        <p:txBody>
          <a:bodyPr/>
          <a:lstStyle/>
          <a:p>
            <a:fld id="{3DB23C67-4DF1-634C-9E28-4CB4051FDF37}" type="slidenum">
              <a:rPr lang="en-US" smtClean="0"/>
              <a:t>0</a:t>
            </a:fld>
            <a:endParaRPr lang="en-US"/>
          </a:p>
        </p:txBody>
      </p:sp>
    </p:spTree>
    <p:extLst>
      <p:ext uri="{BB962C8B-B14F-4D97-AF65-F5344CB8AC3E}">
        <p14:creationId xmlns:p14="http://schemas.microsoft.com/office/powerpoint/2010/main" val="35351431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3DB23C67-4DF1-634C-9E28-4CB4051FDF37}" type="slidenum">
              <a:rPr lang="en-US" smtClean="0"/>
              <a:t>40</a:t>
            </a:fld>
            <a:endParaRPr lang="en-US"/>
          </a:p>
        </p:txBody>
      </p:sp>
    </p:spTree>
    <p:extLst>
      <p:ext uri="{BB962C8B-B14F-4D97-AF65-F5344CB8AC3E}">
        <p14:creationId xmlns:p14="http://schemas.microsoft.com/office/powerpoint/2010/main" val="3460511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41</a:t>
            </a:fld>
            <a:endParaRPr lang="en-US"/>
          </a:p>
        </p:txBody>
      </p:sp>
    </p:spTree>
    <p:extLst>
      <p:ext uri="{BB962C8B-B14F-4D97-AF65-F5344CB8AC3E}">
        <p14:creationId xmlns:p14="http://schemas.microsoft.com/office/powerpoint/2010/main" val="2586274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44</a:t>
            </a:fld>
            <a:endParaRPr lang="en-US"/>
          </a:p>
        </p:txBody>
      </p:sp>
    </p:spTree>
    <p:extLst>
      <p:ext uri="{BB962C8B-B14F-4D97-AF65-F5344CB8AC3E}">
        <p14:creationId xmlns:p14="http://schemas.microsoft.com/office/powerpoint/2010/main" val="2006038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Including all of these with a viz or series of </a:t>
            </a:r>
            <a:r>
              <a:rPr lang="en-US" err="1">
                <a:ea typeface="Calibri"/>
                <a:cs typeface="Calibri"/>
              </a:rPr>
              <a:t>vizes</a:t>
            </a:r>
            <a:r>
              <a:rPr lang="en-US">
                <a:ea typeface="Calibri"/>
                <a:cs typeface="Calibri"/>
              </a:rPr>
              <a:t> is not necessary and may actually be counter-productive depending on the intent and audience</a:t>
            </a:r>
          </a:p>
        </p:txBody>
      </p:sp>
      <p:sp>
        <p:nvSpPr>
          <p:cNvPr id="4" name="Slide Number Placeholder 3"/>
          <p:cNvSpPr>
            <a:spLocks noGrp="1"/>
          </p:cNvSpPr>
          <p:nvPr>
            <p:ph type="sldNum" sz="quarter" idx="5"/>
          </p:nvPr>
        </p:nvSpPr>
        <p:spPr/>
        <p:txBody>
          <a:bodyPr/>
          <a:lstStyle/>
          <a:p>
            <a:fld id="{3DB23C67-4DF1-634C-9E28-4CB4051FDF37}" type="slidenum">
              <a:rPr lang="en-US" smtClean="0"/>
              <a:t>49</a:t>
            </a:fld>
            <a:endParaRPr lang="en-US"/>
          </a:p>
        </p:txBody>
      </p:sp>
    </p:spTree>
    <p:extLst>
      <p:ext uri="{BB962C8B-B14F-4D97-AF65-F5344CB8AC3E}">
        <p14:creationId xmlns:p14="http://schemas.microsoft.com/office/powerpoint/2010/main" val="2037750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Including all of these with a viz or series of </a:t>
            </a:r>
            <a:r>
              <a:rPr lang="en-US" err="1">
                <a:ea typeface="Calibri"/>
                <a:cs typeface="Calibri"/>
              </a:rPr>
              <a:t>vizes</a:t>
            </a:r>
            <a:r>
              <a:rPr lang="en-US">
                <a:ea typeface="Calibri"/>
                <a:cs typeface="Calibri"/>
              </a:rPr>
              <a:t> is not necessary and may actually be counter-productive depending on the intent and audience</a:t>
            </a:r>
          </a:p>
        </p:txBody>
      </p:sp>
      <p:sp>
        <p:nvSpPr>
          <p:cNvPr id="4" name="Slide Number Placeholder 3"/>
          <p:cNvSpPr>
            <a:spLocks noGrp="1"/>
          </p:cNvSpPr>
          <p:nvPr>
            <p:ph type="sldNum" sz="quarter" idx="5"/>
          </p:nvPr>
        </p:nvSpPr>
        <p:spPr/>
        <p:txBody>
          <a:bodyPr/>
          <a:lstStyle/>
          <a:p>
            <a:fld id="{3DB23C67-4DF1-634C-9E28-4CB4051FDF37}" type="slidenum">
              <a:rPr lang="en-US" smtClean="0"/>
              <a:t>54</a:t>
            </a:fld>
            <a:endParaRPr lang="en-US"/>
          </a:p>
        </p:txBody>
      </p:sp>
    </p:spTree>
    <p:extLst>
      <p:ext uri="{BB962C8B-B14F-4D97-AF65-F5344CB8AC3E}">
        <p14:creationId xmlns:p14="http://schemas.microsoft.com/office/powerpoint/2010/main" val="9060172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Including all of these with a viz or series of </a:t>
            </a:r>
            <a:r>
              <a:rPr lang="en-US" err="1">
                <a:ea typeface="Calibri"/>
                <a:cs typeface="Calibri"/>
              </a:rPr>
              <a:t>vizes</a:t>
            </a:r>
            <a:r>
              <a:rPr lang="en-US">
                <a:ea typeface="Calibri"/>
                <a:cs typeface="Calibri"/>
              </a:rPr>
              <a:t> is not necessary and may actually be counter-productive depending on the intent and audience</a:t>
            </a:r>
          </a:p>
        </p:txBody>
      </p:sp>
      <p:sp>
        <p:nvSpPr>
          <p:cNvPr id="4" name="Slide Number Placeholder 3"/>
          <p:cNvSpPr>
            <a:spLocks noGrp="1"/>
          </p:cNvSpPr>
          <p:nvPr>
            <p:ph type="sldNum" sz="quarter" idx="5"/>
          </p:nvPr>
        </p:nvSpPr>
        <p:spPr/>
        <p:txBody>
          <a:bodyPr/>
          <a:lstStyle/>
          <a:p>
            <a:fld id="{3DB23C67-4DF1-634C-9E28-4CB4051FDF37}" type="slidenum">
              <a:rPr lang="en-US" smtClean="0"/>
              <a:t>55</a:t>
            </a:fld>
            <a:endParaRPr lang="en-US"/>
          </a:p>
        </p:txBody>
      </p:sp>
    </p:spTree>
    <p:extLst>
      <p:ext uri="{BB962C8B-B14F-4D97-AF65-F5344CB8AC3E}">
        <p14:creationId xmlns:p14="http://schemas.microsoft.com/office/powerpoint/2010/main" val="1819362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Including all of these with a viz or series of </a:t>
            </a:r>
            <a:r>
              <a:rPr lang="en-US" err="1">
                <a:ea typeface="Calibri"/>
                <a:cs typeface="Calibri"/>
              </a:rPr>
              <a:t>vizes</a:t>
            </a:r>
            <a:r>
              <a:rPr lang="en-US">
                <a:ea typeface="Calibri"/>
                <a:cs typeface="Calibri"/>
              </a:rPr>
              <a:t> is not necessary and may actually be counter-productive depending on the intent and audience</a:t>
            </a:r>
          </a:p>
        </p:txBody>
      </p:sp>
      <p:sp>
        <p:nvSpPr>
          <p:cNvPr id="4" name="Slide Number Placeholder 3"/>
          <p:cNvSpPr>
            <a:spLocks noGrp="1"/>
          </p:cNvSpPr>
          <p:nvPr>
            <p:ph type="sldNum" sz="quarter" idx="5"/>
          </p:nvPr>
        </p:nvSpPr>
        <p:spPr/>
        <p:txBody>
          <a:bodyPr/>
          <a:lstStyle/>
          <a:p>
            <a:fld id="{3DB23C67-4DF1-634C-9E28-4CB4051FDF37}" type="slidenum">
              <a:rPr lang="en-US" smtClean="0"/>
              <a:t>56</a:t>
            </a:fld>
            <a:endParaRPr lang="en-US"/>
          </a:p>
        </p:txBody>
      </p:sp>
    </p:spTree>
    <p:extLst>
      <p:ext uri="{BB962C8B-B14F-4D97-AF65-F5344CB8AC3E}">
        <p14:creationId xmlns:p14="http://schemas.microsoft.com/office/powerpoint/2010/main" val="1515808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3DB23C67-4DF1-634C-9E28-4CB4051FDF37}" type="slidenum">
              <a:rPr lang="en-US" smtClean="0"/>
              <a:t>59</a:t>
            </a:fld>
            <a:endParaRPr lang="en-US"/>
          </a:p>
        </p:txBody>
      </p:sp>
    </p:spTree>
    <p:extLst>
      <p:ext uri="{BB962C8B-B14F-4D97-AF65-F5344CB8AC3E}">
        <p14:creationId xmlns:p14="http://schemas.microsoft.com/office/powerpoint/2010/main" val="3123225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60</a:t>
            </a:fld>
            <a:endParaRPr lang="en-US"/>
          </a:p>
        </p:txBody>
      </p:sp>
    </p:spTree>
    <p:extLst>
      <p:ext uri="{BB962C8B-B14F-4D97-AF65-F5344CB8AC3E}">
        <p14:creationId xmlns:p14="http://schemas.microsoft.com/office/powerpoint/2010/main" val="11217732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61</a:t>
            </a:fld>
            <a:endParaRPr lang="en-US"/>
          </a:p>
        </p:txBody>
      </p:sp>
    </p:spTree>
    <p:extLst>
      <p:ext uri="{BB962C8B-B14F-4D97-AF65-F5344CB8AC3E}">
        <p14:creationId xmlns:p14="http://schemas.microsoft.com/office/powerpoint/2010/main" val="1513852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RDAP Code of Conduct</a:t>
            </a:r>
            <a:endParaRPr lang="en-US" b="0" u="none" dirty="0"/>
          </a:p>
          <a:p>
            <a:endParaRPr lang="en-US" b="0" u="none" dirty="0"/>
          </a:p>
          <a:p>
            <a:r>
              <a:rPr lang="en-US" b="0" u="none" dirty="0"/>
              <a:t>As promised, let’s now have a look at our Code of Conduct.  RDAP adheres to a strict code of conduct for our presentations to ensure that we foster and support a respectful, safe, and welcoming environment for all people. For more information on RDAP’s code of conduct, please check out this link.</a:t>
            </a:r>
            <a:endParaRPr lang="en-US" b="1" u="sng" dirty="0"/>
          </a:p>
        </p:txBody>
      </p:sp>
      <p:sp>
        <p:nvSpPr>
          <p:cNvPr id="4" name="Slide Number Placeholder 3"/>
          <p:cNvSpPr>
            <a:spLocks noGrp="1"/>
          </p:cNvSpPr>
          <p:nvPr>
            <p:ph type="sldNum" sz="quarter" idx="5"/>
          </p:nvPr>
        </p:nvSpPr>
        <p:spPr/>
        <p:txBody>
          <a:bodyPr/>
          <a:lstStyle/>
          <a:p>
            <a:fld id="{3DB23C67-4DF1-634C-9E28-4CB4051FDF37}" type="slidenum">
              <a:rPr lang="en-US" smtClean="0"/>
              <a:t>1</a:t>
            </a:fld>
            <a:endParaRPr lang="en-US"/>
          </a:p>
        </p:txBody>
      </p:sp>
    </p:spTree>
    <p:extLst>
      <p:ext uri="{BB962C8B-B14F-4D97-AF65-F5344CB8AC3E}">
        <p14:creationId xmlns:p14="http://schemas.microsoft.com/office/powerpoint/2010/main" val="1889984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Bios</a:t>
            </a:r>
          </a:p>
          <a:p>
            <a:endParaRPr lang="en-US" dirty="0"/>
          </a:p>
          <a:p>
            <a:r>
              <a:rPr lang="en-US" dirty="0"/>
              <a:t>Now, it’s my </a:t>
            </a:r>
            <a:r>
              <a:rPr lang="en-US" dirty="0" err="1"/>
              <a:t>honour</a:t>
            </a:r>
            <a:r>
              <a:rPr lang="en-US" dirty="0"/>
              <a:t> to introduce our speakers today, starting with …</a:t>
            </a:r>
          </a:p>
          <a:p>
            <a:endParaRPr lang="en-US" dirty="0"/>
          </a:p>
          <a:p>
            <a:pPr lvl="0"/>
            <a:r>
              <a:rPr lang="en-US" sz="1200" b="1" kern="1200" dirty="0">
                <a:solidFill>
                  <a:schemeClr val="tx1"/>
                </a:solidFill>
                <a:effectLst/>
                <a:latin typeface="+mn-lt"/>
                <a:ea typeface="+mn-ea"/>
                <a:cs typeface="+mn-cs"/>
              </a:rPr>
              <a:t>Heather Charlotte Owen (she/her):</a:t>
            </a:r>
            <a:r>
              <a:rPr lang="en-US" sz="1200" kern="1200" dirty="0">
                <a:solidFill>
                  <a:schemeClr val="tx1"/>
                </a:solidFill>
                <a:effectLst/>
                <a:latin typeface="+mn-lt"/>
                <a:ea typeface="+mn-ea"/>
                <a:cs typeface="+mn-cs"/>
              </a:rPr>
              <a:t>  Heather Charlotte Owen is the Data Librarian at the University of Rochester, where she reviews data management and sharing plans, consults on data management and sharing best practices, and teaches data workshops on topics from data visualization to data cleaning. She has a MS in Library and Information Science and a Certificate in Advanced Studies in Data Science from Syracuse University, and a BA in Mathematics and English Literature from the University of Rochester.</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Our other speaker is …</a:t>
            </a: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Matthew Mariner (he/him): </a:t>
            </a:r>
            <a:r>
              <a:rPr lang="en-US" sz="1200" kern="1200" dirty="0">
                <a:solidFill>
                  <a:schemeClr val="tx1"/>
                </a:solidFill>
                <a:effectLst/>
                <a:latin typeface="+mn-lt"/>
                <a:ea typeface="+mn-ea"/>
                <a:cs typeface="+mn-cs"/>
              </a:rPr>
              <a:t>Matthew Mariner is the Data Curator Librarian at the University of Rochester's River Campus Libraries where he focuses on lifecycle management for research data and assisting researchers with data depositions and practices. Matthew also manages the University of Rochester Research Repository (URRR) which serves as both the University's IR and de facto data repository. Matthew has Master of Historic Preservation and Bachelor of English degrees from the University of Florida, and is particularly interested in obsolescing media, file forensics, and born-digital archives.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And finally, we have …</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Sara Siddiqui (she/her): </a:t>
            </a:r>
            <a:r>
              <a:rPr lang="en-US" sz="1200" kern="1200" dirty="0">
                <a:solidFill>
                  <a:schemeClr val="tx1"/>
                </a:solidFill>
                <a:effectLst/>
                <a:latin typeface="+mn-lt"/>
                <a:ea typeface="+mn-ea"/>
                <a:cs typeface="+mn-cs"/>
              </a:rPr>
              <a:t>Sarah Siddiqui is the Reproducibility Librarian at the University of Rochester's River Campus Libraries. As a member of the Libraries Data Services, she manages platforms such as </a:t>
            </a:r>
            <a:r>
              <a:rPr lang="en-US" sz="1200" kern="1200" dirty="0" err="1">
                <a:solidFill>
                  <a:schemeClr val="tx1"/>
                </a:solidFill>
                <a:effectLst/>
                <a:latin typeface="+mn-lt"/>
                <a:ea typeface="+mn-ea"/>
                <a:cs typeface="+mn-cs"/>
              </a:rPr>
              <a:t>LabArchives</a:t>
            </a:r>
            <a:r>
              <a:rPr lang="en-US" sz="1200" kern="1200" dirty="0">
                <a:solidFill>
                  <a:schemeClr val="tx1"/>
                </a:solidFill>
                <a:effectLst/>
                <a:latin typeface="+mn-lt"/>
                <a:ea typeface="+mn-ea"/>
                <a:cs typeface="+mn-cs"/>
              </a:rPr>
              <a:t> and recommends tools and best practices for sharing methods, workflows, and code across disciplines. Sarah has an MS in Data Science from the University of Rochester, an MS in Information Science from the University at Albany, SUNY, and a Bachelor in Business Administration from Indraprastha University, India.</a:t>
            </a:r>
          </a:p>
          <a:p>
            <a:endParaRPr lang="en-US" dirty="0"/>
          </a:p>
        </p:txBody>
      </p:sp>
      <p:sp>
        <p:nvSpPr>
          <p:cNvPr id="4" name="Slide Number Placeholder 3"/>
          <p:cNvSpPr>
            <a:spLocks noGrp="1"/>
          </p:cNvSpPr>
          <p:nvPr>
            <p:ph type="sldNum" sz="quarter" idx="5"/>
          </p:nvPr>
        </p:nvSpPr>
        <p:spPr/>
        <p:txBody>
          <a:bodyPr/>
          <a:lstStyle/>
          <a:p>
            <a:fld id="{3DB23C67-4DF1-634C-9E28-4CB4051FDF37}" type="slidenum">
              <a:rPr lang="en-US" smtClean="0"/>
              <a:t>2</a:t>
            </a:fld>
            <a:endParaRPr lang="en-US"/>
          </a:p>
        </p:txBody>
      </p:sp>
    </p:spTree>
    <p:extLst>
      <p:ext uri="{BB962C8B-B14F-4D97-AF65-F5344CB8AC3E}">
        <p14:creationId xmlns:p14="http://schemas.microsoft.com/office/powerpoint/2010/main" val="2451973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3</a:t>
            </a:fld>
            <a:endParaRPr lang="en-US"/>
          </a:p>
        </p:txBody>
      </p:sp>
    </p:spTree>
    <p:extLst>
      <p:ext uri="{BB962C8B-B14F-4D97-AF65-F5344CB8AC3E}">
        <p14:creationId xmlns:p14="http://schemas.microsoft.com/office/powerpoint/2010/main" val="41586780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ea typeface="Calibri"/>
              <a:cs typeface="Calibri"/>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6</a:t>
            </a:fld>
            <a:endParaRPr lang="en-US"/>
          </a:p>
        </p:txBody>
      </p:sp>
    </p:spTree>
    <p:extLst>
      <p:ext uri="{BB962C8B-B14F-4D97-AF65-F5344CB8AC3E}">
        <p14:creationId xmlns:p14="http://schemas.microsoft.com/office/powerpoint/2010/main" val="1556335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7</a:t>
            </a:fld>
            <a:endParaRPr lang="en-US"/>
          </a:p>
        </p:txBody>
      </p:sp>
    </p:spTree>
    <p:extLst>
      <p:ext uri="{BB962C8B-B14F-4D97-AF65-F5344CB8AC3E}">
        <p14:creationId xmlns:p14="http://schemas.microsoft.com/office/powerpoint/2010/main" val="3058187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Alternative text</a:t>
            </a:r>
          </a:p>
        </p:txBody>
      </p:sp>
      <p:sp>
        <p:nvSpPr>
          <p:cNvPr id="4" name="Slide Number Placeholder 3"/>
          <p:cNvSpPr>
            <a:spLocks noGrp="1"/>
          </p:cNvSpPr>
          <p:nvPr>
            <p:ph type="sldNum" sz="quarter" idx="5"/>
          </p:nvPr>
        </p:nvSpPr>
        <p:spPr/>
        <p:txBody>
          <a:bodyPr/>
          <a:lstStyle/>
          <a:p>
            <a:fld id="{3DB23C67-4DF1-634C-9E28-4CB4051FDF37}" type="slidenum">
              <a:rPr lang="en-US" smtClean="0"/>
              <a:t>8</a:t>
            </a:fld>
            <a:endParaRPr lang="en-US"/>
          </a:p>
        </p:txBody>
      </p:sp>
    </p:spTree>
    <p:extLst>
      <p:ext uri="{BB962C8B-B14F-4D97-AF65-F5344CB8AC3E}">
        <p14:creationId xmlns:p14="http://schemas.microsoft.com/office/powerpoint/2010/main" val="2459579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3365634-8F95-4A83-BF6B-F174342A0D97}" type="slidenum">
              <a:rPr lang="en-US" smtClean="0"/>
              <a:t>14</a:t>
            </a:fld>
            <a:endParaRPr lang="en-US"/>
          </a:p>
        </p:txBody>
      </p:sp>
    </p:spTree>
    <p:extLst>
      <p:ext uri="{BB962C8B-B14F-4D97-AF65-F5344CB8AC3E}">
        <p14:creationId xmlns:p14="http://schemas.microsoft.com/office/powerpoint/2010/main" val="8701451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endParaRPr lang="en-US"/>
          </a:p>
          <a:p>
            <a:endParaRPr lang="en-US">
              <a:cs typeface="Calibri" panose="020F0502020204030204"/>
            </a:endParaRPr>
          </a:p>
        </p:txBody>
      </p:sp>
      <p:sp>
        <p:nvSpPr>
          <p:cNvPr id="4" name="Slide Number Placeholder 3"/>
          <p:cNvSpPr>
            <a:spLocks noGrp="1"/>
          </p:cNvSpPr>
          <p:nvPr>
            <p:ph type="sldNum" sz="quarter" idx="5"/>
          </p:nvPr>
        </p:nvSpPr>
        <p:spPr/>
        <p:txBody>
          <a:bodyPr/>
          <a:lstStyle/>
          <a:p>
            <a:fld id="{3DB23C67-4DF1-634C-9E28-4CB4051FDF37}" type="slidenum">
              <a:rPr lang="en-US" smtClean="0"/>
              <a:t>29</a:t>
            </a:fld>
            <a:endParaRPr lang="en-US"/>
          </a:p>
        </p:txBody>
      </p:sp>
    </p:spTree>
    <p:extLst>
      <p:ext uri="{BB962C8B-B14F-4D97-AF65-F5344CB8AC3E}">
        <p14:creationId xmlns:p14="http://schemas.microsoft.com/office/powerpoint/2010/main" val="3326682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951370-5A3D-4C36-AE38-C7A6A4A3706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3272CD-25E1-F914-5F1D-C49CF3389DE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CBA1201-289A-71E1-A346-BE52F54BA76C}"/>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300CB706-AB57-A13A-FA4E-A32C97FFD6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8AAEF3-DC68-11B9-04CC-A763395786CA}"/>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6785233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637B9-09A0-DFE7-D398-25F6A03F650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0543759-7C36-1F9A-58C4-65B88A45664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C5D4E2-E06C-061F-52C1-19EFDB853BE4}"/>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766DB4FC-6269-FE67-FE47-CF133F485C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E2F32D-08AB-A456-3B6F-B1C6CEB41F9E}"/>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385390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7856AF2-05E5-AA13-6E02-4D666299EB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A140A9F-2583-7AD3-C150-84CC7450F8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4B7B23-2FFC-4D65-7542-09CAF3A8160F}"/>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3A73F3E4-93E0-493B-29DC-D4841E65F6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7D6A44-8EF3-0A61-6E70-8E11C30511BB}"/>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8285378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2FFCA-9251-E43D-DB36-B5B5B2B37E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0E4E29B-2F91-9A8D-D10B-B1D9D5A3D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B50BD9-081D-340E-8A3E-F1EB983D78FC}"/>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ABEC6B3E-DCEF-E8D8-2D76-038069DD10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2D81FF-B3DE-72B7-5922-34C90DBA56E5}"/>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35409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B9A44-1F4C-82D3-9016-5A3F1549D7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411F61-7A21-813F-334F-FFBF94D88B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9D27ED-31EA-C558-0B89-F6ACD0D38FB6}"/>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D6EDCCA3-7A2B-C0B0-524B-A448ED76C4B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BD2CAD-5DA5-D8BB-99BD-0C7B62FA4D17}"/>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33542178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BEC1C-10DE-AB39-8FD2-DD0DE8497E1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063682C-C2FC-3D5E-1AF7-4F5A4F4408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8621C9-5737-AB8A-46DE-64A09C8358D9}"/>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7CA67577-19ED-FC63-BDDD-9C28BD05C0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7869C66-81A7-E96A-7EC9-EB78DB1FDB32}"/>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3537208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0057DA-8044-6DEB-E736-59FA952E0D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240BEE-C689-8326-6936-7190162EFBC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1E85F0-7141-DE40-3A92-E81FEB77004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EDD1BC6-4FA6-A4EC-F035-11F82D3193CA}"/>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6" name="Footer Placeholder 5">
            <a:extLst>
              <a:ext uri="{FF2B5EF4-FFF2-40B4-BE49-F238E27FC236}">
                <a16:creationId xmlns:a16="http://schemas.microsoft.com/office/drawing/2014/main" id="{0FC88440-9F72-5D15-E40B-632239BE67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6C60C7-35E3-6D4C-7488-8A236CBE70AD}"/>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493978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F86D1-978B-5E93-0336-7A359E06455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3E0CAB-160A-B42B-7C0E-6A4CCA736F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3D50BB8-C5CB-A633-484F-611A9BD2BF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6E55A1E-97B5-E40A-6196-62707CD54AF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5D1B57B-88DD-C437-4CA3-8CD2BA696B2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EA24A0-86B2-1D06-9217-AB1895D8F7A8}"/>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8" name="Footer Placeholder 7">
            <a:extLst>
              <a:ext uri="{FF2B5EF4-FFF2-40B4-BE49-F238E27FC236}">
                <a16:creationId xmlns:a16="http://schemas.microsoft.com/office/drawing/2014/main" id="{E0382DDF-E598-3FC1-8FA5-3E09CFC554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8B743E-47F5-D889-6667-39C99B29F674}"/>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2573959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8CA33-F8CF-428D-9171-C26B205A418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448DCEF-CCC2-1DE9-D617-CCF0B3A5A4E7}"/>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4" name="Footer Placeholder 3">
            <a:extLst>
              <a:ext uri="{FF2B5EF4-FFF2-40B4-BE49-F238E27FC236}">
                <a16:creationId xmlns:a16="http://schemas.microsoft.com/office/drawing/2014/main" id="{403C5162-7C60-5193-1AE6-D192510D408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46188F-8976-1ABA-690B-8FB08794AD88}"/>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12447435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8E8275-DE84-251E-B1C0-9A43F54772A9}"/>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3" name="Footer Placeholder 2">
            <a:extLst>
              <a:ext uri="{FF2B5EF4-FFF2-40B4-BE49-F238E27FC236}">
                <a16:creationId xmlns:a16="http://schemas.microsoft.com/office/drawing/2014/main" id="{87B9C65D-FA1A-D456-50F3-887DBE11160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39CCE5-F5CD-42FA-FBC5-EF18085BD302}"/>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6490700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50DBA-B428-7B80-D2C9-C25EE9FA70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F5FABB0-535C-4947-08D3-2E1F65DC5BC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D4453AC-4D62-C0BF-6623-A2297C2A3B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4F84CE5-63ED-2713-0D1B-0E7E1ED63257}"/>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6" name="Footer Placeholder 5">
            <a:extLst>
              <a:ext uri="{FF2B5EF4-FFF2-40B4-BE49-F238E27FC236}">
                <a16:creationId xmlns:a16="http://schemas.microsoft.com/office/drawing/2014/main" id="{82F22D9B-ADBC-8237-6039-6AD79182F75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EFF881E-E9E8-0527-3991-844A97C8E184}"/>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717253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0EB8E-B6A6-B096-3B83-361DEFD042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920C8D4-7D7D-83C6-FEB6-58E6995F420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4B0D14-68A8-D864-4495-F99F56A6B994}"/>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BEA7AE88-D13E-9CD6-9C30-E051CE2D50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E6C6A5-67B0-4664-9DA7-F94B5FC65CAD}"/>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5572657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9697BC-9422-15A2-FE0B-1B93E658B0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CD1DF7C-97DD-C603-933F-47EA1A7AA4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89A894-96EC-1B5C-C4B7-467C1E4F5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DEDF89-8143-ADAA-5240-F13635E2780D}"/>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6" name="Footer Placeholder 5">
            <a:extLst>
              <a:ext uri="{FF2B5EF4-FFF2-40B4-BE49-F238E27FC236}">
                <a16:creationId xmlns:a16="http://schemas.microsoft.com/office/drawing/2014/main" id="{0E283602-2C7C-3DED-1AD0-07836E2AB0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7F0748B-8B4B-2AD8-3CAC-3C05AA38AD48}"/>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776169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4E648-7931-A0F2-B819-FC4F984A1D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1B03A53-3254-FC35-4B79-9FD1E58EA1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418129-6FBD-4CCF-D671-78CA1DED1D00}"/>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7F3C30CE-1FB9-971F-B001-23CF06D5EF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7988D2-1557-7F20-0FA6-C74D934E6174}"/>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8800373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054466-847C-3907-8F62-E4DF7B41F29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392467C-C8F8-C3DA-C4E0-79E7D18D462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655616A-599D-D306-220F-13907EBFDCE9}"/>
              </a:ext>
            </a:extLst>
          </p:cNvPr>
          <p:cNvSpPr>
            <a:spLocks noGrp="1"/>
          </p:cNvSpPr>
          <p:nvPr>
            <p:ph type="dt" sz="half" idx="10"/>
          </p:nvPr>
        </p:nvSpPr>
        <p:spPr/>
        <p:txBody>
          <a:body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65C6B35B-B369-2DF4-FC9F-E184982AB5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8EDA6D-5247-2B8F-A58E-75737031A009}"/>
              </a:ext>
            </a:extLst>
          </p:cNvPr>
          <p:cNvSpPr>
            <a:spLocks noGrp="1"/>
          </p:cNvSpPr>
          <p:nvPr>
            <p:ph type="sldNum" sz="quarter" idx="12"/>
          </p:nvPr>
        </p:nvSpPr>
        <p:spPr/>
        <p:txBody>
          <a:bodyPr/>
          <a:lstStyle/>
          <a:p>
            <a:fld id="{8498B025-46A5-43E5-AB64-994C50775FA5}" type="slidenum">
              <a:rPr lang="en-US" smtClean="0"/>
              <a:t>‹#›</a:t>
            </a:fld>
            <a:endParaRPr lang="en-US"/>
          </a:p>
        </p:txBody>
      </p:sp>
    </p:spTree>
    <p:extLst>
      <p:ext uri="{BB962C8B-B14F-4D97-AF65-F5344CB8AC3E}">
        <p14:creationId xmlns:p14="http://schemas.microsoft.com/office/powerpoint/2010/main" val="24378172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203ED-8CB3-0D4D-B8AB-442012B7B54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2FDE99-6593-2038-62C7-99BBC5341712}"/>
              </a:ext>
            </a:extLst>
          </p:cNvPr>
          <p:cNvSpPr>
            <a:spLocks noGrp="1"/>
          </p:cNvSpPr>
          <p:nvPr>
            <p:ph type="dt" sz="half" idx="10"/>
          </p:nvPr>
        </p:nvSpPr>
        <p:spPr/>
        <p:txBody>
          <a:bodyPr/>
          <a:lstStyle/>
          <a:p>
            <a:fld id="{DFE31B5A-32B7-6941-B076-59281B60D647}" type="datetime1">
              <a:rPr lang="en-US" smtClean="0"/>
              <a:t>1/23/2025</a:t>
            </a:fld>
            <a:endParaRPr lang="en-US"/>
          </a:p>
        </p:txBody>
      </p:sp>
      <p:sp>
        <p:nvSpPr>
          <p:cNvPr id="4" name="Footer Placeholder 3">
            <a:extLst>
              <a:ext uri="{FF2B5EF4-FFF2-40B4-BE49-F238E27FC236}">
                <a16:creationId xmlns:a16="http://schemas.microsoft.com/office/drawing/2014/main" id="{07597D84-6B2B-5BF7-22AE-CEF4AFA93EB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6764059-40EB-32EA-8E4B-81BEB5679AED}"/>
              </a:ext>
            </a:extLst>
          </p:cNvPr>
          <p:cNvSpPr>
            <a:spLocks noGrp="1"/>
          </p:cNvSpPr>
          <p:nvPr>
            <p:ph type="sldNum" sz="quarter" idx="12"/>
          </p:nvPr>
        </p:nvSpPr>
        <p:spPr/>
        <p:txBody>
          <a:bodyPr/>
          <a:lstStyle/>
          <a:p>
            <a:fld id="{3467E7BF-4280-A942-9EA8-E29937B95BD5}" type="slidenum">
              <a:rPr lang="en-US" smtClean="0"/>
              <a:t>‹#›</a:t>
            </a:fld>
            <a:endParaRPr lang="en-US"/>
          </a:p>
        </p:txBody>
      </p:sp>
      <p:pic>
        <p:nvPicPr>
          <p:cNvPr id="11" name="Picture 10">
            <a:extLst>
              <a:ext uri="{FF2B5EF4-FFF2-40B4-BE49-F238E27FC236}">
                <a16:creationId xmlns:a16="http://schemas.microsoft.com/office/drawing/2014/main" id="{A692CB24-3527-15F6-617C-69B7178B69BC}"/>
              </a:ext>
            </a:extLst>
          </p:cNvPr>
          <p:cNvPicPr>
            <a:picLocks noChangeAspect="1"/>
          </p:cNvPicPr>
          <p:nvPr userDrawn="1"/>
        </p:nvPicPr>
        <p:blipFill>
          <a:blip r:embed="rId2"/>
          <a:stretch>
            <a:fillRect/>
          </a:stretch>
        </p:blipFill>
        <p:spPr>
          <a:xfrm>
            <a:off x="0" y="6248400"/>
            <a:ext cx="12192000" cy="609600"/>
          </a:xfrm>
          <a:prstGeom prst="rect">
            <a:avLst/>
          </a:prstGeom>
        </p:spPr>
      </p:pic>
    </p:spTree>
    <p:extLst>
      <p:ext uri="{BB962C8B-B14F-4D97-AF65-F5344CB8AC3E}">
        <p14:creationId xmlns:p14="http://schemas.microsoft.com/office/powerpoint/2010/main" val="2526537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8A8A3-9817-013A-43D3-12D7A27DF87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51A3C7C-0B23-3125-A845-8C76E61806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7C0FA21-B2D2-A867-45DE-44A7B2E260E0}"/>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C9BE1DF4-16C4-1AB4-8D7C-BD91E3CEC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20FC2F-8AE2-EDE9-893C-9C557C11E467}"/>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1678672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BC9C2-099E-A6A2-CC81-AFED7D3429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5266701-00E4-A85D-0E21-C09FDD506A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157E0CE-784B-03CD-381D-87D24FC24D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B873CA-D99F-D6FA-BA65-E7373229D18C}"/>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6" name="Footer Placeholder 5">
            <a:extLst>
              <a:ext uri="{FF2B5EF4-FFF2-40B4-BE49-F238E27FC236}">
                <a16:creationId xmlns:a16="http://schemas.microsoft.com/office/drawing/2014/main" id="{A221A0EF-56B0-637B-A78C-48A9EB9145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E8C59DB-4F4B-A8B9-0173-F397DEB69C7B}"/>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768685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77710D-AF86-DA54-EA51-69E7A869CD4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8FE32F0-5728-050B-EC0F-01AC0ABDA94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711D895-9022-7434-9BD9-2C2CB54498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D8A2A13-1F52-2D35-4D92-4B55114C305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18D264D-2674-1E3A-E36D-EC4456EEB7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6895003-FF74-B5E6-070A-414EFB688718}"/>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8" name="Footer Placeholder 7">
            <a:extLst>
              <a:ext uri="{FF2B5EF4-FFF2-40B4-BE49-F238E27FC236}">
                <a16:creationId xmlns:a16="http://schemas.microsoft.com/office/drawing/2014/main" id="{F0F9E602-37D6-1C3D-1AD7-866EA4D793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6DA69B1-8134-09BC-2220-6AAE1B3002EF}"/>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39456713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6C4129-3602-1EEF-F928-3E1EA262E14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365A6A-1D94-6896-B79F-AC2042D1FB92}"/>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4" name="Footer Placeholder 3">
            <a:extLst>
              <a:ext uri="{FF2B5EF4-FFF2-40B4-BE49-F238E27FC236}">
                <a16:creationId xmlns:a16="http://schemas.microsoft.com/office/drawing/2014/main" id="{690B7A2E-045E-6594-4C3A-CD839B31888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B3BFA1C-84A1-89CA-DC61-6041FDDAD049}"/>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1806408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4FDF8F8-2A0D-4678-FC57-C24A048F1DAF}"/>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3" name="Footer Placeholder 2">
            <a:extLst>
              <a:ext uri="{FF2B5EF4-FFF2-40B4-BE49-F238E27FC236}">
                <a16:creationId xmlns:a16="http://schemas.microsoft.com/office/drawing/2014/main" id="{550C5550-361A-0922-2BA1-3A92BFB4C0E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AAF14B-4650-1834-5547-4A032E1E1B74}"/>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8659156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BDA64B-B96B-8AA0-3FF5-E7025E7B772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C5B87F7-2968-BCBB-C85C-32046B211D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2F0FE8-DCE6-B501-D815-1181F2774A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01F482-F422-037B-87EE-5561CEBD1E77}"/>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6" name="Footer Placeholder 5">
            <a:extLst>
              <a:ext uri="{FF2B5EF4-FFF2-40B4-BE49-F238E27FC236}">
                <a16:creationId xmlns:a16="http://schemas.microsoft.com/office/drawing/2014/main" id="{4E9F6A52-C6AA-70DD-E3E1-FF9A421E94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96D9CF-0F46-BDFD-0E68-FF3AA70AD90C}"/>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24241602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F57483-112D-0837-E7A9-04AA087DE9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F7E346F-DA78-3B3F-0BD6-BFE8EF242E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F12C51E-E334-832D-CBAC-5DD44F2824B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D8EBB3-9740-CEB4-CF6C-F0BADFD8BC95}"/>
              </a:ext>
            </a:extLst>
          </p:cNvPr>
          <p:cNvSpPr>
            <a:spLocks noGrp="1"/>
          </p:cNvSpPr>
          <p:nvPr>
            <p:ph type="dt" sz="half" idx="10"/>
          </p:nvPr>
        </p:nvSpPr>
        <p:spPr/>
        <p:txBody>
          <a:bodyPr/>
          <a:lstStyle/>
          <a:p>
            <a:fld id="{4FCD2713-2BE2-4624-8D03-9266309A6643}" type="datetimeFigureOut">
              <a:rPr lang="en-US" smtClean="0"/>
              <a:t>1/23/2025</a:t>
            </a:fld>
            <a:endParaRPr lang="en-US"/>
          </a:p>
        </p:txBody>
      </p:sp>
      <p:sp>
        <p:nvSpPr>
          <p:cNvPr id="6" name="Footer Placeholder 5">
            <a:extLst>
              <a:ext uri="{FF2B5EF4-FFF2-40B4-BE49-F238E27FC236}">
                <a16:creationId xmlns:a16="http://schemas.microsoft.com/office/drawing/2014/main" id="{6B4624DC-0B64-C778-8168-9300118CB5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4ACF9A-4F07-A5E1-CB43-B73E454CC648}"/>
              </a:ext>
            </a:extLst>
          </p:cNvPr>
          <p:cNvSpPr>
            <a:spLocks noGrp="1"/>
          </p:cNvSpPr>
          <p:nvPr>
            <p:ph type="sldNum" sz="quarter" idx="12"/>
          </p:nvPr>
        </p:nvSpPr>
        <p:spPr/>
        <p:txBody>
          <a:bodyPr/>
          <a:lstStyle/>
          <a:p>
            <a:fld id="{1F0DAB6E-C41D-4EED-8BEC-855A9AC37640}" type="slidenum">
              <a:rPr lang="en-US" smtClean="0"/>
              <a:t>‹#›</a:t>
            </a:fld>
            <a:endParaRPr lang="en-US"/>
          </a:p>
        </p:txBody>
      </p:sp>
    </p:spTree>
    <p:extLst>
      <p:ext uri="{BB962C8B-B14F-4D97-AF65-F5344CB8AC3E}">
        <p14:creationId xmlns:p14="http://schemas.microsoft.com/office/powerpoint/2010/main" val="3486397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4CEF01-F4C4-425C-EABD-D4D01597F0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89914BA-0900-FA1C-D58A-2EDDCA1C36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BC6FCE-8868-5CE4-190D-DECA212428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FCD2713-2BE2-4624-8D03-9266309A6643}" type="datetimeFigureOut">
              <a:rPr lang="en-US" smtClean="0"/>
              <a:t>1/23/2025</a:t>
            </a:fld>
            <a:endParaRPr lang="en-US"/>
          </a:p>
        </p:txBody>
      </p:sp>
      <p:sp>
        <p:nvSpPr>
          <p:cNvPr id="5" name="Footer Placeholder 4">
            <a:extLst>
              <a:ext uri="{FF2B5EF4-FFF2-40B4-BE49-F238E27FC236}">
                <a16:creationId xmlns:a16="http://schemas.microsoft.com/office/drawing/2014/main" id="{5C1151D6-ADC8-C0CB-2935-3AE6E0738AA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638364B-003F-61BD-3DBA-B27DEEB218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0DAB6E-C41D-4EED-8BEC-855A9AC37640}" type="slidenum">
              <a:rPr lang="en-US" smtClean="0"/>
              <a:t>‹#›</a:t>
            </a:fld>
            <a:endParaRPr lang="en-US"/>
          </a:p>
        </p:txBody>
      </p:sp>
      <p:pic>
        <p:nvPicPr>
          <p:cNvPr id="8" name="Picture 7">
            <a:extLst>
              <a:ext uri="{FF2B5EF4-FFF2-40B4-BE49-F238E27FC236}">
                <a16:creationId xmlns:a16="http://schemas.microsoft.com/office/drawing/2014/main" id="{55ED4BDA-5360-9202-E5AE-5FAB204F4765}"/>
              </a:ext>
            </a:extLst>
          </p:cNvPr>
          <p:cNvPicPr>
            <a:picLocks noChangeAspect="1"/>
          </p:cNvPicPr>
          <p:nvPr userDrawn="1"/>
        </p:nvPicPr>
        <p:blipFill>
          <a:blip r:embed="rId13"/>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9531392"/>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10" r:id="rId4"/>
    <p:sldLayoutId id="2147483678" r:id="rId5"/>
    <p:sldLayoutId id="2147483685" r:id="rId6"/>
    <p:sldLayoutId id="2147483709"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A29B3C1-2180-1AB5-BE90-A8AF11FCE9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361BB8-B599-D491-B956-3185BAC31F2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91E6CDF-65D4-584A-E3CA-270B368DF8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CC62A2-60C4-486F-B294-A2092E9CA5E8}" type="datetimeFigureOut">
              <a:rPr lang="en-US" smtClean="0"/>
              <a:t>1/23/2025</a:t>
            </a:fld>
            <a:endParaRPr lang="en-US"/>
          </a:p>
        </p:txBody>
      </p:sp>
      <p:sp>
        <p:nvSpPr>
          <p:cNvPr id="5" name="Footer Placeholder 4">
            <a:extLst>
              <a:ext uri="{FF2B5EF4-FFF2-40B4-BE49-F238E27FC236}">
                <a16:creationId xmlns:a16="http://schemas.microsoft.com/office/drawing/2014/main" id="{9E5BC687-F8A1-1C3F-BE58-96893D29AA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43BE24C-77BE-D4DD-023F-AC2B50404C2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98B025-46A5-43E5-AB64-994C50775FA5}" type="slidenum">
              <a:rPr lang="en-US" smtClean="0"/>
              <a:t>‹#›</a:t>
            </a:fld>
            <a:endParaRPr lang="en-US"/>
          </a:p>
        </p:txBody>
      </p:sp>
    </p:spTree>
    <p:extLst>
      <p:ext uri="{BB962C8B-B14F-4D97-AF65-F5344CB8AC3E}">
        <p14:creationId xmlns:p14="http://schemas.microsoft.com/office/powerpoint/2010/main" val="1874358507"/>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703" r:id="rId3"/>
    <p:sldLayoutId id="2147483689" r:id="rId4"/>
    <p:sldLayoutId id="2147483690" r:id="rId5"/>
    <p:sldLayoutId id="2147483691" r:id="rId6"/>
    <p:sldLayoutId id="2147483692" r:id="rId7"/>
    <p:sldLayoutId id="2147483656" r:id="rId8"/>
    <p:sldLayoutId id="2147483657" r:id="rId9"/>
    <p:sldLayoutId id="2147483705" r:id="rId10"/>
    <p:sldLayoutId id="2147483693" r:id="rId11"/>
    <p:sldLayoutId id="214748370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hyperlink" Target="https://flowingdata.com/chart-types/" TargetMode="External"/><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hyperlink" Target="https://flowingdata.com/charttype/bar-chart-type/" TargetMode="External"/><Relationship Id="rId2" Type="http://schemas.openxmlformats.org/officeDocument/2006/relationships/image" Target="../media/image20.png"/><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https://flowingdata.com/charttype/line-chart-type/" TargetMode="External"/><Relationship Id="rId2" Type="http://schemas.openxmlformats.org/officeDocument/2006/relationships/image" Target="../media/image21.png"/><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hyperlink" Target="https://eazybi.com/blog/data-visualization-and-chart-types" TargetMode="External"/><Relationship Id="rId2" Type="http://schemas.openxmlformats.org/officeDocument/2006/relationships/image" Target="../media/image22.png"/><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hyperlink" Target="https://flowingdata.com/charttype/scatter-plot/" TargetMode="External"/><Relationship Id="rId2" Type="http://schemas.openxmlformats.org/officeDocument/2006/relationships/image" Target="../media/image23.png"/><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1.png"/><Relationship Id="rId4" Type="http://schemas.openxmlformats.org/officeDocument/2006/relationships/hyperlink" Target="https://eazybi.com/blog/data-visualization-and-chart-types"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7.xml"/><Relationship Id="rId5" Type="http://schemas.openxmlformats.org/officeDocument/2006/relationships/image" Target="../media/image1.png"/><Relationship Id="rId4" Type="http://schemas.openxmlformats.org/officeDocument/2006/relationships/hyperlink" Target="https://peltiertech.com/use-bar-charts-not-pies/"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www.highcharts.com/blog/tutorials/how-to-choose-the-right-chart/" TargetMode="External"/><Relationship Id="rId2" Type="http://schemas.openxmlformats.org/officeDocument/2006/relationships/hyperlink" Target="https://www.highcharts.com/blog/chartchooser/" TargetMode="External"/><Relationship Id="rId1" Type="http://schemas.openxmlformats.org/officeDocument/2006/relationships/slideLayout" Target="../slideLayouts/slideLayout6.xml"/><Relationship Id="rId5" Type="http://schemas.openxmlformats.org/officeDocument/2006/relationships/hyperlink" Target="https://flowingdata.com/chart-types/" TargetMode="External"/><Relationship Id="rId4" Type="http://schemas.openxmlformats.org/officeDocument/2006/relationships/hyperlink" Target="https://www.data-to-viz.com/" TargetMode="Externa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 Id="rId5" Type="http://schemas.openxmlformats.org/officeDocument/2006/relationships/hyperlink" Target="https://www.storytellingwithdata.com/blog/2022/1/12/you-asked-why-dont-you-capitalize-your-graph-titles" TargetMode="Externa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hyperlink" Target="https://rdapassociation.org/about/policies/coc"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hyperlink" Target="https://www.storytellingwithdata.com/blog/2022/1/12/you-asked-why-dont-you-capitalize-your-graph-titles" TargetMode="External"/><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4" Type="http://schemas.openxmlformats.org/officeDocument/2006/relationships/hyperlink" Target="https://www.storytellingwithdata.com/blog/2017/8/2/axis-vs-data-labels"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storytellingwithdata.com/blog/2017/8/2/axis-vs-data-labels" TargetMode="External"/><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6.xml"/><Relationship Id="rId4" Type="http://schemas.openxmlformats.org/officeDocument/2006/relationships/hyperlink" Target="https://www.storytellingwithdata.com/blog/2017/8/2/axis-vs-data-labels"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s://flourish.studio/blog/accessible-chart-design/" TargetMode="External"/><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depictdatastudio.com/accessibility-quick-wins-remove-legends-and-directly-label/" TargetMode="External"/><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6.xml"/><Relationship Id="rId5" Type="http://schemas.openxmlformats.org/officeDocument/2006/relationships/image" Target="../media/image1.png"/><Relationship Id="rId4" Type="http://schemas.openxmlformats.org/officeDocument/2006/relationships/hyperlink" Target="https://towardsdatascience.com/two-simple-steps-to-create-colorblind-friendly-data-visualizations-2ed781a167ec"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academy.datawrapper.de/article/326-why-our-column-and-bar-charts-start-at-zero" TargetMode="External"/><Relationship Id="rId2" Type="http://schemas.openxmlformats.org/officeDocument/2006/relationships/image" Target="../media/image40.png"/><Relationship Id="rId1" Type="http://schemas.openxmlformats.org/officeDocument/2006/relationships/slideLayout" Target="../slideLayouts/slideLayout18.xml"/><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Layout" Target="../diagrams/layout3.xml"/><Relationship Id="rId7" Type="http://schemas.openxmlformats.org/officeDocument/2006/relationships/image" Target="../media/image1.png"/><Relationship Id="rId2" Type="http://schemas.openxmlformats.org/officeDocument/2006/relationships/diagramData" Target="../diagrams/data3.xml"/><Relationship Id="rId1" Type="http://schemas.openxmlformats.org/officeDocument/2006/relationships/slideLayout" Target="../slideLayouts/slideLayout13.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7.jp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s://blog.datawrapper.de/fonts-for-data-visualization/" TargetMode="External"/><Relationship Id="rId2" Type="http://schemas.openxmlformats.org/officeDocument/2006/relationships/image" Target="../media/image42.png"/><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hyperlink" Target="https://blog.datawrapper.de/fonts-for-data-visualization/" TargetMode="External"/><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6.xml"/><Relationship Id="rId4" Type="http://schemas.openxmlformats.org/officeDocument/2006/relationships/hyperlink" Target="https://itstraining.wichita.edu/optimize_for_vision_deficiencies/"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6.xml"/><Relationship Id="rId4" Type="http://schemas.openxmlformats.org/officeDocument/2006/relationships/hyperlink" Target="https://itstraining.wichita.edu/optimize_for_vision_deficiencies/"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s://towardsdatascience.com/two-simple-steps-to-create-colorblind-friendly-data-visualizations-2ed781a167ec" TargetMode="External"/><Relationship Id="rId2" Type="http://schemas.openxmlformats.org/officeDocument/2006/relationships/image" Target="../media/image49.jpeg"/><Relationship Id="rId1" Type="http://schemas.openxmlformats.org/officeDocument/2006/relationships/slideLayout" Target="../slideLayouts/slideLayout6.xml"/><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8" Type="http://schemas.openxmlformats.org/officeDocument/2006/relationships/hyperlink" Target="https://michelf.ca/projects/mac/sim-daltonism/" TargetMode="External"/><Relationship Id="rId3" Type="http://schemas.openxmlformats.org/officeDocument/2006/relationships/hyperlink" Target="https://itstraining.wichita.edu/optimize_for_vision_deficiencies/" TargetMode="External"/><Relationship Id="rId7" Type="http://schemas.openxmlformats.org/officeDocument/2006/relationships/hyperlink" Target="https://www.color-blindness.com/coblis-color-blindness-simulator/" TargetMode="External"/><Relationship Id="rId2" Type="http://schemas.openxmlformats.org/officeDocument/2006/relationships/hyperlink" Target="https://blog.datawrapper.de/colors-for-data-vis-style-guides/" TargetMode="External"/><Relationship Id="rId1" Type="http://schemas.openxmlformats.org/officeDocument/2006/relationships/slideLayout" Target="../slideLayouts/slideLayout2.xml"/><Relationship Id="rId6" Type="http://schemas.openxmlformats.org/officeDocument/2006/relationships/hyperlink" Target="https://gka.github.io/palettes/#/9|s|00429d,96ffea,ffffe0|ffffe0,ff005e,93003a|1|1" TargetMode="External"/><Relationship Id="rId5" Type="http://schemas.openxmlformats.org/officeDocument/2006/relationships/hyperlink" Target="http://tristen.ca/hcl-picker/#/hlc/6/1/15534C/E2E062" TargetMode="External"/><Relationship Id="rId4" Type="http://schemas.openxmlformats.org/officeDocument/2006/relationships/hyperlink" Target="https://colorbrewer2.org/#type=sequential&amp;scheme=BuGn&amp;n=3" TargetMode="External"/><Relationship Id="rId9" Type="http://schemas.openxmlformats.org/officeDocument/2006/relationships/hyperlink" Target="https://cran.r-project.org/web/packages/viridis/vignettes/intro-to-viridis.html" TargetMode="Externa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style.ons.gov.uk/accessibility/alt-text/"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hyperlink" Target="https://storymaps.com/stories/0a42237c62564789a0aa42c0c620b8ca" TargetMode="External"/><Relationship Id="rId2" Type="http://schemas.openxmlformats.org/officeDocument/2006/relationships/image" Target="../media/image50.gif"/><Relationship Id="rId1" Type="http://schemas.openxmlformats.org/officeDocument/2006/relationships/slideLayout" Target="../slideLayouts/slideLayout17.xml"/><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9" Type="http://schemas.openxmlformats.org/officeDocument/2006/relationships/image" Target="../media/image13.png"/></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2.png"/><Relationship Id="rId1" Type="http://schemas.openxmlformats.org/officeDocument/2006/relationships/slideLayout" Target="../slideLayouts/slideLayout13.xml"/><Relationship Id="rId5" Type="http://schemas.openxmlformats.org/officeDocument/2006/relationships/image" Target="../media/image64.png"/><Relationship Id="rId4" Type="http://schemas.openxmlformats.org/officeDocument/2006/relationships/image" Target="../media/image63.png"/></Relationships>
</file>

<file path=ppt/slides/_rels/slide5.xml.rels><?xml version="1.0" encoding="UTF-8" standalone="yes"?>
<Relationships xmlns="http://schemas.openxmlformats.org/package/2006/relationships"><Relationship Id="rId3" Type="http://schemas.openxmlformats.org/officeDocument/2006/relationships/hyperlink" Target="https://www.library.rochester.edu/services/data-management-and-sharing" TargetMode="External"/><Relationship Id="rId2" Type="http://schemas.openxmlformats.org/officeDocument/2006/relationships/hyperlink" Target="https://doi.org/10.60593/ur.d.c.7275208" TargetMode="Externa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hyperlink" Target="https://guides.library.cmu.edu/ld.php?content_id=61925692" TargetMode="External"/><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hyperlink" Target="https://doi.org/10.60593/ur.d.26319499.v2"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nature.com/articles/sdata201419/tables/6" TargetMode="External"/><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hyperlink" Target="https://ca.water.usgs.gov/projects/sandiego/data/gis/dem/ned13/NED_DataDictionary.pdf"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png"/><Relationship Id="rId1" Type="http://schemas.openxmlformats.org/officeDocument/2006/relationships/slideLayout" Target="../slideLayouts/slideLayout13.xml"/><Relationship Id="rId4" Type="http://schemas.openxmlformats.org/officeDocument/2006/relationships/image" Target="../media/image66.pn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image" Target="../media/image69.png"/><Relationship Id="rId4" Type="http://schemas.openxmlformats.org/officeDocument/2006/relationships/image" Target="../media/image68.png"/></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microsoft.com/office/2018/10/relationships/comments" Target="../comments/modernComment_1E7_D1F5190D.xml"/><Relationship Id="rId1" Type="http://schemas.openxmlformats.org/officeDocument/2006/relationships/slideLayout" Target="../slideLayouts/slideLayout6.xml"/><Relationship Id="rId5" Type="http://schemas.openxmlformats.org/officeDocument/2006/relationships/image" Target="../media/image74.tiff"/><Relationship Id="rId4" Type="http://schemas.openxmlformats.org/officeDocument/2006/relationships/image" Target="../media/image73.png"/></Relationships>
</file>

<file path=ppt/slides/_rels/slide6.xml.rels><?xml version="1.0" encoding="UTF-8" standalone="yes"?>
<Relationships xmlns="http://schemas.openxmlformats.org/package/2006/relationships"><Relationship Id="rId3" Type="http://schemas.openxmlformats.org/officeDocument/2006/relationships/hyperlink" Target="mailto:howen@library.rochester.edu" TargetMode="Externa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hyperlink" Target="https://publicdomainreview.org/collection/birds-from-the-natural-history-of-carolina-florida-and-the-bahama-islands-1754/" TargetMode="External"/><Relationship Id="rId5" Type="http://schemas.openxmlformats.org/officeDocument/2006/relationships/image" Target="../media/image12.jpeg"/><Relationship Id="rId4" Type="http://schemas.openxmlformats.org/officeDocument/2006/relationships/image" Target="../media/image11.jpeg"/></Relationships>
</file>

<file path=ppt/slides/_rels/slide60.xml.rels><?xml version="1.0" encoding="UTF-8" standalone="yes"?>
<Relationships xmlns="http://schemas.openxmlformats.org/package/2006/relationships"><Relationship Id="rId8" Type="http://schemas.openxmlformats.org/officeDocument/2006/relationships/image" Target="../media/image78.svg"/><Relationship Id="rId3" Type="http://schemas.openxmlformats.org/officeDocument/2006/relationships/image" Target="../media/image13.png"/><Relationship Id="rId7" Type="http://schemas.openxmlformats.org/officeDocument/2006/relationships/image" Target="../media/image77.png"/><Relationship Id="rId12" Type="http://schemas.openxmlformats.org/officeDocument/2006/relationships/image" Target="../media/image82.sv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76.svg"/><Relationship Id="rId11" Type="http://schemas.openxmlformats.org/officeDocument/2006/relationships/image" Target="../media/image81.png"/><Relationship Id="rId5" Type="http://schemas.openxmlformats.org/officeDocument/2006/relationships/image" Target="../media/image75.png"/><Relationship Id="rId10" Type="http://schemas.openxmlformats.org/officeDocument/2006/relationships/image" Target="../media/image80.svg"/><Relationship Id="rId4" Type="http://schemas.openxmlformats.org/officeDocument/2006/relationships/image" Target="../media/image1.png"/><Relationship Id="rId9"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hyperlink" Target="mailto:ssiddiqui@library.rochester.edu"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hyperlink" Target="mailto:Howen@library.rochester.edu" TargetMode="External"/><Relationship Id="rId5" Type="http://schemas.openxmlformats.org/officeDocument/2006/relationships/hyperlink" Target="mailto:Mmariner@library.rochester.edu" TargetMode="External"/><Relationship Id="rId4" Type="http://schemas.openxmlformats.org/officeDocument/2006/relationships/image" Target="../media/image9.png"/></Relationships>
</file>

<file path=ppt/slides/_rels/slide6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6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Layout" Target="../diagrams/layout5.xml"/><Relationship Id="rId7" Type="http://schemas.openxmlformats.org/officeDocument/2006/relationships/hyperlink" Target="https://libguides.lib.rochester.edu/dmsplans/tools" TargetMode="External"/><Relationship Id="rId2" Type="http://schemas.openxmlformats.org/officeDocument/2006/relationships/diagramData" Target="../diagrams/data5.xml"/><Relationship Id="rId1" Type="http://schemas.openxmlformats.org/officeDocument/2006/relationships/slideLayout" Target="../slideLayouts/slideLayout1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4.xml.rels><?xml version="1.0" encoding="UTF-8" standalone="yes"?>
<Relationships xmlns="http://schemas.openxmlformats.org/package/2006/relationships"><Relationship Id="rId2" Type="http://schemas.openxmlformats.org/officeDocument/2006/relationships/hyperlink" Target="https://10.0.236.177/ur.d.28243202" TargetMode="Externa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D40EF3A-9093-4972-BC3D-ECD0AB006B6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0" y="-57481"/>
            <a:ext cx="12192000" cy="6915481"/>
          </a:xfrm>
          <a:prstGeom prst="rect">
            <a:avLst/>
          </a:prstGeom>
        </p:spPr>
      </p:pic>
      <p:pic>
        <p:nvPicPr>
          <p:cNvPr id="1026" name="Picture 2">
            <a:extLst>
              <a:ext uri="{FF2B5EF4-FFF2-40B4-BE49-F238E27FC236}">
                <a16:creationId xmlns:a16="http://schemas.microsoft.com/office/drawing/2014/main" id="{33660F6A-6212-4962-A4B2-900780ADBB3C}"/>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0608" y="82295"/>
            <a:ext cx="4913375" cy="182460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C0FAA34-9292-9886-0441-83CCB5479B68}"/>
              </a:ext>
            </a:extLst>
          </p:cNvPr>
          <p:cNvSpPr>
            <a:spLocks noGrp="1"/>
          </p:cNvSpPr>
          <p:nvPr>
            <p:ph type="title"/>
          </p:nvPr>
        </p:nvSpPr>
        <p:spPr>
          <a:xfrm>
            <a:off x="831850" y="-2852737"/>
            <a:ext cx="10515600" cy="2852737"/>
          </a:xfrm>
        </p:spPr>
        <p:txBody>
          <a:bodyPr vert="horz" lIns="91440" tIns="45720" rIns="91440" bIns="45720" rtlCol="0" anchor="b">
            <a:normAutofit/>
          </a:bodyPr>
          <a:lstStyle/>
          <a:p>
            <a:r>
              <a:rPr lang="en-US" dirty="0">
                <a:ea typeface="Calibri Light"/>
                <a:cs typeface="Calibri Light"/>
              </a:rPr>
              <a:t>Accessibly Create and Fairly Share Visualizations</a:t>
            </a:r>
            <a:endParaRPr lang="en-US" dirty="0"/>
          </a:p>
        </p:txBody>
      </p:sp>
    </p:spTree>
    <p:extLst>
      <p:ext uri="{BB962C8B-B14F-4D97-AF65-F5344CB8AC3E}">
        <p14:creationId xmlns:p14="http://schemas.microsoft.com/office/powerpoint/2010/main" val="3237500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5BF2F-25AE-9ACB-3309-C1D8BC3742A7}"/>
              </a:ext>
            </a:extLst>
          </p:cNvPr>
          <p:cNvSpPr>
            <a:spLocks noGrp="1"/>
          </p:cNvSpPr>
          <p:nvPr>
            <p:ph type="title"/>
          </p:nvPr>
        </p:nvSpPr>
        <p:spPr>
          <a:xfrm>
            <a:off x="838200" y="172179"/>
            <a:ext cx="10515600" cy="624064"/>
          </a:xfrm>
        </p:spPr>
        <p:txBody>
          <a:bodyPr>
            <a:normAutofit fontScale="90000"/>
          </a:bodyPr>
          <a:lstStyle/>
          <a:p>
            <a:pPr algn="ctr"/>
            <a:r>
              <a:rPr lang="en-US"/>
              <a:t>Graph Types</a:t>
            </a:r>
          </a:p>
        </p:txBody>
      </p:sp>
      <p:pic>
        <p:nvPicPr>
          <p:cNvPr id="1026" name="Picture 2">
            <a:extLst>
              <a:ext uri="{FF2B5EF4-FFF2-40B4-BE49-F238E27FC236}">
                <a16:creationId xmlns:a16="http://schemas.microsoft.com/office/drawing/2014/main" id="{B096EA87-157E-701B-B63C-35EEDD4581E2}"/>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474" y="1421215"/>
            <a:ext cx="1397349" cy="139734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08A2F6DE-C9FE-971F-9C3B-F7B64E85E392}"/>
              </a:ext>
            </a:extLst>
          </p:cNvPr>
          <p:cNvSpPr txBox="1"/>
          <p:nvPr/>
        </p:nvSpPr>
        <p:spPr>
          <a:xfrm>
            <a:off x="2007938" y="1678404"/>
            <a:ext cx="2360645" cy="923330"/>
          </a:xfrm>
          <a:prstGeom prst="rect">
            <a:avLst/>
          </a:prstGeom>
          <a:noFill/>
        </p:spPr>
        <p:txBody>
          <a:bodyPr wrap="square" rtlCol="0">
            <a:spAutoFit/>
          </a:bodyPr>
          <a:lstStyle/>
          <a:p>
            <a:r>
              <a:rPr lang="en-US" b="1"/>
              <a:t>Bar Chart</a:t>
            </a:r>
          </a:p>
          <a:p>
            <a:r>
              <a:rPr lang="en-US"/>
              <a:t>Good for categorical data.</a:t>
            </a:r>
          </a:p>
        </p:txBody>
      </p:sp>
      <p:pic>
        <p:nvPicPr>
          <p:cNvPr id="1030" name="Picture 6">
            <a:extLst>
              <a:ext uri="{FF2B5EF4-FFF2-40B4-BE49-F238E27FC236}">
                <a16:creationId xmlns:a16="http://schemas.microsoft.com/office/drawing/2014/main" id="{B2BA2B7A-F565-1A76-C187-E5372F9E208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0431" y="1442838"/>
            <a:ext cx="1397350" cy="13973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D0D8983-FAD6-453B-07B0-46F084BB1E76}"/>
              </a:ext>
            </a:extLst>
          </p:cNvPr>
          <p:cNvSpPr txBox="1"/>
          <p:nvPr/>
        </p:nvSpPr>
        <p:spPr>
          <a:xfrm>
            <a:off x="5899744" y="1678404"/>
            <a:ext cx="2360645" cy="923330"/>
          </a:xfrm>
          <a:prstGeom prst="rect">
            <a:avLst/>
          </a:prstGeom>
          <a:noFill/>
        </p:spPr>
        <p:txBody>
          <a:bodyPr wrap="square" rtlCol="0">
            <a:spAutoFit/>
          </a:bodyPr>
          <a:lstStyle/>
          <a:p>
            <a:r>
              <a:rPr lang="en-US" b="1"/>
              <a:t>Box Plot</a:t>
            </a:r>
          </a:p>
          <a:p>
            <a:r>
              <a:rPr lang="en-US"/>
              <a:t>Good for showing distribution.</a:t>
            </a:r>
          </a:p>
        </p:txBody>
      </p:sp>
      <p:pic>
        <p:nvPicPr>
          <p:cNvPr id="1032" name="Picture 8">
            <a:extLst>
              <a:ext uri="{FF2B5EF4-FFF2-40B4-BE49-F238E27FC236}">
                <a16:creationId xmlns:a16="http://schemas.microsoft.com/office/drawing/2014/main" id="{4B2889F4-0038-B76E-68A0-E1A303284CAA}"/>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0274" y="1291358"/>
            <a:ext cx="1527206" cy="152720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8D6F056-39A4-EDC2-35C9-3F2265DE0C56}"/>
              </a:ext>
            </a:extLst>
          </p:cNvPr>
          <p:cNvSpPr txBox="1"/>
          <p:nvPr/>
        </p:nvSpPr>
        <p:spPr>
          <a:xfrm>
            <a:off x="9559587" y="1678404"/>
            <a:ext cx="2360645" cy="923330"/>
          </a:xfrm>
          <a:prstGeom prst="rect">
            <a:avLst/>
          </a:prstGeom>
          <a:noFill/>
        </p:spPr>
        <p:txBody>
          <a:bodyPr wrap="square" rtlCol="0">
            <a:spAutoFit/>
          </a:bodyPr>
          <a:lstStyle/>
          <a:p>
            <a:r>
              <a:rPr lang="en-US" b="1"/>
              <a:t>Histogram</a:t>
            </a:r>
          </a:p>
          <a:p>
            <a:r>
              <a:rPr lang="en-US"/>
              <a:t>Good for showing distribution.</a:t>
            </a:r>
          </a:p>
        </p:txBody>
      </p:sp>
      <p:pic>
        <p:nvPicPr>
          <p:cNvPr id="1034" name="Picture 10">
            <a:extLst>
              <a:ext uri="{FF2B5EF4-FFF2-40B4-BE49-F238E27FC236}">
                <a16:creationId xmlns:a16="http://schemas.microsoft.com/office/drawing/2014/main" id="{2809CE49-DEE2-0BE0-7517-83B6D8BB3F46}"/>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0474" y="3908474"/>
            <a:ext cx="1528311" cy="152831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A202195-D7B4-E8F6-9D11-40AF74FF3762}"/>
              </a:ext>
            </a:extLst>
          </p:cNvPr>
          <p:cNvSpPr txBox="1"/>
          <p:nvPr/>
        </p:nvSpPr>
        <p:spPr>
          <a:xfrm>
            <a:off x="2005428" y="4077547"/>
            <a:ext cx="2360645" cy="923330"/>
          </a:xfrm>
          <a:prstGeom prst="rect">
            <a:avLst/>
          </a:prstGeom>
          <a:noFill/>
        </p:spPr>
        <p:txBody>
          <a:bodyPr wrap="square" lIns="91440" tIns="45720" rIns="91440" bIns="45720" rtlCol="0" anchor="t">
            <a:spAutoFit/>
          </a:bodyPr>
          <a:lstStyle/>
          <a:p>
            <a:r>
              <a:rPr lang="en-US" b="1"/>
              <a:t>Line Chart</a:t>
            </a:r>
          </a:p>
          <a:p>
            <a:r>
              <a:rPr lang="en-US"/>
              <a:t>Good for showing trends.</a:t>
            </a:r>
          </a:p>
        </p:txBody>
      </p:sp>
      <p:pic>
        <p:nvPicPr>
          <p:cNvPr id="1036" name="Picture 12">
            <a:extLst>
              <a:ext uri="{FF2B5EF4-FFF2-40B4-BE49-F238E27FC236}">
                <a16:creationId xmlns:a16="http://schemas.microsoft.com/office/drawing/2014/main" id="{2449BECF-BF96-B1D9-34D5-54DDC99A7B1B}"/>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70431" y="3895918"/>
            <a:ext cx="1397350" cy="13973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DAA2519-5A60-59D4-B52E-8EFA8DAEB73A}"/>
              </a:ext>
            </a:extLst>
          </p:cNvPr>
          <p:cNvSpPr txBox="1"/>
          <p:nvPr/>
        </p:nvSpPr>
        <p:spPr>
          <a:xfrm>
            <a:off x="5899744" y="4055924"/>
            <a:ext cx="2360645" cy="923330"/>
          </a:xfrm>
          <a:prstGeom prst="rect">
            <a:avLst/>
          </a:prstGeom>
          <a:noFill/>
        </p:spPr>
        <p:txBody>
          <a:bodyPr wrap="square" rtlCol="0">
            <a:spAutoFit/>
          </a:bodyPr>
          <a:lstStyle/>
          <a:p>
            <a:r>
              <a:rPr lang="en-US" b="1"/>
              <a:t>Pie Chart</a:t>
            </a:r>
          </a:p>
          <a:p>
            <a:r>
              <a:rPr lang="en-US"/>
              <a:t>Good for showing proportions. </a:t>
            </a:r>
          </a:p>
        </p:txBody>
      </p:sp>
      <p:pic>
        <p:nvPicPr>
          <p:cNvPr id="1038" name="Picture 14">
            <a:extLst>
              <a:ext uri="{FF2B5EF4-FFF2-40B4-BE49-F238E27FC236}">
                <a16:creationId xmlns:a16="http://schemas.microsoft.com/office/drawing/2014/main" id="{E1F9BD7E-A8A5-7F1C-2135-0301EE2C7E44}"/>
              </a:ext>
              <a:ext uri="{C183D7F6-B498-43B3-948B-1728B52AA6E4}">
                <adec:decorative xmlns:adec="http://schemas.microsoft.com/office/drawing/2017/decorative" val="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30274" y="3747187"/>
            <a:ext cx="1510860" cy="15108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33A8205-F40E-C36B-F585-E64C4D634932}"/>
              </a:ext>
            </a:extLst>
          </p:cNvPr>
          <p:cNvSpPr txBox="1"/>
          <p:nvPr/>
        </p:nvSpPr>
        <p:spPr>
          <a:xfrm>
            <a:off x="9701355" y="4072464"/>
            <a:ext cx="2360645" cy="1200329"/>
          </a:xfrm>
          <a:prstGeom prst="rect">
            <a:avLst/>
          </a:prstGeom>
          <a:noFill/>
        </p:spPr>
        <p:txBody>
          <a:bodyPr wrap="square" rtlCol="0">
            <a:spAutoFit/>
          </a:bodyPr>
          <a:lstStyle/>
          <a:p>
            <a:r>
              <a:rPr lang="en-US" b="1"/>
              <a:t>Scatter Plot</a:t>
            </a:r>
          </a:p>
          <a:p>
            <a:r>
              <a:rPr lang="en-US"/>
              <a:t>Good for showing correlation between two variables.</a:t>
            </a:r>
          </a:p>
        </p:txBody>
      </p:sp>
      <p:sp>
        <p:nvSpPr>
          <p:cNvPr id="13" name="TextBox 12">
            <a:extLst>
              <a:ext uri="{FF2B5EF4-FFF2-40B4-BE49-F238E27FC236}">
                <a16:creationId xmlns:a16="http://schemas.microsoft.com/office/drawing/2014/main" id="{3BE61B30-A49D-477C-3C97-1CE9B32FEEE2}"/>
              </a:ext>
            </a:extLst>
          </p:cNvPr>
          <p:cNvSpPr txBox="1"/>
          <p:nvPr/>
        </p:nvSpPr>
        <p:spPr>
          <a:xfrm>
            <a:off x="8009271" y="5554158"/>
            <a:ext cx="3906592" cy="369332"/>
          </a:xfrm>
          <a:prstGeom prst="rect">
            <a:avLst/>
          </a:prstGeom>
          <a:noFill/>
        </p:spPr>
        <p:txBody>
          <a:bodyPr wrap="square" rtlCol="0">
            <a:spAutoFit/>
          </a:bodyPr>
          <a:lstStyle/>
          <a:p>
            <a:r>
              <a:rPr lang="en-US" err="1">
                <a:hlinkClick r:id="rId8"/>
              </a:rPr>
              <a:t>Yau</a:t>
            </a:r>
            <a:r>
              <a:rPr lang="en-US">
                <a:hlinkClick r:id="rId8"/>
              </a:rPr>
              <a:t>, N. (n.d.). </a:t>
            </a:r>
            <a:r>
              <a:rPr lang="en-US" i="1">
                <a:hlinkClick r:id="rId8"/>
              </a:rPr>
              <a:t>Chart types. </a:t>
            </a:r>
            <a:r>
              <a:rPr lang="en-US" err="1">
                <a:hlinkClick r:id="rId8"/>
              </a:rPr>
              <a:t>FlowingData</a:t>
            </a:r>
            <a:r>
              <a:rPr lang="en-US">
                <a:hlinkClick r:id="rId8"/>
              </a:rPr>
              <a:t>. </a:t>
            </a:r>
            <a:endParaRPr lang="en-US"/>
          </a:p>
        </p:txBody>
      </p:sp>
    </p:spTree>
    <p:extLst>
      <p:ext uri="{BB962C8B-B14F-4D97-AF65-F5344CB8AC3E}">
        <p14:creationId xmlns:p14="http://schemas.microsoft.com/office/powerpoint/2010/main" val="17254199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D240F0-D22F-1B38-3605-8CE62B00075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Bar Chart</a:t>
            </a:r>
          </a:p>
        </p:txBody>
      </p:sp>
      <p:pic>
        <p:nvPicPr>
          <p:cNvPr id="3" name="Picture 3">
            <a:extLst>
              <a:ext uri="{FF2B5EF4-FFF2-40B4-BE49-F238E27FC236}">
                <a16:creationId xmlns:a16="http://schemas.microsoft.com/office/drawing/2014/main" id="{24183C71-6A99-AEAA-550B-7C58EAB689E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64661" y="311496"/>
            <a:ext cx="10515599" cy="3654171"/>
          </a:xfrm>
          <a:prstGeom prst="rect">
            <a:avLst/>
          </a:prstGeom>
          <a:ln>
            <a:solidFill>
              <a:schemeClr val="tx1"/>
            </a:solidFill>
          </a:ln>
        </p:spPr>
      </p:pic>
      <p:sp>
        <p:nvSpPr>
          <p:cNvPr id="6" name="TextBox 5">
            <a:extLst>
              <a:ext uri="{FF2B5EF4-FFF2-40B4-BE49-F238E27FC236}">
                <a16:creationId xmlns:a16="http://schemas.microsoft.com/office/drawing/2014/main" id="{A4240C93-CCD9-41AD-55E5-027FD827F40A}"/>
              </a:ext>
            </a:extLst>
          </p:cNvPr>
          <p:cNvSpPr txBox="1"/>
          <p:nvPr/>
        </p:nvSpPr>
        <p:spPr>
          <a:xfrm>
            <a:off x="402227" y="4098420"/>
            <a:ext cx="12091148"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Calibri"/>
                <a:cs typeface="Calibri"/>
              </a:rPr>
              <a:t>When to Use and Things to Remember:</a:t>
            </a:r>
          </a:p>
          <a:p>
            <a:pPr marL="285750" indent="-285750">
              <a:buFont typeface="Arial"/>
              <a:buChar char="•"/>
            </a:pPr>
            <a:r>
              <a:rPr lang="en-US">
                <a:ea typeface="Calibri"/>
                <a:cs typeface="Calibri"/>
              </a:rPr>
              <a:t>When you are </a:t>
            </a:r>
            <a:r>
              <a:rPr lang="en-US" b="1">
                <a:ea typeface="Calibri"/>
                <a:cs typeface="Calibri"/>
              </a:rPr>
              <a:t>comparing different values</a:t>
            </a:r>
            <a:r>
              <a:rPr lang="en-US">
                <a:ea typeface="Calibri"/>
                <a:cs typeface="Calibri"/>
              </a:rPr>
              <a:t> or have </a:t>
            </a:r>
            <a:r>
              <a:rPr lang="en-US" b="1">
                <a:ea typeface="Calibri"/>
                <a:cs typeface="Calibri"/>
              </a:rPr>
              <a:t>different categories</a:t>
            </a:r>
          </a:p>
          <a:p>
            <a:pPr marL="285750" indent="-285750">
              <a:buFont typeface="Arial"/>
              <a:buChar char="•"/>
            </a:pPr>
            <a:r>
              <a:rPr lang="en-US">
                <a:ea typeface="Calibri"/>
                <a:cs typeface="Calibri"/>
              </a:rPr>
              <a:t>One axis should have categories or time, the other axis should have values</a:t>
            </a:r>
          </a:p>
          <a:p>
            <a:pPr marL="285750" indent="-285750">
              <a:buFont typeface="Arial"/>
              <a:buChar char="•"/>
            </a:pPr>
            <a:r>
              <a:rPr lang="en-US">
                <a:ea typeface="Calibri"/>
                <a:cs typeface="Calibri"/>
              </a:rPr>
              <a:t>The value axis MUST start at 0.</a:t>
            </a:r>
          </a:p>
          <a:p>
            <a:pPr marL="285750" indent="-285750">
              <a:buFont typeface="Arial"/>
              <a:buChar char="•"/>
            </a:pPr>
            <a:r>
              <a:rPr lang="en-US">
                <a:ea typeface="Calibri"/>
                <a:cs typeface="Calibri"/>
              </a:rPr>
              <a:t>If you are using time, it must go in chronological order, from left to right. It must be the x-axis. </a:t>
            </a:r>
          </a:p>
          <a:p>
            <a:pPr marL="285750" indent="-285750">
              <a:buFont typeface="Arial"/>
              <a:buChar char="•"/>
            </a:pPr>
            <a:r>
              <a:rPr lang="en-US">
                <a:ea typeface="Calibri"/>
                <a:cs typeface="Calibri"/>
              </a:rPr>
              <a:t>If there are too many categories, the bar chart can become overloaded. Consider a line chart instead. </a:t>
            </a:r>
          </a:p>
        </p:txBody>
      </p:sp>
      <p:sp>
        <p:nvSpPr>
          <p:cNvPr id="7" name="TextBox 6">
            <a:extLst>
              <a:ext uri="{FF2B5EF4-FFF2-40B4-BE49-F238E27FC236}">
                <a16:creationId xmlns:a16="http://schemas.microsoft.com/office/drawing/2014/main" id="{3A0D7A90-5C32-9223-09BF-58F2F70A1630}"/>
              </a:ext>
            </a:extLst>
          </p:cNvPr>
          <p:cNvSpPr txBox="1"/>
          <p:nvPr/>
        </p:nvSpPr>
        <p:spPr>
          <a:xfrm>
            <a:off x="8126858" y="5879940"/>
            <a:ext cx="5597835" cy="369332"/>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hlinkClick r:id="rId3"/>
              </a:rPr>
              <a:t>Yau, N. (n.d.). </a:t>
            </a:r>
            <a:r>
              <a:rPr lang="en-US" i="1">
                <a:ea typeface="Calibri"/>
                <a:cs typeface="Calibri"/>
                <a:hlinkClick r:id="rId3"/>
              </a:rPr>
              <a:t>Bar chart. </a:t>
            </a:r>
            <a:r>
              <a:rPr lang="en-US" err="1">
                <a:ea typeface="Calibri"/>
                <a:cs typeface="Calibri"/>
                <a:hlinkClick r:id="rId3"/>
              </a:rPr>
              <a:t>FlowingData</a:t>
            </a:r>
            <a:r>
              <a:rPr lang="en-US">
                <a:ea typeface="Calibri"/>
                <a:cs typeface="Calibri"/>
                <a:hlinkClick r:id="rId3"/>
              </a:rPr>
              <a:t>. </a:t>
            </a:r>
            <a:endParaRPr lang="en-US">
              <a:ea typeface="+mn-lt"/>
              <a:cs typeface="+mn-lt"/>
            </a:endParaRPr>
          </a:p>
        </p:txBody>
      </p:sp>
      <p:pic>
        <p:nvPicPr>
          <p:cNvPr id="4" name="Picture 3">
            <a:extLst>
              <a:ext uri="{FF2B5EF4-FFF2-40B4-BE49-F238E27FC236}">
                <a16:creationId xmlns:a16="http://schemas.microsoft.com/office/drawing/2014/main" id="{A88F09DF-2625-6C71-DA91-585C20A43BF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730607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43990-F866-E712-E9EF-7A3B4C76C7E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Line Chart</a:t>
            </a:r>
          </a:p>
        </p:txBody>
      </p:sp>
      <p:pic>
        <p:nvPicPr>
          <p:cNvPr id="3" name="Picture 3">
            <a:extLst>
              <a:ext uri="{FF2B5EF4-FFF2-40B4-BE49-F238E27FC236}">
                <a16:creationId xmlns:a16="http://schemas.microsoft.com/office/drawing/2014/main" id="{27B97602-1DB3-5E33-B1F6-DAF4305EB2F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74431" y="203768"/>
            <a:ext cx="9919676" cy="3823814"/>
          </a:xfrm>
          <a:prstGeom prst="rect">
            <a:avLst/>
          </a:prstGeom>
          <a:ln>
            <a:solidFill>
              <a:schemeClr val="tx1"/>
            </a:solidFill>
          </a:ln>
        </p:spPr>
      </p:pic>
      <p:sp>
        <p:nvSpPr>
          <p:cNvPr id="4" name="TextBox 3">
            <a:extLst>
              <a:ext uri="{FF2B5EF4-FFF2-40B4-BE49-F238E27FC236}">
                <a16:creationId xmlns:a16="http://schemas.microsoft.com/office/drawing/2014/main" id="{EAF45910-6D53-25F2-4650-E221EC17A3F6}"/>
              </a:ext>
            </a:extLst>
          </p:cNvPr>
          <p:cNvSpPr txBox="1"/>
          <p:nvPr/>
        </p:nvSpPr>
        <p:spPr>
          <a:xfrm>
            <a:off x="478692" y="3985845"/>
            <a:ext cx="8938846" cy="28720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Calibri"/>
                <a:cs typeface="Calibri"/>
              </a:rPr>
              <a:t>When to Use and Things to Remember:</a:t>
            </a:r>
            <a:endParaRPr lang="en-US">
              <a:ea typeface="Calibri"/>
              <a:cs typeface="Calibri"/>
            </a:endParaRPr>
          </a:p>
          <a:p>
            <a:pPr marL="285750" indent="-285750">
              <a:buFont typeface="Arial"/>
              <a:buChar char="•"/>
            </a:pPr>
            <a:r>
              <a:rPr lang="en-US">
                <a:ea typeface="Calibri"/>
                <a:cs typeface="Calibri"/>
              </a:rPr>
              <a:t>If you have a continuous dataset and wish to visualize a </a:t>
            </a:r>
            <a:r>
              <a:rPr lang="en-US" b="1">
                <a:ea typeface="Calibri"/>
                <a:cs typeface="Calibri"/>
              </a:rPr>
              <a:t>trend or show the flow of data</a:t>
            </a:r>
          </a:p>
          <a:p>
            <a:pPr marL="285750" indent="-285750">
              <a:buFont typeface="Arial"/>
              <a:buChar char="•"/>
            </a:pPr>
            <a:r>
              <a:rPr lang="en-US">
                <a:ea typeface="Calibri"/>
                <a:cs typeface="Calibri"/>
              </a:rPr>
              <a:t>Time series is a type of line chart (shows trend over time), but line charts can also show the flow of data across categories.</a:t>
            </a:r>
          </a:p>
          <a:p>
            <a:pPr marL="285750" indent="-285750">
              <a:buFont typeface="Arial"/>
              <a:buChar char="•"/>
            </a:pPr>
            <a:r>
              <a:rPr lang="en-US">
                <a:ea typeface="Calibri"/>
                <a:cs typeface="Calibri"/>
              </a:rPr>
              <a:t>If you want to </a:t>
            </a:r>
            <a:r>
              <a:rPr lang="en-US" b="1">
                <a:ea typeface="Calibri"/>
                <a:cs typeface="Calibri"/>
              </a:rPr>
              <a:t>visualize multiple trends over the same timeline</a:t>
            </a:r>
            <a:r>
              <a:rPr lang="en-US">
                <a:ea typeface="Calibri"/>
                <a:cs typeface="Calibri"/>
              </a:rPr>
              <a:t> (have multiple lines)</a:t>
            </a:r>
          </a:p>
          <a:p>
            <a:pPr marL="285750" indent="-285750">
              <a:buFont typeface="Arial"/>
              <a:buChar char="•"/>
            </a:pPr>
            <a:r>
              <a:rPr lang="en-US">
                <a:ea typeface="Calibri"/>
                <a:cs typeface="Calibri"/>
              </a:rPr>
              <a:t>If you have a large dataset (if your dataset is small, consider a bar chart)</a:t>
            </a:r>
          </a:p>
          <a:p>
            <a:pPr marL="285750" indent="-285750">
              <a:buFont typeface="Arial"/>
              <a:buChar char="•"/>
            </a:pPr>
            <a:r>
              <a:rPr lang="en-US">
                <a:ea typeface="Calibri"/>
                <a:cs typeface="Calibri"/>
              </a:rPr>
              <a:t>The time axis should be the x-axis, and it should be a continuous scale in chronological order from left to right</a:t>
            </a:r>
          </a:p>
          <a:p>
            <a:endParaRPr lang="en-US">
              <a:ea typeface="Calibri"/>
              <a:cs typeface="Calibri"/>
            </a:endParaRPr>
          </a:p>
          <a:p>
            <a:pPr marL="285750" indent="-285750">
              <a:buFont typeface="Arial"/>
              <a:buChar char="•"/>
            </a:pPr>
            <a:endParaRPr lang="en-US">
              <a:ea typeface="Calibri"/>
              <a:cs typeface="Calibri"/>
            </a:endParaRPr>
          </a:p>
        </p:txBody>
      </p:sp>
      <p:sp>
        <p:nvSpPr>
          <p:cNvPr id="6" name="TextBox 5">
            <a:extLst>
              <a:ext uri="{FF2B5EF4-FFF2-40B4-BE49-F238E27FC236}">
                <a16:creationId xmlns:a16="http://schemas.microsoft.com/office/drawing/2014/main" id="{6BC6AB93-CD0C-CF9D-1BEB-ABFA0437EEF7}"/>
              </a:ext>
            </a:extLst>
          </p:cNvPr>
          <p:cNvSpPr txBox="1"/>
          <p:nvPr/>
        </p:nvSpPr>
        <p:spPr>
          <a:xfrm>
            <a:off x="9621681" y="5428322"/>
            <a:ext cx="2461846" cy="646331"/>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ea typeface="Calibri"/>
                <a:cs typeface="Calibri"/>
                <a:hlinkClick r:id="rId3"/>
              </a:rPr>
              <a:t>Yau</a:t>
            </a:r>
            <a:r>
              <a:rPr lang="en-US">
                <a:ea typeface="Calibri"/>
                <a:cs typeface="Calibri"/>
                <a:hlinkClick r:id="rId3"/>
              </a:rPr>
              <a:t>, N. (n.d.). </a:t>
            </a:r>
            <a:r>
              <a:rPr lang="en-US" i="1">
                <a:ea typeface="Calibri"/>
                <a:cs typeface="Calibri"/>
                <a:hlinkClick r:id="rId3"/>
              </a:rPr>
              <a:t>Line chart. </a:t>
            </a:r>
            <a:r>
              <a:rPr lang="en-US" err="1">
                <a:ea typeface="Calibri"/>
                <a:cs typeface="Calibri"/>
                <a:hlinkClick r:id="rId3"/>
              </a:rPr>
              <a:t>FlowingData</a:t>
            </a:r>
            <a:r>
              <a:rPr lang="en-US">
                <a:ea typeface="Calibri"/>
                <a:cs typeface="Calibri"/>
                <a:hlinkClick r:id="rId3"/>
              </a:rPr>
              <a:t>. </a:t>
            </a:r>
            <a:endParaRPr lang="en-US">
              <a:ea typeface="+mn-lt"/>
              <a:cs typeface="+mn-lt"/>
            </a:endParaRPr>
          </a:p>
        </p:txBody>
      </p:sp>
      <p:pic>
        <p:nvPicPr>
          <p:cNvPr id="7" name="Picture 6">
            <a:extLst>
              <a:ext uri="{FF2B5EF4-FFF2-40B4-BE49-F238E27FC236}">
                <a16:creationId xmlns:a16="http://schemas.microsoft.com/office/drawing/2014/main" id="{512D2A74-6829-58D0-64B3-07E3ADBF1817}"/>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2238773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A0934-273E-D417-B266-90308FBDAF74}"/>
              </a:ext>
            </a:extLst>
          </p:cNvPr>
          <p:cNvSpPr>
            <a:spLocks noGrp="1"/>
          </p:cNvSpPr>
          <p:nvPr>
            <p:ph type="title"/>
          </p:nvPr>
        </p:nvSpPr>
        <p:spPr>
          <a:xfrm>
            <a:off x="838199" y="154321"/>
            <a:ext cx="10515599" cy="932688"/>
          </a:xfrm>
        </p:spPr>
        <p:txBody>
          <a:bodyPr vert="horz" lIns="91440" tIns="45720" rIns="91440" bIns="45720" rtlCol="0" anchor="b">
            <a:normAutofit/>
          </a:bodyPr>
          <a:lstStyle/>
          <a:p>
            <a:pPr algn="ctr"/>
            <a:r>
              <a:rPr lang="en-US" sz="5400">
                <a:ea typeface="Calibri Light"/>
                <a:cs typeface="Calibri Light"/>
              </a:rPr>
              <a:t>Line Chart with Categories</a:t>
            </a:r>
            <a:endParaRPr lang="en-US" sz="5400" kern="1200">
              <a:solidFill>
                <a:schemeClr val="tx1"/>
              </a:solidFill>
              <a:latin typeface="+mj-lt"/>
              <a:ea typeface="+mj-ea"/>
              <a:cs typeface="+mj-cs"/>
            </a:endParaRPr>
          </a:p>
        </p:txBody>
      </p:sp>
      <p:pic>
        <p:nvPicPr>
          <p:cNvPr id="3" name="Picture 3">
            <a:extLst>
              <a:ext uri="{FF2B5EF4-FFF2-40B4-BE49-F238E27FC236}">
                <a16:creationId xmlns:a16="http://schemas.microsoft.com/office/drawing/2014/main" id="{8BCED7C7-AF3D-1E30-AB58-BEA9BF831CF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07983" y="1140878"/>
            <a:ext cx="7048803" cy="4440746"/>
          </a:xfrm>
          <a:prstGeom prst="rect">
            <a:avLst/>
          </a:prstGeom>
        </p:spPr>
      </p:pic>
      <p:sp>
        <p:nvSpPr>
          <p:cNvPr id="4" name="TextBox 3">
            <a:extLst>
              <a:ext uri="{FF2B5EF4-FFF2-40B4-BE49-F238E27FC236}">
                <a16:creationId xmlns:a16="http://schemas.microsoft.com/office/drawing/2014/main" id="{D860D297-B5DE-63ED-636E-2CF6ED775976}"/>
              </a:ext>
            </a:extLst>
          </p:cNvPr>
          <p:cNvSpPr txBox="1"/>
          <p:nvPr/>
        </p:nvSpPr>
        <p:spPr>
          <a:xfrm>
            <a:off x="7659077" y="1142999"/>
            <a:ext cx="3966306"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Calibri"/>
                <a:cs typeface="Calibri"/>
              </a:rPr>
              <a:t>When to Use and Things to Remember:</a:t>
            </a:r>
          </a:p>
          <a:p>
            <a:pPr marL="285750" indent="-285750">
              <a:buFont typeface="Arial"/>
              <a:buChar char="•"/>
            </a:pPr>
            <a:r>
              <a:rPr lang="en-US">
                <a:ea typeface="Calibri"/>
                <a:cs typeface="Calibri"/>
              </a:rPr>
              <a:t>Use if you want to show trends</a:t>
            </a:r>
          </a:p>
          <a:p>
            <a:pPr marL="285750" indent="-285750">
              <a:buFont typeface="Arial"/>
              <a:buChar char="•"/>
            </a:pPr>
            <a:r>
              <a:rPr lang="en-US">
                <a:ea typeface="Calibri"/>
                <a:cs typeface="Calibri"/>
              </a:rPr>
              <a:t>Use instead of a bar chart if there are too many categories</a:t>
            </a:r>
          </a:p>
          <a:p>
            <a:pPr marL="285750" indent="-285750">
              <a:buFont typeface="Arial"/>
              <a:buChar char="•"/>
            </a:pPr>
            <a:r>
              <a:rPr lang="en-US">
                <a:ea typeface="Calibri"/>
                <a:cs typeface="Calibri"/>
              </a:rPr>
              <a:t>Compare different trends over the same categories (have multiple lines)</a:t>
            </a:r>
          </a:p>
          <a:p>
            <a:pPr marL="285750" indent="-285750">
              <a:buFont typeface="Arial"/>
              <a:buChar char="•"/>
            </a:pPr>
            <a:r>
              <a:rPr lang="en-US">
                <a:ea typeface="Calibri"/>
                <a:cs typeface="Calibri"/>
              </a:rPr>
              <a:t>The value axis should be the vertical axis (y-axis), and the category or time axis should be the horizontal axis (x-axis). </a:t>
            </a:r>
          </a:p>
        </p:txBody>
      </p:sp>
      <p:sp>
        <p:nvSpPr>
          <p:cNvPr id="5" name="TextBox 4">
            <a:extLst>
              <a:ext uri="{FF2B5EF4-FFF2-40B4-BE49-F238E27FC236}">
                <a16:creationId xmlns:a16="http://schemas.microsoft.com/office/drawing/2014/main" id="{A1D9DF99-26BE-CB1B-042D-0348D23A063C}"/>
              </a:ext>
            </a:extLst>
          </p:cNvPr>
          <p:cNvSpPr txBox="1"/>
          <p:nvPr/>
        </p:nvSpPr>
        <p:spPr>
          <a:xfrm>
            <a:off x="7922845" y="4317999"/>
            <a:ext cx="3438769" cy="923330"/>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hlinkClick r:id="rId3"/>
              </a:rPr>
              <a:t>Gulbis, J. (2016, March 1). </a:t>
            </a:r>
            <a:r>
              <a:rPr lang="en-US" i="1">
                <a:ea typeface="Calibri"/>
                <a:cs typeface="Calibri"/>
                <a:hlinkClick r:id="rId3"/>
              </a:rPr>
              <a:t>Data visualization – How to pick the right chart type? </a:t>
            </a:r>
            <a:r>
              <a:rPr lang="en-US" err="1">
                <a:ea typeface="Calibri"/>
                <a:cs typeface="Calibri"/>
                <a:hlinkClick r:id="rId3"/>
              </a:rPr>
              <a:t>eazyBI</a:t>
            </a:r>
            <a:r>
              <a:rPr lang="en-US">
                <a:ea typeface="Calibri"/>
                <a:cs typeface="Calibri"/>
                <a:hlinkClick r:id="rId3"/>
              </a:rPr>
              <a:t>. </a:t>
            </a:r>
            <a:endParaRPr lang="en-US"/>
          </a:p>
        </p:txBody>
      </p:sp>
      <p:pic>
        <p:nvPicPr>
          <p:cNvPr id="7" name="Picture 6">
            <a:extLst>
              <a:ext uri="{FF2B5EF4-FFF2-40B4-BE49-F238E27FC236}">
                <a16:creationId xmlns:a16="http://schemas.microsoft.com/office/drawing/2014/main" id="{3F45C223-1007-8111-296A-155684939F8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2072204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03A4D9-2ADC-445F-5A9C-3EEE740E4F1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Scatter Plot</a:t>
            </a:r>
          </a:p>
        </p:txBody>
      </p:sp>
      <p:pic>
        <p:nvPicPr>
          <p:cNvPr id="3" name="Picture 3">
            <a:extLst>
              <a:ext uri="{FF2B5EF4-FFF2-40B4-BE49-F238E27FC236}">
                <a16:creationId xmlns:a16="http://schemas.microsoft.com/office/drawing/2014/main" id="{9CED8982-B65E-F88F-6021-C3EBF12461E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96277" y="193641"/>
            <a:ext cx="10515599" cy="4127373"/>
          </a:xfrm>
          <a:prstGeom prst="rect">
            <a:avLst/>
          </a:prstGeom>
          <a:ln>
            <a:solidFill>
              <a:schemeClr val="tx1"/>
            </a:solidFill>
          </a:ln>
        </p:spPr>
      </p:pic>
      <p:sp>
        <p:nvSpPr>
          <p:cNvPr id="4" name="TextBox 3">
            <a:extLst>
              <a:ext uri="{FF2B5EF4-FFF2-40B4-BE49-F238E27FC236}">
                <a16:creationId xmlns:a16="http://schemas.microsoft.com/office/drawing/2014/main" id="{A406F97D-9E2B-9427-0242-1A75284B7C03}"/>
              </a:ext>
            </a:extLst>
          </p:cNvPr>
          <p:cNvSpPr txBox="1"/>
          <p:nvPr/>
        </p:nvSpPr>
        <p:spPr>
          <a:xfrm>
            <a:off x="439615" y="4317999"/>
            <a:ext cx="8870462"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Calibri"/>
                <a:cs typeface="Calibri"/>
              </a:rPr>
              <a:t>When to Use and Things to Remember:</a:t>
            </a:r>
            <a:endParaRPr lang="en-US"/>
          </a:p>
          <a:p>
            <a:pPr marL="285750" indent="-285750">
              <a:buFont typeface="Arial"/>
              <a:buChar char="•"/>
            </a:pPr>
            <a:r>
              <a:rPr lang="en-US">
                <a:ea typeface="Calibri"/>
                <a:cs typeface="Calibri"/>
              </a:rPr>
              <a:t>When you want to show the </a:t>
            </a:r>
            <a:r>
              <a:rPr lang="en-US" b="1">
                <a:ea typeface="Calibri"/>
                <a:cs typeface="Calibri"/>
              </a:rPr>
              <a:t>relationship between two variables.</a:t>
            </a:r>
            <a:r>
              <a:rPr lang="en-US">
                <a:ea typeface="Calibri"/>
                <a:cs typeface="Calibri"/>
              </a:rPr>
              <a:t> </a:t>
            </a:r>
            <a:endParaRPr lang="en-US" b="1">
              <a:ea typeface="Calibri"/>
              <a:cs typeface="Calibri"/>
            </a:endParaRPr>
          </a:p>
          <a:p>
            <a:pPr marL="285750" indent="-285750">
              <a:buFont typeface="Arial"/>
              <a:buChar char="•"/>
            </a:pPr>
            <a:r>
              <a:rPr lang="en-US">
                <a:ea typeface="Calibri"/>
                <a:cs typeface="Calibri"/>
              </a:rPr>
              <a:t>When your dataset has points which pair together</a:t>
            </a:r>
          </a:p>
          <a:p>
            <a:pPr marL="285750" indent="-285750">
              <a:buFont typeface="Arial"/>
              <a:buChar char="•"/>
            </a:pPr>
            <a:r>
              <a:rPr lang="en-US">
                <a:ea typeface="Calibri"/>
                <a:cs typeface="Calibri"/>
              </a:rPr>
              <a:t>Often used to try to show correlation, distribution, and clustering. </a:t>
            </a:r>
          </a:p>
          <a:p>
            <a:pPr marL="285750" indent="-285750">
              <a:buFont typeface="Arial"/>
              <a:buChar char="•"/>
            </a:pPr>
            <a:r>
              <a:rPr lang="en-US">
                <a:ea typeface="Calibri"/>
                <a:cs typeface="Calibri"/>
              </a:rPr>
              <a:t>The x-axis is a single variable, which can be discrete or continuous. The y-axis is also a single discrete or continuous variable, but there is usually an implied dependency. </a:t>
            </a:r>
          </a:p>
        </p:txBody>
      </p:sp>
      <p:sp>
        <p:nvSpPr>
          <p:cNvPr id="5" name="TextBox 4">
            <a:extLst>
              <a:ext uri="{FF2B5EF4-FFF2-40B4-BE49-F238E27FC236}">
                <a16:creationId xmlns:a16="http://schemas.microsoft.com/office/drawing/2014/main" id="{26DFBFBA-1CBC-1181-18CE-A485D90BC629}"/>
              </a:ext>
            </a:extLst>
          </p:cNvPr>
          <p:cNvSpPr txBox="1"/>
          <p:nvPr/>
        </p:nvSpPr>
        <p:spPr>
          <a:xfrm>
            <a:off x="9544875" y="5550943"/>
            <a:ext cx="2383692" cy="646331"/>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ea typeface="Calibri"/>
                <a:cs typeface="Calibri"/>
                <a:hlinkClick r:id="rId3"/>
              </a:rPr>
              <a:t>Yau</a:t>
            </a:r>
            <a:r>
              <a:rPr lang="en-US">
                <a:ea typeface="Calibri"/>
                <a:cs typeface="Calibri"/>
                <a:hlinkClick r:id="rId3"/>
              </a:rPr>
              <a:t>, N. (n.d.). </a:t>
            </a:r>
            <a:r>
              <a:rPr lang="en-US" i="1">
                <a:ea typeface="Calibri"/>
                <a:cs typeface="Calibri"/>
                <a:hlinkClick r:id="rId3"/>
              </a:rPr>
              <a:t>Scatter plot. </a:t>
            </a:r>
            <a:r>
              <a:rPr lang="en-US" err="1">
                <a:ea typeface="Calibri"/>
                <a:cs typeface="Calibri"/>
                <a:hlinkClick r:id="rId3"/>
              </a:rPr>
              <a:t>FlowingData</a:t>
            </a:r>
            <a:r>
              <a:rPr lang="en-US">
                <a:ea typeface="Calibri"/>
                <a:cs typeface="Calibri"/>
              </a:rPr>
              <a:t>. </a:t>
            </a:r>
            <a:endParaRPr lang="en-US"/>
          </a:p>
        </p:txBody>
      </p:sp>
      <p:pic>
        <p:nvPicPr>
          <p:cNvPr id="6" name="Picture 5">
            <a:extLst>
              <a:ext uri="{FF2B5EF4-FFF2-40B4-BE49-F238E27FC236}">
                <a16:creationId xmlns:a16="http://schemas.microsoft.com/office/drawing/2014/main" id="{B995C8ED-6AC8-AEC2-1F11-8933845F9D9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2664020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2D2B9-A7EF-3201-0056-54FCEED5586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a:t>Pie Chart</a:t>
            </a:r>
          </a:p>
        </p:txBody>
      </p:sp>
      <p:pic>
        <p:nvPicPr>
          <p:cNvPr id="3" name="Picture 3">
            <a:extLst>
              <a:ext uri="{FF2B5EF4-FFF2-40B4-BE49-F238E27FC236}">
                <a16:creationId xmlns:a16="http://schemas.microsoft.com/office/drawing/2014/main" id="{7B0619C3-2FF8-26AC-4C5F-13A113B8F69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47603" y="154185"/>
            <a:ext cx="9865870" cy="4167208"/>
          </a:xfrm>
          <a:prstGeom prst="rect">
            <a:avLst/>
          </a:prstGeom>
          <a:ln>
            <a:solidFill>
              <a:schemeClr val="tx1"/>
            </a:solidFill>
          </a:ln>
        </p:spPr>
      </p:pic>
      <p:sp>
        <p:nvSpPr>
          <p:cNvPr id="4" name="TextBox 3">
            <a:extLst>
              <a:ext uri="{FF2B5EF4-FFF2-40B4-BE49-F238E27FC236}">
                <a16:creationId xmlns:a16="http://schemas.microsoft.com/office/drawing/2014/main" id="{76D1F0E2-62C2-61D3-9F55-86E8F6ECD16B}"/>
              </a:ext>
            </a:extLst>
          </p:cNvPr>
          <p:cNvSpPr txBox="1"/>
          <p:nvPr/>
        </p:nvSpPr>
        <p:spPr>
          <a:xfrm>
            <a:off x="439616" y="4393122"/>
            <a:ext cx="10511692"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ea typeface="Calibri"/>
                <a:cs typeface="Calibri"/>
              </a:rPr>
              <a:t>When to Use and Things to Remember:</a:t>
            </a:r>
            <a:endParaRPr lang="en-US"/>
          </a:p>
          <a:p>
            <a:pPr marL="285750" indent="-285750">
              <a:buFont typeface="Arial"/>
              <a:buChar char="•"/>
            </a:pPr>
            <a:r>
              <a:rPr lang="en-US">
                <a:ea typeface="Calibri"/>
                <a:cs typeface="Calibri"/>
              </a:rPr>
              <a:t>To examine one single factor over different categories</a:t>
            </a:r>
          </a:p>
          <a:p>
            <a:pPr marL="285750" indent="-285750">
              <a:buFont typeface="Arial"/>
              <a:buChar char="•"/>
            </a:pPr>
            <a:r>
              <a:rPr lang="en-US">
                <a:ea typeface="Calibri"/>
                <a:cs typeface="Calibri"/>
              </a:rPr>
              <a:t>To show percentages of a whole dataset (percentages must add up to 100!)</a:t>
            </a:r>
          </a:p>
          <a:p>
            <a:pPr marL="285750" indent="-285750">
              <a:buFont typeface="Arial"/>
              <a:buChar char="•"/>
            </a:pPr>
            <a:r>
              <a:rPr lang="en-US">
                <a:ea typeface="Calibri"/>
                <a:cs typeface="Calibri"/>
              </a:rPr>
              <a:t>To show a part to whole relationship.</a:t>
            </a:r>
          </a:p>
          <a:p>
            <a:pPr marL="285750" indent="-285750">
              <a:buFont typeface="Arial"/>
              <a:buChar char="•"/>
            </a:pPr>
            <a:r>
              <a:rPr lang="en-US">
                <a:ea typeface="Calibri"/>
                <a:cs typeface="Calibri"/>
              </a:rPr>
              <a:t>If used to show survey results – respondents must have only been able to vote for one thing</a:t>
            </a:r>
          </a:p>
          <a:p>
            <a:pPr marL="285750" indent="-285750">
              <a:buFont typeface="Arial"/>
              <a:buChar char="•"/>
            </a:pPr>
            <a:r>
              <a:rPr lang="en-US">
                <a:ea typeface="Calibri"/>
                <a:cs typeface="Calibri"/>
              </a:rPr>
              <a:t>Pie charts can easily be used incorrectly, so be careful. </a:t>
            </a:r>
          </a:p>
        </p:txBody>
      </p:sp>
      <p:sp>
        <p:nvSpPr>
          <p:cNvPr id="5" name="TextBox 4">
            <a:extLst>
              <a:ext uri="{FF2B5EF4-FFF2-40B4-BE49-F238E27FC236}">
                <a16:creationId xmlns:a16="http://schemas.microsoft.com/office/drawing/2014/main" id="{DC001040-BD65-8A12-4AC1-7992F3164050}"/>
              </a:ext>
            </a:extLst>
          </p:cNvPr>
          <p:cNvSpPr txBox="1"/>
          <p:nvPr/>
        </p:nvSpPr>
        <p:spPr>
          <a:xfrm>
            <a:off x="9729479" y="5376782"/>
            <a:ext cx="2188307" cy="646331"/>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ea typeface="Calibri"/>
                <a:cs typeface="Calibri"/>
                <a:hlinkClick r:id="rId4"/>
              </a:rPr>
              <a:t>Yau</a:t>
            </a:r>
            <a:r>
              <a:rPr lang="en-US">
                <a:ea typeface="Calibri"/>
                <a:cs typeface="Calibri"/>
                <a:hlinkClick r:id="rId4"/>
              </a:rPr>
              <a:t>, N. (n.d.). </a:t>
            </a:r>
            <a:r>
              <a:rPr lang="en-US" i="1">
                <a:ea typeface="Calibri"/>
                <a:cs typeface="Calibri"/>
                <a:hlinkClick r:id="rId4"/>
              </a:rPr>
              <a:t>Pie chart. </a:t>
            </a:r>
            <a:endParaRPr lang="en-US"/>
          </a:p>
        </p:txBody>
      </p:sp>
      <p:pic>
        <p:nvPicPr>
          <p:cNvPr id="6" name="Picture 5">
            <a:extLst>
              <a:ext uri="{FF2B5EF4-FFF2-40B4-BE49-F238E27FC236}">
                <a16:creationId xmlns:a16="http://schemas.microsoft.com/office/drawing/2014/main" id="{8E943DDB-9795-F206-0A86-BF2A67126A8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232752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C758E-247B-28CA-9F60-6EE9CF474855}"/>
              </a:ext>
            </a:extLst>
          </p:cNvPr>
          <p:cNvSpPr>
            <a:spLocks noGrp="1"/>
          </p:cNvSpPr>
          <p:nvPr>
            <p:ph type="title"/>
          </p:nvPr>
        </p:nvSpPr>
        <p:spPr>
          <a:xfrm>
            <a:off x="838200" y="365125"/>
            <a:ext cx="10515600" cy="495179"/>
          </a:xfrm>
        </p:spPr>
        <p:txBody>
          <a:bodyPr>
            <a:normAutofit fontScale="90000"/>
          </a:bodyPr>
          <a:lstStyle/>
          <a:p>
            <a:pPr algn="ctr"/>
            <a:r>
              <a:rPr lang="en-US">
                <a:cs typeface="Calibri Light" panose="020F0302020204030204"/>
              </a:rPr>
              <a:t>Wrong Choice of Graph</a:t>
            </a:r>
          </a:p>
        </p:txBody>
      </p:sp>
      <p:sp>
        <p:nvSpPr>
          <p:cNvPr id="6" name="TextBox 5">
            <a:extLst>
              <a:ext uri="{FF2B5EF4-FFF2-40B4-BE49-F238E27FC236}">
                <a16:creationId xmlns:a16="http://schemas.microsoft.com/office/drawing/2014/main" id="{8924131E-49FC-0DF6-9066-1861572AFD72}"/>
              </a:ext>
            </a:extLst>
          </p:cNvPr>
          <p:cNvSpPr txBox="1"/>
          <p:nvPr/>
        </p:nvSpPr>
        <p:spPr>
          <a:xfrm>
            <a:off x="1983154" y="1240692"/>
            <a:ext cx="289169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Bad Graph</a:t>
            </a:r>
          </a:p>
        </p:txBody>
      </p:sp>
      <p:pic>
        <p:nvPicPr>
          <p:cNvPr id="3" name="Picture 3" descr="Pie chart showing GOP Candidates for the 2012 Presidential Run. However, the percentages add up to more than 100%. A bar chart should have been used. ">
            <a:extLst>
              <a:ext uri="{FF2B5EF4-FFF2-40B4-BE49-F238E27FC236}">
                <a16:creationId xmlns:a16="http://schemas.microsoft.com/office/drawing/2014/main" id="{E00F9CC6-6A3F-A5AF-E6F0-0FE2767BD6AB}"/>
              </a:ext>
            </a:extLst>
          </p:cNvPr>
          <p:cNvPicPr>
            <a:picLocks noChangeAspect="1"/>
          </p:cNvPicPr>
          <p:nvPr/>
        </p:nvPicPr>
        <p:blipFill>
          <a:blip r:embed="rId2"/>
          <a:stretch>
            <a:fillRect/>
          </a:stretch>
        </p:blipFill>
        <p:spPr>
          <a:xfrm>
            <a:off x="718527" y="1648069"/>
            <a:ext cx="5430716" cy="4099170"/>
          </a:xfrm>
          <a:prstGeom prst="rect">
            <a:avLst/>
          </a:prstGeom>
        </p:spPr>
      </p:pic>
      <p:sp>
        <p:nvSpPr>
          <p:cNvPr id="8" name="TextBox 7">
            <a:extLst>
              <a:ext uri="{FF2B5EF4-FFF2-40B4-BE49-F238E27FC236}">
                <a16:creationId xmlns:a16="http://schemas.microsoft.com/office/drawing/2014/main" id="{8137ACE4-2D19-44F3-E94F-512682D53352}"/>
              </a:ext>
            </a:extLst>
          </p:cNvPr>
          <p:cNvSpPr txBox="1"/>
          <p:nvPr/>
        </p:nvSpPr>
        <p:spPr>
          <a:xfrm>
            <a:off x="7659076" y="1221152"/>
            <a:ext cx="289169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cs typeface="Calibri"/>
              </a:rPr>
              <a:t>Good Graph</a:t>
            </a:r>
          </a:p>
        </p:txBody>
      </p:sp>
      <p:pic>
        <p:nvPicPr>
          <p:cNvPr id="4" name="Picture 4" descr="Correct bar chart showing the information correctly from the previous wrong pie chart. Shows the approval rating of GOP candidates. ">
            <a:extLst>
              <a:ext uri="{FF2B5EF4-FFF2-40B4-BE49-F238E27FC236}">
                <a16:creationId xmlns:a16="http://schemas.microsoft.com/office/drawing/2014/main" id="{DE55D97A-06BC-EA02-AD37-2D9FE05C6D7C}"/>
              </a:ext>
            </a:extLst>
          </p:cNvPr>
          <p:cNvPicPr>
            <a:picLocks noChangeAspect="1"/>
          </p:cNvPicPr>
          <p:nvPr/>
        </p:nvPicPr>
        <p:blipFill>
          <a:blip r:embed="rId3"/>
          <a:stretch>
            <a:fillRect/>
          </a:stretch>
        </p:blipFill>
        <p:spPr>
          <a:xfrm>
            <a:off x="6232402" y="1609848"/>
            <a:ext cx="5618040" cy="4136536"/>
          </a:xfrm>
          <a:prstGeom prst="rect">
            <a:avLst/>
          </a:prstGeom>
        </p:spPr>
      </p:pic>
      <p:sp>
        <p:nvSpPr>
          <p:cNvPr id="9" name="TextBox 8">
            <a:extLst>
              <a:ext uri="{FF2B5EF4-FFF2-40B4-BE49-F238E27FC236}">
                <a16:creationId xmlns:a16="http://schemas.microsoft.com/office/drawing/2014/main" id="{D4D883F0-708F-50EA-CE8B-86E3691C7ACE}"/>
              </a:ext>
            </a:extLst>
          </p:cNvPr>
          <p:cNvSpPr txBox="1"/>
          <p:nvPr/>
        </p:nvSpPr>
        <p:spPr>
          <a:xfrm>
            <a:off x="6633307" y="5607538"/>
            <a:ext cx="5128846"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ea typeface="+mn-lt"/>
                <a:cs typeface="+mn-lt"/>
                <a:hlinkClick r:id="rId4"/>
              </a:rPr>
              <a:t>Peltier, J. (2009, December 1). </a:t>
            </a:r>
            <a:r>
              <a:rPr lang="en-US" sz="1400" i="1">
                <a:ea typeface="+mn-lt"/>
                <a:cs typeface="+mn-lt"/>
                <a:hlinkClick r:id="rId4"/>
              </a:rPr>
              <a:t>I keep saying, use bar charts, not pies. </a:t>
            </a:r>
            <a:r>
              <a:rPr lang="en-US" sz="1400">
                <a:ea typeface="+mn-lt"/>
                <a:cs typeface="+mn-lt"/>
                <a:hlinkClick r:id="rId4"/>
              </a:rPr>
              <a:t>Peltier Tech. </a:t>
            </a:r>
            <a:br>
              <a:rPr lang="en-US"/>
            </a:br>
            <a:endParaRPr lang="en-US"/>
          </a:p>
        </p:txBody>
      </p:sp>
      <p:pic>
        <p:nvPicPr>
          <p:cNvPr id="7" name="Picture 6">
            <a:extLst>
              <a:ext uri="{FF2B5EF4-FFF2-40B4-BE49-F238E27FC236}">
                <a16:creationId xmlns:a16="http://schemas.microsoft.com/office/drawing/2014/main" id="{1603C6FC-3AE3-91A9-7451-0DEC951D1844}"/>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6679313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AF653-E507-918F-CC91-C50D1F05AEC2}"/>
              </a:ext>
            </a:extLst>
          </p:cNvPr>
          <p:cNvSpPr>
            <a:spLocks noGrp="1"/>
          </p:cNvSpPr>
          <p:nvPr>
            <p:ph type="title"/>
          </p:nvPr>
        </p:nvSpPr>
        <p:spPr>
          <a:xfrm>
            <a:off x="746234" y="154918"/>
            <a:ext cx="10515600" cy="583102"/>
          </a:xfrm>
        </p:spPr>
        <p:txBody>
          <a:bodyPr>
            <a:normAutofit fontScale="90000"/>
          </a:bodyPr>
          <a:lstStyle/>
          <a:p>
            <a:pPr algn="ctr"/>
            <a:r>
              <a:rPr lang="en-US">
                <a:ea typeface="Calibri Light" panose="020F0302020204030204"/>
                <a:cs typeface="Calibri Light" panose="020F0302020204030204"/>
              </a:rPr>
              <a:t>Resources for all Graph Types</a:t>
            </a:r>
          </a:p>
        </p:txBody>
      </p:sp>
      <p:sp>
        <p:nvSpPr>
          <p:cNvPr id="3" name="TextBox 2">
            <a:extLst>
              <a:ext uri="{FF2B5EF4-FFF2-40B4-BE49-F238E27FC236}">
                <a16:creationId xmlns:a16="http://schemas.microsoft.com/office/drawing/2014/main" id="{38E9FF8E-132E-58FE-2AC5-39202B20D551}"/>
              </a:ext>
            </a:extLst>
          </p:cNvPr>
          <p:cNvSpPr txBox="1"/>
          <p:nvPr/>
        </p:nvSpPr>
        <p:spPr>
          <a:xfrm>
            <a:off x="629946" y="794002"/>
            <a:ext cx="10945580" cy="526297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ea typeface="+mn-lt"/>
                <a:cs typeface="+mn-lt"/>
                <a:hlinkClick r:id="rId2"/>
              </a:rPr>
              <a:t>Chart Chooser</a:t>
            </a:r>
            <a:r>
              <a:rPr lang="en-US" sz="2400" b="1">
                <a:ea typeface="+mn-lt"/>
                <a:cs typeface="+mn-lt"/>
              </a:rPr>
              <a:t>:</a:t>
            </a:r>
            <a:r>
              <a:rPr lang="en-US" sz="2400">
                <a:ea typeface="+mn-lt"/>
                <a:cs typeface="+mn-lt"/>
              </a:rPr>
              <a:t> Created by </a:t>
            </a:r>
            <a:r>
              <a:rPr lang="en-US" sz="2400" err="1">
                <a:ea typeface="+mn-lt"/>
                <a:cs typeface="+mn-lt"/>
              </a:rPr>
              <a:t>Highcharts</a:t>
            </a:r>
            <a:r>
              <a:rPr lang="en-US" sz="2400">
                <a:ea typeface="+mn-lt"/>
                <a:cs typeface="+mn-lt"/>
              </a:rPr>
              <a:t>, Chart Chooser allows you to filter charts by data types and objectives. This interactive tool can help you choose the chart type you wish to use. </a:t>
            </a:r>
            <a:endParaRPr lang="en-US" sz="2400">
              <a:ea typeface="Calibri" panose="020F0502020204030204"/>
              <a:cs typeface="Calibri" panose="020F0502020204030204"/>
            </a:endParaRPr>
          </a:p>
          <a:p>
            <a:pPr>
              <a:buFont typeface="Arial"/>
              <a:buChar char="•"/>
            </a:pPr>
            <a:endParaRPr lang="en-US" sz="2400">
              <a:ea typeface="+mn-lt"/>
              <a:cs typeface="+mn-lt"/>
            </a:endParaRPr>
          </a:p>
          <a:p>
            <a:r>
              <a:rPr lang="en-US" sz="2400" b="1">
                <a:ea typeface="+mn-lt"/>
                <a:cs typeface="+mn-lt"/>
                <a:hlinkClick r:id="rId3"/>
              </a:rPr>
              <a:t>Chart Chooser Tutorial</a:t>
            </a:r>
            <a:r>
              <a:rPr lang="en-US" sz="2400" b="1">
                <a:ea typeface="+mn-lt"/>
                <a:cs typeface="+mn-lt"/>
              </a:rPr>
              <a:t>:</a:t>
            </a:r>
            <a:r>
              <a:rPr lang="en-US" sz="2400">
                <a:ea typeface="+mn-lt"/>
                <a:cs typeface="+mn-lt"/>
              </a:rPr>
              <a:t> This article explains some of the vocabulary used in the </a:t>
            </a:r>
            <a:r>
              <a:rPr lang="en-US" sz="2400" err="1">
                <a:ea typeface="+mn-lt"/>
                <a:cs typeface="+mn-lt"/>
              </a:rPr>
              <a:t>ChartChooser</a:t>
            </a:r>
            <a:r>
              <a:rPr lang="en-US" sz="2400">
                <a:ea typeface="+mn-lt"/>
                <a:cs typeface="+mn-lt"/>
              </a:rPr>
              <a:t>, to help you filly use the tool. </a:t>
            </a:r>
            <a:endParaRPr lang="en-US" sz="2400">
              <a:ea typeface="Calibri"/>
              <a:cs typeface="Calibri"/>
            </a:endParaRPr>
          </a:p>
          <a:p>
            <a:endParaRPr lang="en-US" sz="2400">
              <a:ea typeface="+mn-lt"/>
              <a:cs typeface="+mn-lt"/>
            </a:endParaRPr>
          </a:p>
          <a:p>
            <a:r>
              <a:rPr lang="en-US" sz="2400" b="1">
                <a:ea typeface="+mn-lt"/>
                <a:cs typeface="+mn-lt"/>
                <a:hlinkClick r:id="rId4"/>
              </a:rPr>
              <a:t>Data-to-Viz</a:t>
            </a:r>
            <a:r>
              <a:rPr lang="en-US" sz="2400" b="1">
                <a:ea typeface="+mn-lt"/>
                <a:cs typeface="+mn-lt"/>
              </a:rPr>
              <a:t>:</a:t>
            </a:r>
            <a:r>
              <a:rPr lang="en-US" sz="2400">
                <a:ea typeface="+mn-lt"/>
                <a:cs typeface="+mn-lt"/>
              </a:rPr>
              <a:t> Created by Yan Holtz and Conor Healy, this resource include numerous flow charts to help you decide which graph to use. It also includes extensive definitions on the different graph types, and some common pitfalls people make. </a:t>
            </a:r>
            <a:br>
              <a:rPr lang="en-US" sz="2400">
                <a:ea typeface="+mn-lt"/>
                <a:cs typeface="+mn-lt"/>
              </a:rPr>
            </a:br>
            <a:endParaRPr lang="en-US" sz="2400">
              <a:ea typeface="Calibri"/>
              <a:cs typeface="Calibri"/>
            </a:endParaRPr>
          </a:p>
          <a:p>
            <a:r>
              <a:rPr lang="en-US" sz="2400" b="1">
                <a:ea typeface="Calibri"/>
                <a:cs typeface="Calibri"/>
                <a:hlinkClick r:id="rId5"/>
              </a:rPr>
              <a:t>FlowingData</a:t>
            </a:r>
            <a:r>
              <a:rPr lang="en-US" sz="2400" b="1">
                <a:ea typeface="Calibri"/>
                <a:cs typeface="Calibri"/>
              </a:rPr>
              <a:t>:</a:t>
            </a:r>
            <a:r>
              <a:rPr lang="en-US" sz="2400">
                <a:ea typeface="Calibri"/>
                <a:cs typeface="Calibri"/>
              </a:rPr>
              <a:t> </a:t>
            </a:r>
            <a:r>
              <a:rPr lang="en-US" sz="2400">
                <a:ea typeface="+mn-lt"/>
                <a:cs typeface="+mn-lt"/>
              </a:rPr>
              <a:t>A data visualization blog written by Nathan Yau, this resource has numerous articles on how to create good visualizations. It also has a section where you can explore different graph types and read their definitions. </a:t>
            </a:r>
          </a:p>
        </p:txBody>
      </p:sp>
    </p:spTree>
    <p:extLst>
      <p:ext uri="{BB962C8B-B14F-4D97-AF65-F5344CB8AC3E}">
        <p14:creationId xmlns:p14="http://schemas.microsoft.com/office/powerpoint/2010/main" val="1393690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68D9D-F90D-A3C8-3C0A-101FB8ACC5BB}"/>
              </a:ext>
            </a:extLst>
          </p:cNvPr>
          <p:cNvSpPr>
            <a:spLocks noGrp="1"/>
          </p:cNvSpPr>
          <p:nvPr>
            <p:ph type="title"/>
          </p:nvPr>
        </p:nvSpPr>
        <p:spPr>
          <a:xfrm>
            <a:off x="3445329" y="629020"/>
            <a:ext cx="6629400" cy="367023"/>
          </a:xfrm>
        </p:spPr>
        <p:txBody>
          <a:bodyPr vert="horz" lIns="91440" tIns="45720" rIns="91440" bIns="45720" rtlCol="0" anchor="t">
            <a:normAutofit fontScale="90000"/>
          </a:bodyPr>
          <a:lstStyle/>
          <a:p>
            <a:r>
              <a:rPr lang="en-US" sz="4000" kern="1200">
                <a:solidFill>
                  <a:schemeClr val="tx1"/>
                </a:solidFill>
                <a:latin typeface="+mj-lt"/>
                <a:ea typeface="+mj-ea"/>
                <a:cs typeface="+mj-cs"/>
              </a:rPr>
              <a:t>Design Choices -Elements</a:t>
            </a:r>
          </a:p>
        </p:txBody>
      </p:sp>
      <p:cxnSp>
        <p:nvCxnSpPr>
          <p:cNvPr id="10" name="Straight Connector 9">
            <a:extLst>
              <a:ext uri="{FF2B5EF4-FFF2-40B4-BE49-F238E27FC236}">
                <a16:creationId xmlns:a16="http://schemas.microsoft.com/office/drawing/2014/main" id="{192712F8-36FA-35DF-0CE8-4098D93322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F9469B9-6468-5B6A-E832-8D459038843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88897" y="5231580"/>
            <a:ext cx="10459156" cy="0"/>
          </a:xfrm>
          <a:prstGeom prst="line">
            <a:avLst/>
          </a:prstGeom>
          <a:ln w="127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aphicFrame>
        <p:nvGraphicFramePr>
          <p:cNvPr id="5" name="Diagram 4" descr="Chart Title​&#10;&#10;Mandatory​&#10;&#10;Emphasize – but don't draw attention away from the data​&#10;&#10;Axis Title​&#10;&#10;Usually mandatory, but not always​&#10;&#10;Make sure to include measurement info​&#10;&#10;Data Labels​&#10;&#10;Optional​&#10;&#10;Can be useful to draw attention, but can also overload the chart​&#10;&#10;Legend​&#10;&#10;Mandatory if different colors are used, but not the best method.​&#10;&#10;It is better to directly label.">
            <a:extLst>
              <a:ext uri="{FF2B5EF4-FFF2-40B4-BE49-F238E27FC236}">
                <a16:creationId xmlns:a16="http://schemas.microsoft.com/office/drawing/2014/main" id="{2B88B2B5-0B83-D748-A9F2-2CF78F0A120A}"/>
              </a:ext>
            </a:extLst>
          </p:cNvPr>
          <p:cNvGraphicFramePr/>
          <p:nvPr>
            <p:extLst>
              <p:ext uri="{D42A27DB-BD31-4B8C-83A1-F6EECF244321}">
                <p14:modId xmlns:p14="http://schemas.microsoft.com/office/powerpoint/2010/main" val="3767110699"/>
              </p:ext>
            </p:extLst>
          </p:nvPr>
        </p:nvGraphicFramePr>
        <p:xfrm>
          <a:off x="865482" y="996043"/>
          <a:ext cx="10809111" cy="48169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030025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ED6F7-0A17-06AE-FF63-F8F11707FDAA}"/>
              </a:ext>
            </a:extLst>
          </p:cNvPr>
          <p:cNvSpPr>
            <a:spLocks noGrp="1"/>
          </p:cNvSpPr>
          <p:nvPr>
            <p:ph type="title"/>
          </p:nvPr>
        </p:nvSpPr>
        <p:spPr>
          <a:xfrm>
            <a:off x="838200" y="365125"/>
            <a:ext cx="10515600" cy="591786"/>
          </a:xfrm>
        </p:spPr>
        <p:txBody>
          <a:bodyPr>
            <a:normAutofit fontScale="90000"/>
          </a:bodyPr>
          <a:lstStyle/>
          <a:p>
            <a:pPr algn="ctr"/>
            <a:r>
              <a:rPr lang="en-US">
                <a:cs typeface="Calibri Light" panose="020F0302020204030204"/>
              </a:rPr>
              <a:t>Chart Title</a:t>
            </a:r>
          </a:p>
        </p:txBody>
      </p:sp>
      <p:graphicFrame>
        <p:nvGraphicFramePr>
          <p:cNvPr id="5" name="Table 4">
            <a:extLst>
              <a:ext uri="{FF2B5EF4-FFF2-40B4-BE49-F238E27FC236}">
                <a16:creationId xmlns:a16="http://schemas.microsoft.com/office/drawing/2014/main" id="{721DD6C9-A6BC-776B-6725-5FD4A3A6D056}"/>
              </a:ext>
            </a:extLst>
          </p:cNvPr>
          <p:cNvGraphicFramePr>
            <a:graphicFrameLocks noGrp="1"/>
          </p:cNvGraphicFramePr>
          <p:nvPr>
            <p:extLst>
              <p:ext uri="{D42A27DB-BD31-4B8C-83A1-F6EECF244321}">
                <p14:modId xmlns:p14="http://schemas.microsoft.com/office/powerpoint/2010/main" val="4043881486"/>
              </p:ext>
            </p:extLst>
          </p:nvPr>
        </p:nvGraphicFramePr>
        <p:xfrm>
          <a:off x="630296" y="1072444"/>
          <a:ext cx="10793328" cy="1281288"/>
        </p:xfrm>
        <a:graphic>
          <a:graphicData uri="http://schemas.openxmlformats.org/drawingml/2006/table">
            <a:tbl>
              <a:tblPr firstRow="1" bandRow="1">
                <a:tableStyleId>{5C22544A-7EE6-4342-B048-85BDC9FD1C3A}</a:tableStyleId>
              </a:tblPr>
              <a:tblGrid>
                <a:gridCol w="5396664">
                  <a:extLst>
                    <a:ext uri="{9D8B030D-6E8A-4147-A177-3AD203B41FA5}">
                      <a16:colId xmlns:a16="http://schemas.microsoft.com/office/drawing/2014/main" val="1046715429"/>
                    </a:ext>
                  </a:extLst>
                </a:gridCol>
                <a:gridCol w="5396664">
                  <a:extLst>
                    <a:ext uri="{9D8B030D-6E8A-4147-A177-3AD203B41FA5}">
                      <a16:colId xmlns:a16="http://schemas.microsoft.com/office/drawing/2014/main" val="1755415133"/>
                    </a:ext>
                  </a:extLst>
                </a:gridCol>
              </a:tblGrid>
              <a:tr h="366888">
                <a:tc>
                  <a:txBody>
                    <a:bodyPr/>
                    <a:lstStyle/>
                    <a:p>
                      <a:pPr algn="ctr"/>
                      <a:r>
                        <a:rPr lang="en-US"/>
                        <a:t>Traditional Titles</a:t>
                      </a:r>
                    </a:p>
                  </a:txBody>
                  <a:tcPr/>
                </a:tc>
                <a:tc>
                  <a:txBody>
                    <a:bodyPr/>
                    <a:lstStyle/>
                    <a:p>
                      <a:pPr algn="ctr"/>
                      <a:r>
                        <a:rPr lang="en-US"/>
                        <a:t>Instead Try</a:t>
                      </a:r>
                    </a:p>
                  </a:txBody>
                  <a:tcPr/>
                </a:tc>
                <a:extLst>
                  <a:ext uri="{0D108BD9-81ED-4DB2-BD59-A6C34878D82A}">
                    <a16:rowId xmlns:a16="http://schemas.microsoft.com/office/drawing/2014/main" val="4038652714"/>
                  </a:ext>
                </a:extLst>
              </a:tr>
              <a:tr h="370840">
                <a:tc>
                  <a:txBody>
                    <a:bodyPr/>
                    <a:lstStyle/>
                    <a:p>
                      <a:pPr marL="285750" indent="-285750">
                        <a:buFont typeface="Arial"/>
                        <a:buChar char="•"/>
                      </a:pPr>
                      <a:r>
                        <a:rPr lang="en-US"/>
                        <a:t>Center-aligned text</a:t>
                      </a:r>
                    </a:p>
                    <a:p>
                      <a:pPr marL="285750" lvl="0" indent="-285750">
                        <a:buFont typeface="Arial"/>
                        <a:buChar char="•"/>
                      </a:pPr>
                      <a:r>
                        <a:rPr lang="en-US"/>
                        <a:t>Capitalizing every word in a phrase</a:t>
                      </a:r>
                    </a:p>
                  </a:txBody>
                  <a:tcPr/>
                </a:tc>
                <a:tc>
                  <a:txBody>
                    <a:bodyPr/>
                    <a:lstStyle/>
                    <a:p>
                      <a:pPr marL="285750" indent="-285750">
                        <a:buFont typeface="Arial"/>
                        <a:buChar char="•"/>
                      </a:pPr>
                      <a:r>
                        <a:rPr lang="en-US"/>
                        <a:t>Left-aligned text for visual framing</a:t>
                      </a:r>
                    </a:p>
                    <a:p>
                      <a:pPr marL="285750" lvl="0" indent="-285750">
                        <a:buFont typeface="Arial"/>
                        <a:buChar char="•"/>
                      </a:pPr>
                      <a:r>
                        <a:rPr lang="en-US"/>
                        <a:t>Use sentence case – easier to read and emphasizes proper nouns</a:t>
                      </a:r>
                    </a:p>
                  </a:txBody>
                  <a:tcPr/>
                </a:tc>
                <a:extLst>
                  <a:ext uri="{0D108BD9-81ED-4DB2-BD59-A6C34878D82A}">
                    <a16:rowId xmlns:a16="http://schemas.microsoft.com/office/drawing/2014/main" val="2826114980"/>
                  </a:ext>
                </a:extLst>
              </a:tr>
            </a:tbl>
          </a:graphicData>
        </a:graphic>
      </p:graphicFrame>
      <p:pic>
        <p:nvPicPr>
          <p:cNvPr id="6" name="Picture 5">
            <a:extLst>
              <a:ext uri="{FF2B5EF4-FFF2-40B4-BE49-F238E27FC236}">
                <a16:creationId xmlns:a16="http://schemas.microsoft.com/office/drawing/2014/main" id="{B1518094-289F-51E3-05A0-5700938E97A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908" y="2767603"/>
            <a:ext cx="5095051" cy="2665419"/>
          </a:xfrm>
          <a:prstGeom prst="rect">
            <a:avLst/>
          </a:prstGeom>
        </p:spPr>
      </p:pic>
      <p:pic>
        <p:nvPicPr>
          <p:cNvPr id="7" name="Picture 6">
            <a:extLst>
              <a:ext uri="{FF2B5EF4-FFF2-40B4-BE49-F238E27FC236}">
                <a16:creationId xmlns:a16="http://schemas.microsoft.com/office/drawing/2014/main" id="{99A7D013-5EAB-7AF5-DE82-E6D2BB7CD77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388548" y="2721883"/>
            <a:ext cx="5095052" cy="2665419"/>
          </a:xfrm>
          <a:prstGeom prst="rect">
            <a:avLst/>
          </a:prstGeom>
        </p:spPr>
      </p:pic>
      <p:pic>
        <p:nvPicPr>
          <p:cNvPr id="8" name="Picture 7">
            <a:extLst>
              <a:ext uri="{FF2B5EF4-FFF2-40B4-BE49-F238E27FC236}">
                <a16:creationId xmlns:a16="http://schemas.microsoft.com/office/drawing/2014/main" id="{20EC94D6-4A9A-E7AF-5DB7-63A077A8919A}"/>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6769507" y="2743895"/>
            <a:ext cx="5000977" cy="2618381"/>
          </a:xfrm>
          <a:prstGeom prst="rect">
            <a:avLst/>
          </a:prstGeom>
        </p:spPr>
      </p:pic>
      <p:sp>
        <p:nvSpPr>
          <p:cNvPr id="9" name="TextBox 8">
            <a:extLst>
              <a:ext uri="{FF2B5EF4-FFF2-40B4-BE49-F238E27FC236}">
                <a16:creationId xmlns:a16="http://schemas.microsoft.com/office/drawing/2014/main" id="{AA4441A0-35EB-1268-CC2B-8A453BE324AA}"/>
              </a:ext>
            </a:extLst>
          </p:cNvPr>
          <p:cNvSpPr txBox="1"/>
          <p:nvPr/>
        </p:nvSpPr>
        <p:spPr>
          <a:xfrm>
            <a:off x="3875851" y="5823185"/>
            <a:ext cx="888059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5"/>
              </a:rPr>
              <a:t>Cisneros, M. (2022, January 12). why don't you capitalize titles? storytelling with data.</a:t>
            </a:r>
            <a:r>
              <a:rPr lang="en-US">
                <a:cs typeface="Calibri"/>
              </a:rPr>
              <a:t> </a:t>
            </a:r>
            <a:endParaRPr lang="en-US"/>
          </a:p>
        </p:txBody>
      </p:sp>
    </p:spTree>
    <p:extLst>
      <p:ext uri="{BB962C8B-B14F-4D97-AF65-F5344CB8AC3E}">
        <p14:creationId xmlns:p14="http://schemas.microsoft.com/office/powerpoint/2010/main" val="36873946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3F72-F28A-4533-969B-14A24F8E83FC}"/>
              </a:ext>
            </a:extLst>
          </p:cNvPr>
          <p:cNvSpPr>
            <a:spLocks noGrp="1"/>
          </p:cNvSpPr>
          <p:nvPr>
            <p:ph type="title"/>
          </p:nvPr>
        </p:nvSpPr>
        <p:spPr>
          <a:xfrm>
            <a:off x="238125" y="97726"/>
            <a:ext cx="10515600" cy="1325563"/>
          </a:xfrm>
        </p:spPr>
        <p:txBody>
          <a:bodyPr>
            <a:normAutofit/>
          </a:bodyPr>
          <a:lstStyle/>
          <a:p>
            <a:r>
              <a:rPr lang="en-US" sz="4800" b="1" dirty="0">
                <a:solidFill>
                  <a:schemeClr val="tx1">
                    <a:lumMod val="85000"/>
                    <a:lumOff val="15000"/>
                  </a:schemeClr>
                </a:solidFill>
                <a:latin typeface="Goudy Old Style"/>
                <a:ea typeface="+mn-ea"/>
                <a:cs typeface="+mn-cs"/>
              </a:rPr>
              <a:t>RDAP Code of Conduct</a:t>
            </a:r>
          </a:p>
        </p:txBody>
      </p:sp>
      <p:sp>
        <p:nvSpPr>
          <p:cNvPr id="3" name="Content Placeholder 2">
            <a:extLst>
              <a:ext uri="{FF2B5EF4-FFF2-40B4-BE49-F238E27FC236}">
                <a16:creationId xmlns:a16="http://schemas.microsoft.com/office/drawing/2014/main" id="{DE48E405-4A27-41AB-AAA2-C5487548CF5F}"/>
              </a:ext>
            </a:extLst>
          </p:cNvPr>
          <p:cNvSpPr>
            <a:spLocks noGrp="1"/>
          </p:cNvSpPr>
          <p:nvPr>
            <p:ph idx="1"/>
          </p:nvPr>
        </p:nvSpPr>
        <p:spPr>
          <a:xfrm>
            <a:off x="838200" y="1253331"/>
            <a:ext cx="10515600" cy="531813"/>
          </a:xfrm>
        </p:spPr>
        <p:txBody>
          <a:bodyPr/>
          <a:lstStyle/>
          <a:p>
            <a:pPr marL="0" indent="0">
              <a:buNone/>
            </a:pPr>
            <a:r>
              <a:rPr lang="en-US" b="1" dirty="0">
                <a:latin typeface="Goudy Old Style" panose="02020502050305020303" pitchFamily="18" charset="0"/>
                <a:hlinkClick r:id="rId3"/>
              </a:rPr>
              <a:t>https://rdapassociation.org/about/policies/coc</a:t>
            </a:r>
            <a:endParaRPr lang="en-US" b="1" dirty="0">
              <a:latin typeface="Goudy Old Style" panose="02020502050305020303" pitchFamily="18" charset="0"/>
            </a:endParaRPr>
          </a:p>
          <a:p>
            <a:pPr marL="0" indent="0">
              <a:buNone/>
            </a:pPr>
            <a:endParaRPr lang="en-US" dirty="0"/>
          </a:p>
        </p:txBody>
      </p:sp>
      <p:pic>
        <p:nvPicPr>
          <p:cNvPr id="5" name="Picture 4" descr="The Research Data Access and Preservation (RDAP) Association is committed to providing an inclusive environment where all people can participate fully in all activities without fear of harassment¹ or discriminatory behavior. To this end, the below code of conduct seeks to provide examples of what this looks like in practice, as well as describe what actions the organization will take when behaviors do not meet this standard.&#10;&#10;This Code of Conduct applies to all spaces, both physical and virtual, managed by the RDAP Association, including but not limited to the Summit, workshops, social media, and community forums such as the email list. This Code of Conduct applies to all who attend and participate in an RDAP event, including RDAP members, non-members, and guests. Participation in any RDAP activity in any capacity is a privilege and indicates assent to this Code of Conduct. &#10;&#10;Small actions you can take will help us meet this goal. With special thanks to the Digital Library Federation for this wording, we suggest the following actions: &#10;&#10;listening as much as you speak, and remembering that colleagues may have expertise you are unaware of; &#10;encouraging and yielding the floor to those whose viewpoints may be under-represented in a group; &#10;using welcoming language, for instance by using an individual’s stated pronouns and favoring gender-neutral collective nouns (“people,” not “guys”); &#10;accepting critique graciously and offering it constructively; &#10;giving credit where it is due; &#10;seeking concrete ways to make physical spaces and online resources more universally accessible; and&#10;staying alert, as Active Bystanders, to the welfare of those around you.">
            <a:extLst>
              <a:ext uri="{FF2B5EF4-FFF2-40B4-BE49-F238E27FC236}">
                <a16:creationId xmlns:a16="http://schemas.microsoft.com/office/drawing/2014/main" id="{8B4B3FBF-BBF9-42CA-A093-B8AA08A7F079}"/>
              </a:ext>
            </a:extLst>
          </p:cNvPr>
          <p:cNvPicPr>
            <a:picLocks noChangeAspect="1"/>
          </p:cNvPicPr>
          <p:nvPr/>
        </p:nvPicPr>
        <p:blipFill>
          <a:blip r:embed="rId4"/>
          <a:stretch>
            <a:fillRect/>
          </a:stretch>
        </p:blipFill>
        <p:spPr>
          <a:xfrm>
            <a:off x="1253409" y="1777231"/>
            <a:ext cx="9354856" cy="4582164"/>
          </a:xfrm>
          <a:prstGeom prst="rect">
            <a:avLst/>
          </a:prstGeom>
        </p:spPr>
      </p:pic>
    </p:spTree>
    <p:extLst>
      <p:ext uri="{BB962C8B-B14F-4D97-AF65-F5344CB8AC3E}">
        <p14:creationId xmlns:p14="http://schemas.microsoft.com/office/powerpoint/2010/main" val="22866829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ED6F7-0A17-06AE-FF63-F8F11707FDAA}"/>
              </a:ext>
            </a:extLst>
          </p:cNvPr>
          <p:cNvSpPr>
            <a:spLocks noGrp="1"/>
          </p:cNvSpPr>
          <p:nvPr>
            <p:ph type="title"/>
          </p:nvPr>
        </p:nvSpPr>
        <p:spPr>
          <a:xfrm>
            <a:off x="762941" y="195792"/>
            <a:ext cx="10515600" cy="309564"/>
          </a:xfrm>
        </p:spPr>
        <p:txBody>
          <a:bodyPr>
            <a:normAutofit fontScale="90000"/>
          </a:bodyPr>
          <a:lstStyle/>
          <a:p>
            <a:pPr algn="ctr"/>
            <a:r>
              <a:rPr lang="en-US">
                <a:cs typeface="Calibri Light" panose="020F0302020204030204"/>
              </a:rPr>
              <a:t>Axis Titles</a:t>
            </a:r>
          </a:p>
        </p:txBody>
      </p:sp>
      <p:graphicFrame>
        <p:nvGraphicFramePr>
          <p:cNvPr id="5" name="Table 4">
            <a:extLst>
              <a:ext uri="{FF2B5EF4-FFF2-40B4-BE49-F238E27FC236}">
                <a16:creationId xmlns:a16="http://schemas.microsoft.com/office/drawing/2014/main" id="{721DD6C9-A6BC-776B-6725-5FD4A3A6D056}"/>
              </a:ext>
            </a:extLst>
          </p:cNvPr>
          <p:cNvGraphicFramePr>
            <a:graphicFrameLocks noGrp="1"/>
          </p:cNvGraphicFramePr>
          <p:nvPr>
            <p:extLst>
              <p:ext uri="{D42A27DB-BD31-4B8C-83A1-F6EECF244321}">
                <p14:modId xmlns:p14="http://schemas.microsoft.com/office/powerpoint/2010/main" val="1173733289"/>
              </p:ext>
            </p:extLst>
          </p:nvPr>
        </p:nvGraphicFramePr>
        <p:xfrm>
          <a:off x="573852" y="752592"/>
          <a:ext cx="10793328" cy="1555608"/>
        </p:xfrm>
        <a:graphic>
          <a:graphicData uri="http://schemas.openxmlformats.org/drawingml/2006/table">
            <a:tbl>
              <a:tblPr firstRow="1" bandRow="1">
                <a:tableStyleId>{5C22544A-7EE6-4342-B048-85BDC9FD1C3A}</a:tableStyleId>
              </a:tblPr>
              <a:tblGrid>
                <a:gridCol w="5396664">
                  <a:extLst>
                    <a:ext uri="{9D8B030D-6E8A-4147-A177-3AD203B41FA5}">
                      <a16:colId xmlns:a16="http://schemas.microsoft.com/office/drawing/2014/main" val="1046715429"/>
                    </a:ext>
                  </a:extLst>
                </a:gridCol>
                <a:gridCol w="5396664">
                  <a:extLst>
                    <a:ext uri="{9D8B030D-6E8A-4147-A177-3AD203B41FA5}">
                      <a16:colId xmlns:a16="http://schemas.microsoft.com/office/drawing/2014/main" val="1755415133"/>
                    </a:ext>
                  </a:extLst>
                </a:gridCol>
              </a:tblGrid>
              <a:tr h="366888">
                <a:tc>
                  <a:txBody>
                    <a:bodyPr/>
                    <a:lstStyle/>
                    <a:p>
                      <a:pPr algn="ctr"/>
                      <a:r>
                        <a:rPr lang="en-US"/>
                        <a:t>Traditional Titles</a:t>
                      </a:r>
                    </a:p>
                  </a:txBody>
                  <a:tcPr/>
                </a:tc>
                <a:tc>
                  <a:txBody>
                    <a:bodyPr/>
                    <a:lstStyle/>
                    <a:p>
                      <a:pPr algn="ctr"/>
                      <a:r>
                        <a:rPr lang="en-US"/>
                        <a:t>Instead Try</a:t>
                      </a:r>
                    </a:p>
                  </a:txBody>
                  <a:tcPr/>
                </a:tc>
                <a:extLst>
                  <a:ext uri="{0D108BD9-81ED-4DB2-BD59-A6C34878D82A}">
                    <a16:rowId xmlns:a16="http://schemas.microsoft.com/office/drawing/2014/main" val="4038652714"/>
                  </a:ext>
                </a:extLst>
              </a:tr>
              <a:tr h="370840">
                <a:tc>
                  <a:txBody>
                    <a:bodyPr/>
                    <a:lstStyle/>
                    <a:p>
                      <a:pPr marL="285750" indent="-285750">
                        <a:buFont typeface="Arial"/>
                        <a:buChar char="•"/>
                      </a:pPr>
                      <a:r>
                        <a:rPr lang="en-US"/>
                        <a:t>Center-aligned text</a:t>
                      </a:r>
                    </a:p>
                    <a:p>
                      <a:pPr marL="285750" lvl="0" indent="-285750">
                        <a:buFont typeface="Arial"/>
                        <a:buChar char="•"/>
                      </a:pPr>
                      <a:r>
                        <a:rPr lang="en-US"/>
                        <a:t>Capitalizing every word in a phrase</a:t>
                      </a:r>
                    </a:p>
                    <a:p>
                      <a:pPr marL="285750" lvl="0" indent="-285750">
                        <a:buFont typeface="Arial"/>
                        <a:buChar char="•"/>
                      </a:pPr>
                      <a:r>
                        <a:rPr lang="en-US"/>
                        <a:t>Bold</a:t>
                      </a:r>
                    </a:p>
                  </a:txBody>
                  <a:tcPr/>
                </a:tc>
                <a:tc>
                  <a:txBody>
                    <a:bodyPr/>
                    <a:lstStyle/>
                    <a:p>
                      <a:pPr marL="285750" indent="-285750">
                        <a:buFont typeface="Arial"/>
                        <a:buChar char="•"/>
                      </a:pPr>
                      <a:r>
                        <a:rPr lang="en-US"/>
                        <a:t>Align them to the top of the y-axis of the left of the x-axis – Creates visual framing</a:t>
                      </a:r>
                    </a:p>
                    <a:p>
                      <a:pPr marL="285750" lvl="0" indent="-285750">
                        <a:buFont typeface="Arial"/>
                        <a:buChar char="•"/>
                      </a:pPr>
                      <a:r>
                        <a:rPr lang="en-US"/>
                        <a:t>Use ALL CAPS</a:t>
                      </a:r>
                    </a:p>
                    <a:p>
                      <a:pPr marL="285750" lvl="0" indent="-285750">
                        <a:buFont typeface="Arial"/>
                        <a:buChar char="•"/>
                      </a:pPr>
                      <a:r>
                        <a:rPr lang="en-US"/>
                        <a:t>Neutral, but readable, gray color</a:t>
                      </a:r>
                    </a:p>
                  </a:txBody>
                  <a:tcPr/>
                </a:tc>
                <a:extLst>
                  <a:ext uri="{0D108BD9-81ED-4DB2-BD59-A6C34878D82A}">
                    <a16:rowId xmlns:a16="http://schemas.microsoft.com/office/drawing/2014/main" val="2826114980"/>
                  </a:ext>
                </a:extLst>
              </a:tr>
            </a:tbl>
          </a:graphicData>
        </a:graphic>
      </p:graphicFrame>
      <p:pic>
        <p:nvPicPr>
          <p:cNvPr id="6" name="Picture 5">
            <a:extLst>
              <a:ext uri="{FF2B5EF4-FFF2-40B4-BE49-F238E27FC236}">
                <a16:creationId xmlns:a16="http://schemas.microsoft.com/office/drawing/2014/main" id="{B1518094-289F-51E3-05A0-5700938E97A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75732" y="2449067"/>
            <a:ext cx="6101643" cy="3192233"/>
          </a:xfrm>
          <a:prstGeom prst="rect">
            <a:avLst/>
          </a:prstGeom>
        </p:spPr>
      </p:pic>
      <p:sp>
        <p:nvSpPr>
          <p:cNvPr id="9" name="TextBox 8">
            <a:extLst>
              <a:ext uri="{FF2B5EF4-FFF2-40B4-BE49-F238E27FC236}">
                <a16:creationId xmlns:a16="http://schemas.microsoft.com/office/drawing/2014/main" id="{AA4441A0-35EB-1268-CC2B-8A453BE324AA}"/>
              </a:ext>
            </a:extLst>
          </p:cNvPr>
          <p:cNvSpPr txBox="1"/>
          <p:nvPr/>
        </p:nvSpPr>
        <p:spPr>
          <a:xfrm>
            <a:off x="3875851" y="5823185"/>
            <a:ext cx="888059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Cisneros, M. (2022, January 12). why don't you capitalize titles? storytelling with data.</a:t>
            </a:r>
            <a:r>
              <a:rPr lang="en-US">
                <a:cs typeface="Calibri"/>
              </a:rPr>
              <a:t> </a:t>
            </a:r>
            <a:endParaRPr lang="en-US"/>
          </a:p>
        </p:txBody>
      </p:sp>
      <p:pic>
        <p:nvPicPr>
          <p:cNvPr id="3" name="Picture 2">
            <a:extLst>
              <a:ext uri="{FF2B5EF4-FFF2-40B4-BE49-F238E27FC236}">
                <a16:creationId xmlns:a16="http://schemas.microsoft.com/office/drawing/2014/main" id="{FD35F7F8-FCC4-E163-108C-EE6B8510389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5599289" y="2514920"/>
            <a:ext cx="5593643" cy="2947639"/>
          </a:xfrm>
          <a:prstGeom prst="rect">
            <a:avLst/>
          </a:prstGeom>
        </p:spPr>
      </p:pic>
    </p:spTree>
    <p:extLst>
      <p:ext uri="{BB962C8B-B14F-4D97-AF65-F5344CB8AC3E}">
        <p14:creationId xmlns:p14="http://schemas.microsoft.com/office/powerpoint/2010/main" val="23301891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A759D-AD0C-5EAB-9922-854CFF47D9E2}"/>
              </a:ext>
            </a:extLst>
          </p:cNvPr>
          <p:cNvSpPr>
            <a:spLocks noGrp="1"/>
          </p:cNvSpPr>
          <p:nvPr>
            <p:ph type="title"/>
          </p:nvPr>
        </p:nvSpPr>
        <p:spPr>
          <a:xfrm>
            <a:off x="246580" y="639193"/>
            <a:ext cx="4255972" cy="3573516"/>
          </a:xfrm>
          <a:prstGeom prst="ellipse">
            <a:avLst/>
          </a:prstGeom>
        </p:spPr>
        <p:txBody>
          <a:bodyPr vert="horz" lIns="91440" tIns="45720" rIns="91440" bIns="45720" rtlCol="0" anchor="b">
            <a:noAutofit/>
          </a:bodyPr>
          <a:lstStyle/>
          <a:p>
            <a:pPr algn="ctr"/>
            <a:r>
              <a:rPr lang="en-US" sz="4000" kern="1200">
                <a:latin typeface="+mj-lt"/>
                <a:ea typeface="+mj-ea"/>
                <a:cs typeface="+mj-cs"/>
              </a:rPr>
              <a:t>Neither </a:t>
            </a:r>
            <a:r>
              <a:rPr lang="en-US" sz="4000"/>
              <a:t>design</a:t>
            </a:r>
            <a:r>
              <a:rPr lang="en-US" sz="4000" kern="1200">
                <a:latin typeface="+mj-lt"/>
                <a:ea typeface="+mj-ea"/>
                <a:cs typeface="+mj-cs"/>
              </a:rPr>
              <a:t> </a:t>
            </a:r>
            <a:r>
              <a:rPr lang="en-US" sz="4000"/>
              <a:t>choice is always</a:t>
            </a:r>
            <a:r>
              <a:rPr lang="en-US" sz="4000" kern="1200">
                <a:latin typeface="+mj-lt"/>
                <a:ea typeface="+mj-ea"/>
                <a:cs typeface="+mj-cs"/>
              </a:rPr>
              <a:t> </a:t>
            </a:r>
            <a:r>
              <a:rPr lang="en-US" sz="4000"/>
              <a:t>the way to go...</a:t>
            </a:r>
            <a:endParaRPr lang="en-US" sz="4000" kern="1200">
              <a:solidFill>
                <a:schemeClr val="tx1"/>
              </a:solidFill>
              <a:latin typeface="+mj-lt"/>
              <a:ea typeface="+mj-ea"/>
              <a:cs typeface="+mj-cs"/>
            </a:endParaRPr>
          </a:p>
        </p:txBody>
      </p:sp>
      <p:sp>
        <p:nvSpPr>
          <p:cNvPr id="1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Diagram 4" descr="Traditional​&#10;&#10;Emphasizes the titles (larger contrast)​&#10;&#10;More formal​&#10;&#10;Is slightly harder to read​&#10;&#10;Modern​&#10;&#10;De-emphasizes the titles (less contrast)​&#10;&#10;Adds visual framing​&#10;&#10;Easier to read​&#10;&#10;Consider​&#10;&#10;Your audience and the story you are trying to tell​&#10;&#10;Feel free to play around with the graph to see what you like!​">
            <a:extLst>
              <a:ext uri="{FF2B5EF4-FFF2-40B4-BE49-F238E27FC236}">
                <a16:creationId xmlns:a16="http://schemas.microsoft.com/office/drawing/2014/main" id="{D9F90D87-0B81-AFC4-F6D1-8DDEDADD76CD}"/>
              </a:ext>
            </a:extLst>
          </p:cNvPr>
          <p:cNvGraphicFramePr/>
          <p:nvPr>
            <p:extLst>
              <p:ext uri="{D42A27DB-BD31-4B8C-83A1-F6EECF244321}">
                <p14:modId xmlns:p14="http://schemas.microsoft.com/office/powerpoint/2010/main" val="1336178328"/>
              </p:ext>
            </p:extLst>
          </p:nvPr>
        </p:nvGraphicFramePr>
        <p:xfrm>
          <a:off x="4648018" y="640822"/>
          <a:ext cx="6900512" cy="55361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2D7F89B8-843D-9EB5-0124-2BBAA99D219B}"/>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0828849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565CE-6E53-1554-589C-1C0D988D81F6}"/>
              </a:ext>
            </a:extLst>
          </p:cNvPr>
          <p:cNvSpPr>
            <a:spLocks noGrp="1"/>
          </p:cNvSpPr>
          <p:nvPr>
            <p:ph type="title"/>
          </p:nvPr>
        </p:nvSpPr>
        <p:spPr>
          <a:xfrm>
            <a:off x="809263" y="963151"/>
            <a:ext cx="5519195" cy="656490"/>
          </a:xfrm>
        </p:spPr>
        <p:txBody>
          <a:bodyPr>
            <a:normAutofit fontScale="90000"/>
          </a:bodyPr>
          <a:lstStyle/>
          <a:p>
            <a:r>
              <a:rPr lang="en-US" u="sng">
                <a:cs typeface="Calibri Light"/>
              </a:rPr>
              <a:t>Y-Axis or Data Labels?</a:t>
            </a:r>
            <a:endParaRPr lang="en-US" u="sng"/>
          </a:p>
        </p:txBody>
      </p:sp>
      <p:pic>
        <p:nvPicPr>
          <p:cNvPr id="3" name="Picture 2" descr="Bar chart with numbers on the y-axis.">
            <a:extLst>
              <a:ext uri="{FF2B5EF4-FFF2-40B4-BE49-F238E27FC236}">
                <a16:creationId xmlns:a16="http://schemas.microsoft.com/office/drawing/2014/main" id="{B4A0EEEA-5728-008B-D350-49D8BAD4BDED}"/>
              </a:ext>
            </a:extLst>
          </p:cNvPr>
          <p:cNvPicPr>
            <a:picLocks noChangeAspect="1"/>
          </p:cNvPicPr>
          <p:nvPr/>
        </p:nvPicPr>
        <p:blipFill>
          <a:blip r:embed="rId2"/>
          <a:stretch>
            <a:fillRect/>
          </a:stretch>
        </p:blipFill>
        <p:spPr>
          <a:xfrm>
            <a:off x="6145226" y="501436"/>
            <a:ext cx="5039202" cy="3320699"/>
          </a:xfrm>
          <a:prstGeom prst="rect">
            <a:avLst/>
          </a:prstGeom>
        </p:spPr>
      </p:pic>
      <p:pic>
        <p:nvPicPr>
          <p:cNvPr id="4" name="Picture 3" descr="Bar chart with no y-axis. Instead, it has data labels.">
            <a:extLst>
              <a:ext uri="{FF2B5EF4-FFF2-40B4-BE49-F238E27FC236}">
                <a16:creationId xmlns:a16="http://schemas.microsoft.com/office/drawing/2014/main" id="{23921C88-A42B-0A72-2887-4E617BE13D5D}"/>
              </a:ext>
            </a:extLst>
          </p:cNvPr>
          <p:cNvPicPr>
            <a:picLocks noChangeAspect="1"/>
          </p:cNvPicPr>
          <p:nvPr/>
        </p:nvPicPr>
        <p:blipFill>
          <a:blip r:embed="rId3"/>
          <a:stretch>
            <a:fillRect/>
          </a:stretch>
        </p:blipFill>
        <p:spPr>
          <a:xfrm>
            <a:off x="652542" y="2336324"/>
            <a:ext cx="5048133" cy="3274228"/>
          </a:xfrm>
          <a:prstGeom prst="rect">
            <a:avLst/>
          </a:prstGeom>
        </p:spPr>
      </p:pic>
      <p:sp>
        <p:nvSpPr>
          <p:cNvPr id="5" name="TextBox 4">
            <a:extLst>
              <a:ext uri="{FF2B5EF4-FFF2-40B4-BE49-F238E27FC236}">
                <a16:creationId xmlns:a16="http://schemas.microsoft.com/office/drawing/2014/main" id="{9FDC3DC2-1581-47A4-D2C9-B0C74978B46D}"/>
              </a:ext>
            </a:extLst>
          </p:cNvPr>
          <p:cNvSpPr txBox="1"/>
          <p:nvPr/>
        </p:nvSpPr>
        <p:spPr>
          <a:xfrm>
            <a:off x="6809771" y="4359796"/>
            <a:ext cx="494817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panose="020F0502020204030204"/>
              </a:rPr>
              <a:t>Generally, the y-axis is the way to go!</a:t>
            </a:r>
          </a:p>
        </p:txBody>
      </p:sp>
      <p:sp>
        <p:nvSpPr>
          <p:cNvPr id="9" name="TextBox 8">
            <a:extLst>
              <a:ext uri="{FF2B5EF4-FFF2-40B4-BE49-F238E27FC236}">
                <a16:creationId xmlns:a16="http://schemas.microsoft.com/office/drawing/2014/main" id="{A9F11950-A989-2BF0-E1FA-E89AE0725624}"/>
              </a:ext>
            </a:extLst>
          </p:cNvPr>
          <p:cNvSpPr txBox="1"/>
          <p:nvPr/>
        </p:nvSpPr>
        <p:spPr>
          <a:xfrm>
            <a:off x="5305062" y="5816277"/>
            <a:ext cx="692551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4"/>
              </a:rPr>
              <a:t>Knaflic, C. N. (2017, August 2). Axis vs data labels. </a:t>
            </a:r>
            <a:r>
              <a:rPr lang="en-US" i="1">
                <a:cs typeface="Calibri"/>
                <a:hlinkClick r:id="rId4"/>
              </a:rPr>
              <a:t>Storytelling with data</a:t>
            </a:r>
            <a:r>
              <a:rPr lang="en-US" i="1">
                <a:cs typeface="Calibri"/>
              </a:rPr>
              <a:t>. </a:t>
            </a:r>
            <a:endParaRPr lang="en-US"/>
          </a:p>
        </p:txBody>
      </p:sp>
      <p:sp>
        <p:nvSpPr>
          <p:cNvPr id="8" name="Star: 5 Points 7">
            <a:extLst>
              <a:ext uri="{FF2B5EF4-FFF2-40B4-BE49-F238E27FC236}">
                <a16:creationId xmlns:a16="http://schemas.microsoft.com/office/drawing/2014/main" id="{856DB49A-8E87-CFFF-F01D-D5BCE1808065}"/>
              </a:ext>
              <a:ext uri="{C183D7F6-B498-43B3-948B-1728B52AA6E4}">
                <adec:decorative xmlns:adec="http://schemas.microsoft.com/office/drawing/2017/decorative" val="1"/>
              </a:ext>
            </a:extLst>
          </p:cNvPr>
          <p:cNvSpPr/>
          <p:nvPr/>
        </p:nvSpPr>
        <p:spPr>
          <a:xfrm>
            <a:off x="5980253" y="4186176"/>
            <a:ext cx="829518" cy="733063"/>
          </a:xfrm>
          <a:prstGeom prst="star5">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674038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6BD02-B1F8-30A9-D8DB-DF153B22ED9D}"/>
              </a:ext>
            </a:extLst>
          </p:cNvPr>
          <p:cNvSpPr>
            <a:spLocks noGrp="1"/>
          </p:cNvSpPr>
          <p:nvPr>
            <p:ph type="title"/>
          </p:nvPr>
        </p:nvSpPr>
        <p:spPr>
          <a:xfrm>
            <a:off x="838200" y="365125"/>
            <a:ext cx="10515600" cy="795057"/>
          </a:xfrm>
        </p:spPr>
        <p:txBody>
          <a:bodyPr/>
          <a:lstStyle/>
          <a:p>
            <a:pPr algn="ctr"/>
            <a:r>
              <a:rPr lang="en-US">
                <a:cs typeface="Calibri Light"/>
              </a:rPr>
              <a:t>Data labels are good for emphasis! </a:t>
            </a:r>
            <a:endParaRPr lang="en-US"/>
          </a:p>
        </p:txBody>
      </p:sp>
      <p:pic>
        <p:nvPicPr>
          <p:cNvPr id="3" name="Picture 2" descr="A line chart showing the monthly spend forecast for a year. The actual spending is $1.8 for January, $2.3 for February, $1.9 for March, and $2.4 for April">
            <a:extLst>
              <a:ext uri="{FF2B5EF4-FFF2-40B4-BE49-F238E27FC236}">
                <a16:creationId xmlns:a16="http://schemas.microsoft.com/office/drawing/2014/main" id="{84290C08-D111-63F7-CDDD-3DC0D64F78C3}"/>
              </a:ext>
            </a:extLst>
          </p:cNvPr>
          <p:cNvPicPr>
            <a:picLocks noChangeAspect="1"/>
          </p:cNvPicPr>
          <p:nvPr/>
        </p:nvPicPr>
        <p:blipFill>
          <a:blip r:embed="rId2"/>
          <a:stretch>
            <a:fillRect/>
          </a:stretch>
        </p:blipFill>
        <p:spPr>
          <a:xfrm>
            <a:off x="837237" y="1443063"/>
            <a:ext cx="6514617" cy="4338405"/>
          </a:xfrm>
          <a:prstGeom prst="rect">
            <a:avLst/>
          </a:prstGeom>
        </p:spPr>
      </p:pic>
      <p:sp>
        <p:nvSpPr>
          <p:cNvPr id="8" name="TextBox 7">
            <a:extLst>
              <a:ext uri="{FF2B5EF4-FFF2-40B4-BE49-F238E27FC236}">
                <a16:creationId xmlns:a16="http://schemas.microsoft.com/office/drawing/2014/main" id="{E6D5C471-43E3-6DC8-CD72-94FF066F5E93}"/>
              </a:ext>
            </a:extLst>
          </p:cNvPr>
          <p:cNvSpPr txBox="1"/>
          <p:nvPr/>
        </p:nvSpPr>
        <p:spPr>
          <a:xfrm>
            <a:off x="7552480" y="2700759"/>
            <a:ext cx="418617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Easy to see what the actual monthly spend has been so far!</a:t>
            </a:r>
            <a:endParaRPr lang="en-US" sz="2400"/>
          </a:p>
        </p:txBody>
      </p:sp>
      <p:sp>
        <p:nvSpPr>
          <p:cNvPr id="12" name="TextBox 11">
            <a:extLst>
              <a:ext uri="{FF2B5EF4-FFF2-40B4-BE49-F238E27FC236}">
                <a16:creationId xmlns:a16="http://schemas.microsoft.com/office/drawing/2014/main" id="{87098C72-C567-18FD-E8B8-E367F2FDB023}"/>
              </a:ext>
            </a:extLst>
          </p:cNvPr>
          <p:cNvSpPr txBox="1"/>
          <p:nvPr/>
        </p:nvSpPr>
        <p:spPr>
          <a:xfrm>
            <a:off x="5305062" y="5816277"/>
            <a:ext cx="692551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Knaflic, C. N. (2017, August 2). Axis vs data labels. </a:t>
            </a:r>
            <a:r>
              <a:rPr lang="en-US" i="1">
                <a:cs typeface="Calibri"/>
                <a:hlinkClick r:id="rId3"/>
              </a:rPr>
              <a:t>Storytelling with data</a:t>
            </a:r>
            <a:r>
              <a:rPr lang="en-US" i="1">
                <a:cs typeface="Calibri"/>
              </a:rPr>
              <a:t>. </a:t>
            </a:r>
            <a:endParaRPr lang="en-US"/>
          </a:p>
        </p:txBody>
      </p:sp>
    </p:spTree>
    <p:extLst>
      <p:ext uri="{BB962C8B-B14F-4D97-AF65-F5344CB8AC3E}">
        <p14:creationId xmlns:p14="http://schemas.microsoft.com/office/powerpoint/2010/main" val="22857056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6BD02-B1F8-30A9-D8DB-DF153B22ED9D}"/>
              </a:ext>
            </a:extLst>
          </p:cNvPr>
          <p:cNvSpPr>
            <a:spLocks noGrp="1"/>
          </p:cNvSpPr>
          <p:nvPr>
            <p:ph type="title"/>
          </p:nvPr>
        </p:nvSpPr>
        <p:spPr>
          <a:xfrm>
            <a:off x="838200" y="152923"/>
            <a:ext cx="10515600" cy="795057"/>
          </a:xfrm>
        </p:spPr>
        <p:txBody>
          <a:bodyPr/>
          <a:lstStyle/>
          <a:p>
            <a:pPr algn="ctr"/>
            <a:r>
              <a:rPr lang="en-US">
                <a:cs typeface="Calibri Light"/>
              </a:rPr>
              <a:t>Or for a callout! </a:t>
            </a:r>
            <a:endParaRPr lang="en-US"/>
          </a:p>
        </p:txBody>
      </p:sp>
      <p:pic>
        <p:nvPicPr>
          <p:cNvPr id="4" name="Picture 3" descr="A line chart showing the monthly spend forecast for a year where there is a callout showing $7.5 million in June is the expected high.">
            <a:extLst>
              <a:ext uri="{FF2B5EF4-FFF2-40B4-BE49-F238E27FC236}">
                <a16:creationId xmlns:a16="http://schemas.microsoft.com/office/drawing/2014/main" id="{1313A581-95C4-BF55-89D3-564BBE0584DC}"/>
              </a:ext>
            </a:extLst>
          </p:cNvPr>
          <p:cNvPicPr>
            <a:picLocks noChangeAspect="1"/>
          </p:cNvPicPr>
          <p:nvPr/>
        </p:nvPicPr>
        <p:blipFill>
          <a:blip r:embed="rId2"/>
          <a:stretch>
            <a:fillRect/>
          </a:stretch>
        </p:blipFill>
        <p:spPr>
          <a:xfrm>
            <a:off x="268146" y="818698"/>
            <a:ext cx="5714035" cy="3841289"/>
          </a:xfrm>
          <a:prstGeom prst="rect">
            <a:avLst/>
          </a:prstGeom>
        </p:spPr>
      </p:pic>
      <p:pic>
        <p:nvPicPr>
          <p:cNvPr id="5" name="Picture 4" descr="A line chart showing the monthly spend forecast for a year where there is a callout showing $7.5 million in June is the expected high and it states that &quot;the market expected increase in spending is due to planned purchase of x, y, and z. We expect spending of roughly $4M per month the rest of the year.">
            <a:extLst>
              <a:ext uri="{FF2B5EF4-FFF2-40B4-BE49-F238E27FC236}">
                <a16:creationId xmlns:a16="http://schemas.microsoft.com/office/drawing/2014/main" id="{4DCB6C53-EE90-0042-D299-C1CB13AFE24A}"/>
              </a:ext>
            </a:extLst>
          </p:cNvPr>
          <p:cNvPicPr>
            <a:picLocks noChangeAspect="1"/>
          </p:cNvPicPr>
          <p:nvPr/>
        </p:nvPicPr>
        <p:blipFill>
          <a:blip r:embed="rId3"/>
          <a:stretch>
            <a:fillRect/>
          </a:stretch>
        </p:blipFill>
        <p:spPr>
          <a:xfrm>
            <a:off x="5939740" y="758220"/>
            <a:ext cx="5588641" cy="3750041"/>
          </a:xfrm>
          <a:prstGeom prst="rect">
            <a:avLst/>
          </a:prstGeom>
        </p:spPr>
      </p:pic>
      <p:sp>
        <p:nvSpPr>
          <p:cNvPr id="6" name="TextBox 5">
            <a:extLst>
              <a:ext uri="{FF2B5EF4-FFF2-40B4-BE49-F238E27FC236}">
                <a16:creationId xmlns:a16="http://schemas.microsoft.com/office/drawing/2014/main" id="{E5F76EBC-325F-DEC2-088D-26E5E61A3885}"/>
              </a:ext>
            </a:extLst>
          </p:cNvPr>
          <p:cNvSpPr txBox="1"/>
          <p:nvPr/>
        </p:nvSpPr>
        <p:spPr>
          <a:xfrm>
            <a:off x="540152" y="4890303"/>
            <a:ext cx="1111169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Consider: Some people may be looking at your graph with a screen reader. How will the info in the callout be made apparent to them? Be careful of verbose callouts.</a:t>
            </a:r>
            <a:endParaRPr lang="en-US" sz="2400"/>
          </a:p>
        </p:txBody>
      </p:sp>
      <p:sp>
        <p:nvSpPr>
          <p:cNvPr id="10" name="TextBox 9">
            <a:extLst>
              <a:ext uri="{FF2B5EF4-FFF2-40B4-BE49-F238E27FC236}">
                <a16:creationId xmlns:a16="http://schemas.microsoft.com/office/drawing/2014/main" id="{2CC3A0B0-5025-AB59-D78C-29B3BB407CA9}"/>
              </a:ext>
            </a:extLst>
          </p:cNvPr>
          <p:cNvSpPr txBox="1"/>
          <p:nvPr/>
        </p:nvSpPr>
        <p:spPr>
          <a:xfrm>
            <a:off x="5305062" y="5816277"/>
            <a:ext cx="692551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4"/>
              </a:rPr>
              <a:t>Knaflic, C. N. (2017, August 2). Axis vs data labels. </a:t>
            </a:r>
            <a:r>
              <a:rPr lang="en-US" i="1">
                <a:cs typeface="Calibri"/>
                <a:hlinkClick r:id="rId4"/>
              </a:rPr>
              <a:t>Storytelling with data</a:t>
            </a:r>
            <a:r>
              <a:rPr lang="en-US" i="1">
                <a:cs typeface="Calibri"/>
              </a:rPr>
              <a:t>. </a:t>
            </a:r>
            <a:endParaRPr lang="en-US"/>
          </a:p>
        </p:txBody>
      </p:sp>
    </p:spTree>
    <p:extLst>
      <p:ext uri="{BB962C8B-B14F-4D97-AF65-F5344CB8AC3E}">
        <p14:creationId xmlns:p14="http://schemas.microsoft.com/office/powerpoint/2010/main" val="25957342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87826-6670-4D0D-8D84-1B57EAD0D4D8}"/>
              </a:ext>
            </a:extLst>
          </p:cNvPr>
          <p:cNvSpPr>
            <a:spLocks noGrp="1"/>
          </p:cNvSpPr>
          <p:nvPr>
            <p:ph type="title"/>
          </p:nvPr>
        </p:nvSpPr>
        <p:spPr>
          <a:xfrm>
            <a:off x="7619035" y="1030670"/>
            <a:ext cx="4188106" cy="524981"/>
          </a:xfrm>
        </p:spPr>
        <p:txBody>
          <a:bodyPr>
            <a:normAutofit fontScale="90000"/>
          </a:bodyPr>
          <a:lstStyle/>
          <a:p>
            <a:pPr algn="ctr"/>
            <a:r>
              <a:rPr lang="en-US">
                <a:cs typeface="Calibri Light"/>
              </a:rPr>
              <a:t>Instead of Legends, Try Labelling</a:t>
            </a:r>
            <a:endParaRPr lang="en-US"/>
          </a:p>
        </p:txBody>
      </p:sp>
      <p:pic>
        <p:nvPicPr>
          <p:cNvPr id="4" name="Picture 3" descr="A line chart of cumulative vaccination doses in Israel, UAE, UK and US. Israel has the most, with over 80% by February 24.">
            <a:extLst>
              <a:ext uri="{FF2B5EF4-FFF2-40B4-BE49-F238E27FC236}">
                <a16:creationId xmlns:a16="http://schemas.microsoft.com/office/drawing/2014/main" id="{643FC72A-0D97-159F-51A3-CDD56A3798A7}"/>
              </a:ext>
            </a:extLst>
          </p:cNvPr>
          <p:cNvPicPr>
            <a:picLocks noChangeAspect="1"/>
          </p:cNvPicPr>
          <p:nvPr/>
        </p:nvPicPr>
        <p:blipFill>
          <a:blip r:embed="rId2"/>
          <a:stretch>
            <a:fillRect/>
          </a:stretch>
        </p:blipFill>
        <p:spPr>
          <a:xfrm>
            <a:off x="518933" y="706088"/>
            <a:ext cx="6659300" cy="5436179"/>
          </a:xfrm>
          <a:prstGeom prst="rect">
            <a:avLst/>
          </a:prstGeom>
        </p:spPr>
      </p:pic>
      <p:sp>
        <p:nvSpPr>
          <p:cNvPr id="5" name="TextBox 4">
            <a:extLst>
              <a:ext uri="{FF2B5EF4-FFF2-40B4-BE49-F238E27FC236}">
                <a16:creationId xmlns:a16="http://schemas.microsoft.com/office/drawing/2014/main" id="{59D94278-3A41-7739-C23E-BCB43C60305F}"/>
              </a:ext>
            </a:extLst>
          </p:cNvPr>
          <p:cNvSpPr txBox="1"/>
          <p:nvPr/>
        </p:nvSpPr>
        <p:spPr>
          <a:xfrm>
            <a:off x="7677873" y="2179899"/>
            <a:ext cx="3993265"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sz="2400">
                <a:cs typeface="Calibri" panose="020F0502020204030204"/>
              </a:rPr>
              <a:t>Legends are dependent on people being able to distinguish different colors. </a:t>
            </a:r>
          </a:p>
          <a:p>
            <a:pPr marL="285750" indent="-285750">
              <a:buFont typeface="Arial" panose="020B0604020202020204" pitchFamily="34" charset="0"/>
              <a:buChar char="•"/>
            </a:pPr>
            <a:r>
              <a:rPr lang="en-US" sz="2400">
                <a:cs typeface="Calibri" panose="020F0502020204030204"/>
              </a:rPr>
              <a:t>Directly labelling it helps solve this problem!</a:t>
            </a:r>
          </a:p>
        </p:txBody>
      </p:sp>
      <p:sp>
        <p:nvSpPr>
          <p:cNvPr id="6" name="TextBox 5">
            <a:extLst>
              <a:ext uri="{FF2B5EF4-FFF2-40B4-BE49-F238E27FC236}">
                <a16:creationId xmlns:a16="http://schemas.microsoft.com/office/drawing/2014/main" id="{83CB1AD3-B837-0AFA-0955-00A8DBB2A8C8}"/>
              </a:ext>
            </a:extLst>
          </p:cNvPr>
          <p:cNvSpPr txBox="1"/>
          <p:nvPr/>
        </p:nvSpPr>
        <p:spPr>
          <a:xfrm>
            <a:off x="7774329" y="4948177"/>
            <a:ext cx="3607443"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Pereira-Brereton, L., &amp; Bider, L. (2021, March 1). Three ways to make your charts more accessible. Flourish.</a:t>
            </a:r>
            <a:r>
              <a:rPr lang="en-US">
                <a:cs typeface="Calibri"/>
              </a:rPr>
              <a:t> </a:t>
            </a:r>
          </a:p>
        </p:txBody>
      </p:sp>
    </p:spTree>
    <p:extLst>
      <p:ext uri="{BB962C8B-B14F-4D97-AF65-F5344CB8AC3E}">
        <p14:creationId xmlns:p14="http://schemas.microsoft.com/office/powerpoint/2010/main" val="310052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87826-6670-4D0D-8D84-1B57EAD0D4D8}"/>
              </a:ext>
            </a:extLst>
          </p:cNvPr>
          <p:cNvSpPr>
            <a:spLocks noGrp="1"/>
          </p:cNvSpPr>
          <p:nvPr>
            <p:ph type="title"/>
          </p:nvPr>
        </p:nvSpPr>
        <p:spPr>
          <a:xfrm>
            <a:off x="818909" y="567683"/>
            <a:ext cx="10361270" cy="524981"/>
          </a:xfrm>
        </p:spPr>
        <p:txBody>
          <a:bodyPr>
            <a:normAutofit fontScale="90000"/>
          </a:bodyPr>
          <a:lstStyle/>
          <a:p>
            <a:pPr algn="ctr"/>
            <a:r>
              <a:rPr lang="en-US">
                <a:cs typeface="Calibri Light"/>
              </a:rPr>
              <a:t>You Can Label Clustered Bar Charts Too</a:t>
            </a:r>
            <a:endParaRPr lang="en-US"/>
          </a:p>
        </p:txBody>
      </p:sp>
      <p:pic>
        <p:nvPicPr>
          <p:cNvPr id="9" name="Picture 8" descr="Two clustered bar charts. One has a separate legend. The other has direct labels on top of bars. ">
            <a:extLst>
              <a:ext uri="{FF2B5EF4-FFF2-40B4-BE49-F238E27FC236}">
                <a16:creationId xmlns:a16="http://schemas.microsoft.com/office/drawing/2014/main" id="{B529F966-4877-B269-2AF2-3A8CF2230817}"/>
              </a:ext>
            </a:extLst>
          </p:cNvPr>
          <p:cNvPicPr>
            <a:picLocks noChangeAspect="1"/>
          </p:cNvPicPr>
          <p:nvPr/>
        </p:nvPicPr>
        <p:blipFill>
          <a:blip r:embed="rId2"/>
          <a:stretch>
            <a:fillRect/>
          </a:stretch>
        </p:blipFill>
        <p:spPr>
          <a:xfrm>
            <a:off x="904755" y="1479867"/>
            <a:ext cx="10276389" cy="4129759"/>
          </a:xfrm>
          <a:prstGeom prst="rect">
            <a:avLst/>
          </a:prstGeom>
        </p:spPr>
      </p:pic>
      <p:sp>
        <p:nvSpPr>
          <p:cNvPr id="6" name="TextBox 5">
            <a:extLst>
              <a:ext uri="{FF2B5EF4-FFF2-40B4-BE49-F238E27FC236}">
                <a16:creationId xmlns:a16="http://schemas.microsoft.com/office/drawing/2014/main" id="{83CB1AD3-B837-0AFA-0955-00A8DBB2A8C8}"/>
              </a:ext>
            </a:extLst>
          </p:cNvPr>
          <p:cNvSpPr txBox="1"/>
          <p:nvPr/>
        </p:nvSpPr>
        <p:spPr>
          <a:xfrm>
            <a:off x="1340735" y="5816278"/>
            <a:ext cx="1073551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Emery, A. K. (2021, November 30). </a:t>
            </a:r>
            <a:r>
              <a:rPr lang="en-US" i="1">
                <a:cs typeface="Calibri"/>
                <a:hlinkClick r:id="rId3"/>
              </a:rPr>
              <a:t>Accessibility quick wins: Remove legends and directly label. </a:t>
            </a:r>
            <a:r>
              <a:rPr lang="en-US">
                <a:cs typeface="Calibri"/>
                <a:hlinkClick r:id="rId3"/>
              </a:rPr>
              <a:t>depict data studio.</a:t>
            </a:r>
            <a:endParaRPr lang="en-US">
              <a:cs typeface="Calibri"/>
            </a:endParaRPr>
          </a:p>
        </p:txBody>
      </p:sp>
    </p:spTree>
    <p:extLst>
      <p:ext uri="{BB962C8B-B14F-4D97-AF65-F5344CB8AC3E}">
        <p14:creationId xmlns:p14="http://schemas.microsoft.com/office/powerpoint/2010/main" val="3580135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3B47FC9C-2ED3-4100-A4EF-E8CDFEE106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0FE955E-083F-7357-FB60-2BD0160E6705}"/>
              </a:ext>
            </a:extLst>
          </p:cNvPr>
          <p:cNvSpPr>
            <a:spLocks noGrp="1"/>
          </p:cNvSpPr>
          <p:nvPr>
            <p:ph type="title"/>
          </p:nvPr>
        </p:nvSpPr>
        <p:spPr>
          <a:xfrm>
            <a:off x="641131" y="378865"/>
            <a:ext cx="10528737" cy="706182"/>
          </a:xfrm>
        </p:spPr>
        <p:txBody>
          <a:bodyPr vert="horz" lIns="91440" tIns="45720" rIns="91440" bIns="45720" rtlCol="0">
            <a:normAutofit/>
          </a:bodyPr>
          <a:lstStyle/>
          <a:p>
            <a:pPr algn="ctr"/>
            <a:r>
              <a:rPr lang="en-US" sz="4000"/>
              <a:t>If You Do Use a Legend... Have different shapes</a:t>
            </a:r>
          </a:p>
        </p:txBody>
      </p:sp>
      <p:pic>
        <p:nvPicPr>
          <p:cNvPr id="4" name="Picture 3" descr="A clustered bar charts where the different bars have stripes, dots, and crosses. ">
            <a:extLst>
              <a:ext uri="{FF2B5EF4-FFF2-40B4-BE49-F238E27FC236}">
                <a16:creationId xmlns:a16="http://schemas.microsoft.com/office/drawing/2014/main" id="{60420CC3-645F-DF80-0394-482404E55991}"/>
              </a:ext>
            </a:extLst>
          </p:cNvPr>
          <p:cNvPicPr>
            <a:picLocks noChangeAspect="1"/>
          </p:cNvPicPr>
          <p:nvPr/>
        </p:nvPicPr>
        <p:blipFill rotWithShape="1">
          <a:blip r:embed="rId2"/>
          <a:srcRect t="3890" r="-2" b="-2"/>
          <a:stretch/>
        </p:blipFill>
        <p:spPr>
          <a:xfrm>
            <a:off x="484738" y="1341845"/>
            <a:ext cx="5964893" cy="3955667"/>
          </a:xfrm>
          <a:prstGeom prst="rect">
            <a:avLst/>
          </a:prstGeom>
        </p:spPr>
      </p:pic>
      <p:pic>
        <p:nvPicPr>
          <p:cNvPr id="10" name="Picture 9" descr="A line chart with different lines which have different styles of dots and slashes. ">
            <a:extLst>
              <a:ext uri="{FF2B5EF4-FFF2-40B4-BE49-F238E27FC236}">
                <a16:creationId xmlns:a16="http://schemas.microsoft.com/office/drawing/2014/main" id="{16ED1F3C-DF98-5BCE-B8AE-A5250571B23C}"/>
              </a:ext>
            </a:extLst>
          </p:cNvPr>
          <p:cNvPicPr>
            <a:picLocks noChangeAspect="1"/>
          </p:cNvPicPr>
          <p:nvPr/>
        </p:nvPicPr>
        <p:blipFill>
          <a:blip r:embed="rId3"/>
          <a:stretch>
            <a:fillRect/>
          </a:stretch>
        </p:blipFill>
        <p:spPr>
          <a:xfrm>
            <a:off x="6182710" y="1450609"/>
            <a:ext cx="5318233" cy="3562643"/>
          </a:xfrm>
          <a:prstGeom prst="rect">
            <a:avLst/>
          </a:prstGeom>
        </p:spPr>
      </p:pic>
      <p:sp>
        <p:nvSpPr>
          <p:cNvPr id="8" name="TextBox 7">
            <a:extLst>
              <a:ext uri="{FF2B5EF4-FFF2-40B4-BE49-F238E27FC236}">
                <a16:creationId xmlns:a16="http://schemas.microsoft.com/office/drawing/2014/main" id="{72DCFEC8-5443-848F-ECD4-2282DA1C4498}"/>
              </a:ext>
            </a:extLst>
          </p:cNvPr>
          <p:cNvSpPr txBox="1"/>
          <p:nvPr/>
        </p:nvSpPr>
        <p:spPr>
          <a:xfrm>
            <a:off x="223714" y="5676841"/>
            <a:ext cx="119284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4"/>
              </a:rPr>
              <a:t>Ferreira, C. R. (2020, April 26). </a:t>
            </a:r>
            <a:r>
              <a:rPr lang="en-US" i="1">
                <a:cs typeface="Calibri"/>
                <a:hlinkClick r:id="rId4"/>
              </a:rPr>
              <a:t>Two simple steps to create colorblind-friendly data visualizations.</a:t>
            </a:r>
            <a:r>
              <a:rPr lang="en-US">
                <a:cs typeface="Calibri"/>
                <a:hlinkClick r:id="rId4"/>
              </a:rPr>
              <a:t> Towards Data Science.</a:t>
            </a:r>
            <a:r>
              <a:rPr lang="en-US">
                <a:cs typeface="Calibri"/>
              </a:rPr>
              <a:t> </a:t>
            </a:r>
            <a:endParaRPr lang="en-US"/>
          </a:p>
        </p:txBody>
      </p:sp>
      <p:pic>
        <p:nvPicPr>
          <p:cNvPr id="5" name="Picture 4">
            <a:extLst>
              <a:ext uri="{FF2B5EF4-FFF2-40B4-BE49-F238E27FC236}">
                <a16:creationId xmlns:a16="http://schemas.microsoft.com/office/drawing/2014/main" id="{E80898DC-429F-5BC6-6C30-A4F95B23A79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1839915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FCDEBA-3E5B-99F8-7E94-DE54365FDDB5}"/>
              </a:ext>
            </a:extLst>
          </p:cNvPr>
          <p:cNvSpPr txBox="1">
            <a:spLocks noGrp="1"/>
          </p:cNvSpPr>
          <p:nvPr>
            <p:ph type="title" idx="4294967295"/>
          </p:nvPr>
        </p:nvSpPr>
        <p:spPr>
          <a:xfrm>
            <a:off x="342765" y="883183"/>
            <a:ext cx="8235950" cy="64633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00000"/>
              </a:lnSpc>
              <a:spcBef>
                <a:spcPts val="0"/>
              </a:spcBef>
              <a:defRPr/>
            </a:pPr>
            <a:r>
              <a:rPr lang="en-US" sz="3600">
                <a:latin typeface="Calibri Light"/>
                <a:ea typeface="+mn-ea"/>
                <a:cs typeface="Calibri"/>
              </a:rPr>
              <a:t>Misleading Graphs</a:t>
            </a:r>
            <a:endParaRPr lang="en-US">
              <a:ea typeface="+mn-ea"/>
            </a:endParaRPr>
          </a:p>
        </p:txBody>
      </p:sp>
      <p:pic>
        <p:nvPicPr>
          <p:cNvPr id="2" name="Picture 1">
            <a:extLst>
              <a:ext uri="{FF2B5EF4-FFF2-40B4-BE49-F238E27FC236}">
                <a16:creationId xmlns:a16="http://schemas.microsoft.com/office/drawing/2014/main" id="{17DE81D1-FE7A-6978-BCDF-CAD41C5A38F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65538" y="1712517"/>
            <a:ext cx="8589579" cy="3866519"/>
          </a:xfrm>
          <a:prstGeom prst="rect">
            <a:avLst/>
          </a:prstGeom>
        </p:spPr>
      </p:pic>
      <p:sp>
        <p:nvSpPr>
          <p:cNvPr id="7" name="TextBox 6">
            <a:extLst>
              <a:ext uri="{FF2B5EF4-FFF2-40B4-BE49-F238E27FC236}">
                <a16:creationId xmlns:a16="http://schemas.microsoft.com/office/drawing/2014/main" id="{711481DA-3F36-C1FA-CDC9-01CEA0289DF2}"/>
              </a:ext>
            </a:extLst>
          </p:cNvPr>
          <p:cNvSpPr txBox="1"/>
          <p:nvPr/>
        </p:nvSpPr>
        <p:spPr>
          <a:xfrm>
            <a:off x="308740" y="5537638"/>
            <a:ext cx="760686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Datawrapper academy. (2021, March 23. </a:t>
            </a:r>
            <a:r>
              <a:rPr lang="en-US">
                <a:solidFill>
                  <a:srgbClr val="000000"/>
                </a:solidFill>
                <a:hlinkClick r:id="rId3"/>
              </a:rPr>
              <a:t>Why our column and bar charts start at zero (or below).</a:t>
            </a:r>
            <a:r>
              <a:rPr lang="en-US" i="1">
                <a:solidFill>
                  <a:srgbClr val="222222"/>
                </a:solidFill>
              </a:rPr>
              <a:t> </a:t>
            </a:r>
            <a:endParaRPr lang="en-US" i="1">
              <a:cs typeface="Calibri"/>
            </a:endParaRPr>
          </a:p>
          <a:p>
            <a:endParaRPr lang="en-US">
              <a:cs typeface="Calibri"/>
            </a:endParaRPr>
          </a:p>
        </p:txBody>
      </p:sp>
      <p:pic>
        <p:nvPicPr>
          <p:cNvPr id="3" name="Picture 2">
            <a:extLst>
              <a:ext uri="{FF2B5EF4-FFF2-40B4-BE49-F238E27FC236}">
                <a16:creationId xmlns:a16="http://schemas.microsoft.com/office/drawing/2014/main" id="{23F9A28E-966B-EC51-8937-0AE584FC830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
        <p:nvSpPr>
          <p:cNvPr id="5" name="Oval 4">
            <a:extLst>
              <a:ext uri="{FF2B5EF4-FFF2-40B4-BE49-F238E27FC236}">
                <a16:creationId xmlns:a16="http://schemas.microsoft.com/office/drawing/2014/main" id="{3D6407E7-30FB-2184-5D37-E1CFCD6AC89A}"/>
              </a:ext>
            </a:extLst>
          </p:cNvPr>
          <p:cNvSpPr/>
          <p:nvPr/>
        </p:nvSpPr>
        <p:spPr>
          <a:xfrm>
            <a:off x="8758885" y="164042"/>
            <a:ext cx="3207925" cy="1919110"/>
          </a:xfrm>
          <a:prstGeom prst="ellipse">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cs typeface="Calibri"/>
              </a:rPr>
              <a:t>Problems with the Axis: Truncated, Inconsistent, Not Chronological</a:t>
            </a:r>
            <a:endParaRPr lang="en-US" sz="2000">
              <a:ea typeface="Calibri"/>
              <a:cs typeface="Calibri"/>
            </a:endParaRPr>
          </a:p>
        </p:txBody>
      </p:sp>
      <p:sp>
        <p:nvSpPr>
          <p:cNvPr id="9" name="Oval 8">
            <a:extLst>
              <a:ext uri="{FF2B5EF4-FFF2-40B4-BE49-F238E27FC236}">
                <a16:creationId xmlns:a16="http://schemas.microsoft.com/office/drawing/2014/main" id="{67D202C0-CFC3-1102-66DF-695744E8C25F}"/>
              </a:ext>
            </a:extLst>
          </p:cNvPr>
          <p:cNvSpPr/>
          <p:nvPr/>
        </p:nvSpPr>
        <p:spPr>
          <a:xfrm>
            <a:off x="8758885" y="2202392"/>
            <a:ext cx="3207925" cy="1919110"/>
          </a:xfrm>
          <a:prstGeom prst="ellipse">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ea typeface="Calibri"/>
                <a:cs typeface="Calibri"/>
              </a:rPr>
              <a:t>Inconsistent Scaling</a:t>
            </a:r>
          </a:p>
        </p:txBody>
      </p:sp>
      <p:sp>
        <p:nvSpPr>
          <p:cNvPr id="10" name="Oval 9">
            <a:extLst>
              <a:ext uri="{FF2B5EF4-FFF2-40B4-BE49-F238E27FC236}">
                <a16:creationId xmlns:a16="http://schemas.microsoft.com/office/drawing/2014/main" id="{6F72953B-8304-90F3-DC40-5AC98D11144D}"/>
              </a:ext>
            </a:extLst>
          </p:cNvPr>
          <p:cNvSpPr/>
          <p:nvPr/>
        </p:nvSpPr>
        <p:spPr>
          <a:xfrm>
            <a:off x="8758885" y="4202642"/>
            <a:ext cx="3207925" cy="1919110"/>
          </a:xfrm>
          <a:prstGeom prst="ellipse">
            <a:avLst/>
          </a:prstGeom>
          <a:solidFill>
            <a:schemeClr val="tx2">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2000">
                <a:ea typeface="Calibri"/>
                <a:cs typeface="Calibri"/>
              </a:rPr>
              <a:t>Cherry Picking</a:t>
            </a:r>
          </a:p>
        </p:txBody>
      </p:sp>
    </p:spTree>
    <p:extLst>
      <p:ext uri="{BB962C8B-B14F-4D97-AF65-F5344CB8AC3E}">
        <p14:creationId xmlns:p14="http://schemas.microsoft.com/office/powerpoint/2010/main" val="3574456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855CD82-7186-B321-3CE5-62A66944DE3A}"/>
              </a:ext>
            </a:extLst>
          </p:cNvPr>
          <p:cNvSpPr>
            <a:spLocks noGrp="1"/>
          </p:cNvSpPr>
          <p:nvPr>
            <p:ph type="title"/>
          </p:nvPr>
        </p:nvSpPr>
        <p:spPr>
          <a:xfrm>
            <a:off x="838200" y="365125"/>
            <a:ext cx="10515600" cy="1325563"/>
          </a:xfrm>
        </p:spPr>
        <p:txBody>
          <a:bodyPr>
            <a:normAutofit/>
          </a:bodyPr>
          <a:lstStyle/>
          <a:p>
            <a:pPr algn="ctr"/>
            <a:r>
              <a:rPr lang="en-US">
                <a:cs typeface="Calibri Light"/>
              </a:rPr>
              <a:t>Appealing Viz: Key Takeaways </a:t>
            </a:r>
            <a:endParaRPr lang="en-US"/>
          </a:p>
        </p:txBody>
      </p:sp>
      <p:graphicFrame>
        <p:nvGraphicFramePr>
          <p:cNvPr id="5" name="Content Placeholder 2" descr="Consider your graph type carefully​&#10;&#10;Have enough elements so your graph is understandable, but don't overload the graph​&#10;&#10;Play around with the design of the graph​&#10;&#10;Make sure your graph is not misleading">
            <a:extLst>
              <a:ext uri="{FF2B5EF4-FFF2-40B4-BE49-F238E27FC236}">
                <a16:creationId xmlns:a16="http://schemas.microsoft.com/office/drawing/2014/main" id="{354A4EAB-6161-33A1-1962-A810F1BBAB38}"/>
              </a:ext>
            </a:extLst>
          </p:cNvPr>
          <p:cNvGraphicFramePr>
            <a:graphicFrameLocks noGrp="1"/>
          </p:cNvGraphicFramePr>
          <p:nvPr>
            <p:ph idx="1"/>
            <p:extLst>
              <p:ext uri="{D42A27DB-BD31-4B8C-83A1-F6EECF244321}">
                <p14:modId xmlns:p14="http://schemas.microsoft.com/office/powerpoint/2010/main" val="397878133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a:extLst>
              <a:ext uri="{FF2B5EF4-FFF2-40B4-BE49-F238E27FC236}">
                <a16:creationId xmlns:a16="http://schemas.microsoft.com/office/drawing/2014/main" id="{1E06E386-E281-7A18-B432-025BDD2BAD04}"/>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19050" y="6257925"/>
            <a:ext cx="12268200" cy="609600"/>
          </a:xfrm>
          <a:prstGeom prst="rect">
            <a:avLst/>
          </a:prstGeom>
        </p:spPr>
      </p:pic>
      <p:pic>
        <p:nvPicPr>
          <p:cNvPr id="33" name="Picture 32">
            <a:extLst>
              <a:ext uri="{FF2B5EF4-FFF2-40B4-BE49-F238E27FC236}">
                <a16:creationId xmlns:a16="http://schemas.microsoft.com/office/drawing/2014/main" id="{A3CFAC11-5B77-705C-D9A1-EBCB902241E8}"/>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rot="10500000" flipH="1">
            <a:off x="-3177707" y="-2231659"/>
            <a:ext cx="6605311" cy="5190701"/>
          </a:xfrm>
          <a:prstGeom prst="rect">
            <a:avLst/>
          </a:prstGeom>
        </p:spPr>
      </p:pic>
    </p:spTree>
    <p:extLst>
      <p:ext uri="{BB962C8B-B14F-4D97-AF65-F5344CB8AC3E}">
        <p14:creationId xmlns:p14="http://schemas.microsoft.com/office/powerpoint/2010/main" val="2271704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D3F72-F28A-4533-969B-14A24F8E83FC}"/>
              </a:ext>
            </a:extLst>
          </p:cNvPr>
          <p:cNvSpPr>
            <a:spLocks noGrp="1"/>
          </p:cNvSpPr>
          <p:nvPr>
            <p:ph type="title"/>
          </p:nvPr>
        </p:nvSpPr>
        <p:spPr>
          <a:xfrm>
            <a:off x="338137" y="138176"/>
            <a:ext cx="10515600" cy="1325563"/>
          </a:xfrm>
        </p:spPr>
        <p:txBody>
          <a:bodyPr>
            <a:normAutofit/>
          </a:bodyPr>
          <a:lstStyle/>
          <a:p>
            <a:r>
              <a:rPr lang="en-US" sz="4800" b="1" dirty="0">
                <a:solidFill>
                  <a:schemeClr val="tx1">
                    <a:lumMod val="85000"/>
                    <a:lumOff val="15000"/>
                  </a:schemeClr>
                </a:solidFill>
                <a:latin typeface="Goudy Old Style"/>
                <a:ea typeface="+mn-ea"/>
                <a:cs typeface="+mn-cs"/>
              </a:rPr>
              <a:t>RDAP Webinar Speakers</a:t>
            </a:r>
          </a:p>
        </p:txBody>
      </p:sp>
      <p:pic>
        <p:nvPicPr>
          <p:cNvPr id="6" name="Content Placeholder 5" descr="A woman with long auburn hair and glasses.">
            <a:extLst>
              <a:ext uri="{FF2B5EF4-FFF2-40B4-BE49-F238E27FC236}">
                <a16:creationId xmlns:a16="http://schemas.microsoft.com/office/drawing/2014/main" id="{1E65E99F-16B4-4337-BCB4-72987904CB31}"/>
              </a:ext>
            </a:extLst>
          </p:cNvPr>
          <p:cNvPicPr>
            <a:picLocks noGrp="1" noChangeAspect="1"/>
          </p:cNvPicPr>
          <p:nvPr>
            <p:ph idx="1"/>
          </p:nvPr>
        </p:nvPicPr>
        <p:blipFill>
          <a:blip r:embed="rId3"/>
          <a:stretch>
            <a:fillRect/>
          </a:stretch>
        </p:blipFill>
        <p:spPr>
          <a:xfrm rot="10800000">
            <a:off x="484631" y="2369630"/>
            <a:ext cx="3685285" cy="2763964"/>
          </a:xfrm>
        </p:spPr>
      </p:pic>
      <p:sp>
        <p:nvSpPr>
          <p:cNvPr id="11" name="Content Placeholder 2">
            <a:extLst>
              <a:ext uri="{FF2B5EF4-FFF2-40B4-BE49-F238E27FC236}">
                <a16:creationId xmlns:a16="http://schemas.microsoft.com/office/drawing/2014/main" id="{AF012EC3-C8F0-48D6-9384-891CFB5352A4}"/>
              </a:ext>
            </a:extLst>
          </p:cNvPr>
          <p:cNvSpPr txBox="1">
            <a:spLocks/>
          </p:cNvSpPr>
          <p:nvPr/>
        </p:nvSpPr>
        <p:spPr>
          <a:xfrm>
            <a:off x="484630" y="5553710"/>
            <a:ext cx="3486912" cy="130292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Heather Charlotte Owen</a:t>
            </a:r>
          </a:p>
          <a:p>
            <a:pPr marL="0" indent="0">
              <a:buFont typeface="Arial" panose="020B0604020202020204" pitchFamily="34" charset="0"/>
              <a:buNone/>
            </a:pPr>
            <a:r>
              <a:rPr lang="en-US" sz="2400" b="1" dirty="0"/>
              <a:t>(she/her),</a:t>
            </a:r>
          </a:p>
          <a:p>
            <a:pPr marL="0" indent="0">
              <a:buFont typeface="Arial" panose="020B0604020202020204" pitchFamily="34" charset="0"/>
              <a:buNone/>
            </a:pPr>
            <a:r>
              <a:rPr lang="en-US" sz="2400" dirty="0"/>
              <a:t>Data Librarian,</a:t>
            </a:r>
          </a:p>
          <a:p>
            <a:pPr marL="0" indent="0">
              <a:buFont typeface="Arial" panose="020B0604020202020204" pitchFamily="34" charset="0"/>
              <a:buNone/>
            </a:pPr>
            <a:r>
              <a:rPr lang="en-US" sz="2400" dirty="0"/>
              <a:t>University of Rochester</a:t>
            </a:r>
          </a:p>
        </p:txBody>
      </p:sp>
      <p:pic>
        <p:nvPicPr>
          <p:cNvPr id="8" name="Picture 7" descr="A man with a buzzcut, beard, and glasses. ">
            <a:extLst>
              <a:ext uri="{FF2B5EF4-FFF2-40B4-BE49-F238E27FC236}">
                <a16:creationId xmlns:a16="http://schemas.microsoft.com/office/drawing/2014/main" id="{1C4FAC2A-15A6-48C1-A675-CC2F5E25E2AD}"/>
              </a:ext>
            </a:extLst>
          </p:cNvPr>
          <p:cNvPicPr>
            <a:picLocks noChangeAspect="1"/>
          </p:cNvPicPr>
          <p:nvPr/>
        </p:nvPicPr>
        <p:blipFill>
          <a:blip r:embed="rId4"/>
          <a:stretch>
            <a:fillRect/>
          </a:stretch>
        </p:blipFill>
        <p:spPr>
          <a:xfrm>
            <a:off x="4523486" y="1588580"/>
            <a:ext cx="3258312" cy="3878942"/>
          </a:xfrm>
          <a:prstGeom prst="rect">
            <a:avLst/>
          </a:prstGeom>
        </p:spPr>
      </p:pic>
      <p:sp>
        <p:nvSpPr>
          <p:cNvPr id="12" name="Content Placeholder 2">
            <a:extLst>
              <a:ext uri="{FF2B5EF4-FFF2-40B4-BE49-F238E27FC236}">
                <a16:creationId xmlns:a16="http://schemas.microsoft.com/office/drawing/2014/main" id="{473C641F-0C3A-4EE1-8E69-CDF642F3F294}"/>
              </a:ext>
            </a:extLst>
          </p:cNvPr>
          <p:cNvSpPr txBox="1">
            <a:spLocks/>
          </p:cNvSpPr>
          <p:nvPr/>
        </p:nvSpPr>
        <p:spPr>
          <a:xfrm>
            <a:off x="4523486" y="5555071"/>
            <a:ext cx="3486912" cy="130292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Matthew Mariner</a:t>
            </a:r>
          </a:p>
          <a:p>
            <a:pPr marL="0" indent="0">
              <a:buFont typeface="Arial" panose="020B0604020202020204" pitchFamily="34" charset="0"/>
              <a:buNone/>
            </a:pPr>
            <a:r>
              <a:rPr lang="en-US" sz="2400" b="1" dirty="0"/>
              <a:t>(he/him),</a:t>
            </a:r>
          </a:p>
          <a:p>
            <a:pPr marL="0" indent="0">
              <a:buFont typeface="Arial" panose="020B0604020202020204" pitchFamily="34" charset="0"/>
              <a:buNone/>
            </a:pPr>
            <a:r>
              <a:rPr lang="en-US" sz="2400" dirty="0"/>
              <a:t>Data Curator Librarian,</a:t>
            </a:r>
          </a:p>
          <a:p>
            <a:pPr marL="0" indent="0">
              <a:buFont typeface="Arial" panose="020B0604020202020204" pitchFamily="34" charset="0"/>
              <a:buNone/>
            </a:pPr>
            <a:r>
              <a:rPr lang="en-US" sz="2400" dirty="0"/>
              <a:t>University of Rochester</a:t>
            </a:r>
          </a:p>
        </p:txBody>
      </p:sp>
      <p:pic>
        <p:nvPicPr>
          <p:cNvPr id="10" name="Picture 9" descr="A woman with long black hair in a ponytail and a green-flowered pattern scarf. ">
            <a:extLst>
              <a:ext uri="{FF2B5EF4-FFF2-40B4-BE49-F238E27FC236}">
                <a16:creationId xmlns:a16="http://schemas.microsoft.com/office/drawing/2014/main" id="{59BBB8E2-A5E5-49B3-9423-E75A943A369D}"/>
              </a:ext>
            </a:extLst>
          </p:cNvPr>
          <p:cNvPicPr>
            <a:picLocks noChangeAspect="1"/>
          </p:cNvPicPr>
          <p:nvPr/>
        </p:nvPicPr>
        <p:blipFill>
          <a:blip r:embed="rId5"/>
          <a:stretch>
            <a:fillRect/>
          </a:stretch>
        </p:blipFill>
        <p:spPr>
          <a:xfrm>
            <a:off x="8333742" y="1588580"/>
            <a:ext cx="2846717" cy="3878942"/>
          </a:xfrm>
          <a:prstGeom prst="rect">
            <a:avLst/>
          </a:prstGeom>
        </p:spPr>
      </p:pic>
      <p:sp>
        <p:nvSpPr>
          <p:cNvPr id="13" name="Content Placeholder 2">
            <a:extLst>
              <a:ext uri="{FF2B5EF4-FFF2-40B4-BE49-F238E27FC236}">
                <a16:creationId xmlns:a16="http://schemas.microsoft.com/office/drawing/2014/main" id="{79712526-7491-4934-9463-B6B2FB0A79EE}"/>
              </a:ext>
            </a:extLst>
          </p:cNvPr>
          <p:cNvSpPr txBox="1">
            <a:spLocks/>
          </p:cNvSpPr>
          <p:nvPr/>
        </p:nvSpPr>
        <p:spPr>
          <a:xfrm>
            <a:off x="8270447" y="5555071"/>
            <a:ext cx="3486912" cy="1302929"/>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t>Sara Siddiqui</a:t>
            </a:r>
          </a:p>
          <a:p>
            <a:pPr marL="0" indent="0">
              <a:buFont typeface="Arial" panose="020B0604020202020204" pitchFamily="34" charset="0"/>
              <a:buNone/>
            </a:pPr>
            <a:r>
              <a:rPr lang="en-US" sz="2400" b="1" dirty="0"/>
              <a:t>(she/her),</a:t>
            </a:r>
          </a:p>
          <a:p>
            <a:pPr marL="0" indent="0">
              <a:buFont typeface="Arial" panose="020B0604020202020204" pitchFamily="34" charset="0"/>
              <a:buNone/>
            </a:pPr>
            <a:r>
              <a:rPr lang="en-US" sz="2400" dirty="0"/>
              <a:t>Reproducibility Librarian,</a:t>
            </a:r>
          </a:p>
          <a:p>
            <a:pPr marL="0" indent="0">
              <a:buFont typeface="Arial" panose="020B0604020202020204" pitchFamily="34" charset="0"/>
              <a:buNone/>
            </a:pPr>
            <a:r>
              <a:rPr lang="en-US" sz="2400" dirty="0"/>
              <a:t>University of Rochester</a:t>
            </a:r>
          </a:p>
        </p:txBody>
      </p:sp>
    </p:spTree>
    <p:extLst>
      <p:ext uri="{BB962C8B-B14F-4D97-AF65-F5344CB8AC3E}">
        <p14:creationId xmlns:p14="http://schemas.microsoft.com/office/powerpoint/2010/main" val="138917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l="318" r="54575" b="-1"/>
          <a:stretch/>
        </p:blipFill>
        <p:spPr>
          <a:xfrm>
            <a:off x="734264" y="893445"/>
            <a:ext cx="3426820" cy="5071110"/>
          </a:xfrm>
          <a:prstGeom prst="rect">
            <a:avLst/>
          </a:prstGeom>
          <a:effectLst>
            <a:outerShdw blurRad="406400" dist="317500" dir="5400000" sx="89000" sy="89000" rotWithShape="0">
              <a:prstClr val="black">
                <a:alpha val="15000"/>
              </a:prstClr>
            </a:outerShdw>
          </a:effectLst>
        </p:spPr>
      </p:pic>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5269752" y="2832072"/>
            <a:ext cx="6711828" cy="1193856"/>
          </a:xfrm>
        </p:spPr>
        <p:txBody>
          <a:bodyPr>
            <a:normAutofit/>
          </a:bodyPr>
          <a:lstStyle/>
          <a:p>
            <a:r>
              <a:rPr lang="en-US" sz="4000" b="1">
                <a:cs typeface="Calibri Light"/>
              </a:rPr>
              <a:t>Part 2: Accessible Graphs</a:t>
            </a:r>
            <a:br>
              <a:rPr lang="en-US" sz="4000">
                <a:cs typeface="Calibri Light"/>
              </a:rPr>
            </a:br>
            <a:endParaRPr lang="en-US" sz="4000">
              <a:cs typeface="Calibri Light"/>
            </a:endParaRPr>
          </a:p>
        </p:txBody>
      </p:sp>
      <p:pic>
        <p:nvPicPr>
          <p:cNvPr id="4" name="Picture 3">
            <a:extLst>
              <a:ext uri="{FF2B5EF4-FFF2-40B4-BE49-F238E27FC236}">
                <a16:creationId xmlns:a16="http://schemas.microsoft.com/office/drawing/2014/main" id="{8DDEAEA6-0301-F7E9-BF7D-A9C838BDE1E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4552756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A759D-AD0C-5EAB-9922-854CFF47D9E2}"/>
              </a:ext>
            </a:extLst>
          </p:cNvPr>
          <p:cNvSpPr>
            <a:spLocks noGrp="1"/>
          </p:cNvSpPr>
          <p:nvPr>
            <p:ph type="title"/>
          </p:nvPr>
        </p:nvSpPr>
        <p:spPr>
          <a:xfrm>
            <a:off x="638882" y="639193"/>
            <a:ext cx="3571810" cy="3573516"/>
          </a:xfrm>
          <a:prstGeom prst="ellipse">
            <a:avLst/>
          </a:prstGeom>
        </p:spPr>
        <p:txBody>
          <a:bodyPr vert="horz" lIns="91440" tIns="45720" rIns="91440" bIns="45720" rtlCol="0" anchor="b">
            <a:normAutofit fontScale="90000"/>
          </a:bodyPr>
          <a:lstStyle/>
          <a:p>
            <a:pPr algn="ctr"/>
            <a:r>
              <a:rPr lang="en-US" sz="5400">
                <a:cs typeface="Calibri Light" panose="020F0302020204030204"/>
              </a:rPr>
              <a:t>Ranking of visual elements</a:t>
            </a:r>
            <a:endParaRPr lang="en-US" sz="5100" kern="1200">
              <a:latin typeface="+mj-lt"/>
              <a:ea typeface="+mj-ea"/>
              <a:cs typeface="+mj-cs"/>
            </a:endParaRPr>
          </a:p>
        </p:txBody>
      </p:sp>
      <p:sp>
        <p:nvSpPr>
          <p:cNvPr id="1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descr="Ranking of visual elements from most effective to least effective: Position on a scale, Length (1D size), Direction, Angle, Area (2D size), Volume (3D size), Curvature, Luminance/shading, Color Saturation. ">
            <a:extLst>
              <a:ext uri="{FF2B5EF4-FFF2-40B4-BE49-F238E27FC236}">
                <a16:creationId xmlns:a16="http://schemas.microsoft.com/office/drawing/2014/main" id="{39827ABC-3F50-9B14-7467-4F9FD13C7174}"/>
              </a:ext>
            </a:extLst>
          </p:cNvPr>
          <p:cNvPicPr>
            <a:picLocks noChangeAspect="1"/>
          </p:cNvPicPr>
          <p:nvPr/>
        </p:nvPicPr>
        <p:blipFill>
          <a:blip r:embed="rId2"/>
          <a:stretch>
            <a:fillRect/>
          </a:stretch>
        </p:blipFill>
        <p:spPr>
          <a:xfrm>
            <a:off x="4849574" y="154481"/>
            <a:ext cx="5872093" cy="6083756"/>
          </a:xfrm>
          <a:prstGeom prst="rect">
            <a:avLst/>
          </a:prstGeom>
        </p:spPr>
      </p:pic>
      <p:pic>
        <p:nvPicPr>
          <p:cNvPr id="5" name="Picture 4">
            <a:extLst>
              <a:ext uri="{FF2B5EF4-FFF2-40B4-BE49-F238E27FC236}">
                <a16:creationId xmlns:a16="http://schemas.microsoft.com/office/drawing/2014/main" id="{CDB464F7-A90A-46AD-F0E2-32CB3E79C4C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9760444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A759D-AD0C-5EAB-9922-854CFF47D9E2}"/>
              </a:ext>
            </a:extLst>
          </p:cNvPr>
          <p:cNvSpPr>
            <a:spLocks noGrp="1"/>
          </p:cNvSpPr>
          <p:nvPr>
            <p:ph type="title"/>
          </p:nvPr>
        </p:nvSpPr>
        <p:spPr>
          <a:xfrm>
            <a:off x="-3908" y="1008994"/>
            <a:ext cx="5158027" cy="1736388"/>
          </a:xfrm>
          <a:prstGeom prst="ellipse">
            <a:avLst/>
          </a:prstGeom>
        </p:spPr>
        <p:txBody>
          <a:bodyPr vert="horz" lIns="91440" tIns="45720" rIns="91440" bIns="45720" rtlCol="0" anchor="b">
            <a:normAutofit fontScale="90000"/>
          </a:bodyPr>
          <a:lstStyle/>
          <a:p>
            <a:pPr algn="ctr"/>
            <a:r>
              <a:rPr lang="en-US" sz="5400">
                <a:cs typeface="Calibri Light" panose="020F0302020204030204"/>
              </a:rPr>
              <a:t>Choosing Your Font</a:t>
            </a:r>
            <a:endParaRPr lang="en-US" sz="5100" kern="1200">
              <a:solidFill>
                <a:schemeClr val="tx1"/>
              </a:solidFill>
              <a:latin typeface="+mj-lt"/>
              <a:ea typeface="+mj-ea"/>
              <a:cs typeface="+mj-cs"/>
            </a:endParaRPr>
          </a:p>
        </p:txBody>
      </p:sp>
      <p:sp>
        <p:nvSpPr>
          <p:cNvPr id="1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FEC09BB-DD82-47F2-252C-B4CBD5F2DC7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42540" y="2820203"/>
            <a:ext cx="4664553" cy="2703314"/>
          </a:xfrm>
          <a:prstGeom prst="rect">
            <a:avLst/>
          </a:prstGeom>
        </p:spPr>
      </p:pic>
      <p:sp>
        <p:nvSpPr>
          <p:cNvPr id="5" name="TextBox 4">
            <a:extLst>
              <a:ext uri="{FF2B5EF4-FFF2-40B4-BE49-F238E27FC236}">
                <a16:creationId xmlns:a16="http://schemas.microsoft.com/office/drawing/2014/main" id="{F6A4A7C1-D7FB-9C4D-14DB-D90C5AA8643F}"/>
              </a:ext>
            </a:extLst>
          </p:cNvPr>
          <p:cNvSpPr txBox="1"/>
          <p:nvPr/>
        </p:nvSpPr>
        <p:spPr>
          <a:xfrm>
            <a:off x="4826171" y="1440176"/>
            <a:ext cx="7070560" cy="3906198"/>
          </a:xfrm>
          <a:prstGeom prst="rect">
            <a:avLst/>
          </a:prstGeom>
          <a:noFill/>
        </p:spPr>
        <p:txBody>
          <a:bodyPr wrap="square" lIns="91440" tIns="45720" rIns="91440" bIns="45720" anchor="t">
            <a:spAutoFit/>
          </a:bodyPr>
          <a:lstStyle/>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Use Sans-Serif typefaces </a:t>
            </a:r>
            <a:endParaRPr lang="en-US" sz="2400" kern="1200">
              <a:latin typeface="+mn-lt"/>
              <a:cs typeface="Calibri"/>
            </a:endParaRPr>
          </a:p>
          <a:p>
            <a:pPr marL="985520" lvl="2" indent="-285750" defTabSz="484632">
              <a:spcBef>
                <a:spcPts val="265"/>
              </a:spcBef>
              <a:buFont typeface="Arial" panose="020B0604020202020204" pitchFamily="34" charset="0"/>
              <a:buChar char="•"/>
            </a:pPr>
            <a:r>
              <a:rPr lang="en-US">
                <a:cs typeface="Calibri"/>
              </a:rPr>
              <a:t> </a:t>
            </a:r>
            <a:r>
              <a:rPr lang="en-US" kern="1200">
                <a:latin typeface="+mn-lt"/>
                <a:ea typeface="+mn-ea"/>
                <a:cs typeface="Calibri"/>
              </a:rPr>
              <a:t>Roboto, </a:t>
            </a:r>
            <a:r>
              <a:rPr lang="en-US" kern="1200" err="1">
                <a:latin typeface="+mn-lt"/>
                <a:ea typeface="+mn-ea"/>
                <a:cs typeface="Calibri"/>
              </a:rPr>
              <a:t>Lato</a:t>
            </a:r>
            <a:r>
              <a:rPr lang="en-US" kern="1200">
                <a:latin typeface="+mn-lt"/>
                <a:ea typeface="+mn-ea"/>
                <a:cs typeface="Calibri"/>
              </a:rPr>
              <a:t>, Open Sans, Source Sans Pro,</a:t>
            </a:r>
            <a:r>
              <a:rPr lang="en-US">
                <a:cs typeface="Calibri"/>
              </a:rPr>
              <a:t> </a:t>
            </a:r>
            <a:r>
              <a:rPr lang="en-US" kern="1200">
                <a:latin typeface="+mn-lt"/>
                <a:ea typeface="+mn-ea"/>
                <a:cs typeface="Calibri"/>
              </a:rPr>
              <a:t>and </a:t>
            </a:r>
            <a:r>
              <a:rPr lang="en-US">
                <a:cs typeface="Calibri"/>
              </a:rPr>
              <a:t>not</a:t>
            </a:r>
            <a:r>
              <a:rPr lang="en-US" kern="1200">
                <a:latin typeface="+mn-lt"/>
                <a:ea typeface="+mn-ea"/>
                <a:cs typeface="Calibri"/>
              </a:rPr>
              <a:t> Sans</a:t>
            </a:r>
            <a:endParaRPr lang="en-US" kern="1200">
              <a:latin typeface="+mn-lt"/>
              <a:ea typeface="Calibri"/>
              <a:cs typeface="Calibri"/>
            </a:endParaRPr>
          </a:p>
          <a:p>
            <a:pPr marL="985520" lvl="2" indent="-285750" defTabSz="484632">
              <a:spcBef>
                <a:spcPts val="265"/>
              </a:spcBef>
              <a:buFont typeface="Arial" panose="020B0604020202020204" pitchFamily="34" charset="0"/>
              <a:buChar char="•"/>
            </a:pPr>
            <a:r>
              <a:rPr lang="en-US">
                <a:cs typeface="Calibri"/>
              </a:rPr>
              <a:t> </a:t>
            </a:r>
            <a:r>
              <a:rPr lang="en-US" kern="1200">
                <a:latin typeface="+mn-lt"/>
                <a:ea typeface="+mn-ea"/>
                <a:cs typeface="Calibri"/>
              </a:rPr>
              <a:t>Or use fonts with consistent thickness, easier to read from a distance</a:t>
            </a:r>
            <a:endParaRPr lang="en-US" kern="1200">
              <a:latin typeface="+mn-lt"/>
              <a:cs typeface="Calibri"/>
            </a:endParaRPr>
          </a:p>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Use high-contrast color</a:t>
            </a:r>
            <a:endParaRPr lang="en-US" sz="2400" kern="1200">
              <a:latin typeface="+mn-lt"/>
              <a:cs typeface="Calibri"/>
            </a:endParaRPr>
          </a:p>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Avoid overly thin or overly wide fonts </a:t>
            </a:r>
            <a:endParaRPr lang="en-US" sz="2400" kern="1200">
              <a:latin typeface="+mn-lt"/>
              <a:cs typeface="Calibri"/>
            </a:endParaRPr>
          </a:p>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Use bold and/or uppercase sparingly </a:t>
            </a:r>
            <a:endParaRPr lang="en-US" sz="2400" kern="1200">
              <a:latin typeface="+mn-lt"/>
              <a:cs typeface="Calibri"/>
            </a:endParaRPr>
          </a:p>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Ensure your font is large enough and easy to read</a:t>
            </a:r>
            <a:endParaRPr lang="en-US" sz="2400" kern="1200">
              <a:latin typeface="+mn-lt"/>
              <a:cs typeface="Calibri"/>
            </a:endParaRPr>
          </a:p>
          <a:p>
            <a:pPr marL="342900" indent="-342900" defTabSz="484632">
              <a:spcBef>
                <a:spcPts val="530"/>
              </a:spcBef>
              <a:buFont typeface="Arial" panose="020B0604020202020204" pitchFamily="34" charset="0"/>
              <a:buChar char="•"/>
            </a:pPr>
            <a:r>
              <a:rPr lang="en-US" sz="2400">
                <a:cs typeface="Calibri"/>
              </a:rPr>
              <a:t> </a:t>
            </a:r>
            <a:r>
              <a:rPr lang="en-US" sz="2400" kern="1200">
                <a:latin typeface="+mn-lt"/>
                <a:ea typeface="+mn-ea"/>
                <a:cs typeface="Calibri"/>
              </a:rPr>
              <a:t>Ensure your font has access to all the symbols you need </a:t>
            </a:r>
            <a:endParaRPr lang="en-US" sz="2400" kern="1200">
              <a:latin typeface="+mn-lt"/>
              <a:cs typeface="Calibri"/>
            </a:endParaRPr>
          </a:p>
        </p:txBody>
      </p:sp>
      <p:sp>
        <p:nvSpPr>
          <p:cNvPr id="7" name="TextBox 6">
            <a:extLst>
              <a:ext uri="{FF2B5EF4-FFF2-40B4-BE49-F238E27FC236}">
                <a16:creationId xmlns:a16="http://schemas.microsoft.com/office/drawing/2014/main" id="{6F8217E6-FCF4-57A7-6ED2-194809A358AE}"/>
              </a:ext>
            </a:extLst>
          </p:cNvPr>
          <p:cNvSpPr txBox="1"/>
          <p:nvPr/>
        </p:nvSpPr>
        <p:spPr>
          <a:xfrm>
            <a:off x="222361" y="5796994"/>
            <a:ext cx="4781153" cy="369332"/>
          </a:xfrm>
          <a:prstGeom prst="rect">
            <a:avLst/>
          </a:prstGeom>
          <a:noFill/>
          <a:ln>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defTabSz="484632">
              <a:spcAft>
                <a:spcPts val="600"/>
              </a:spcAft>
            </a:pPr>
            <a:r>
              <a:rPr lang="en-US" sz="900" kern="1200">
                <a:solidFill>
                  <a:schemeClr val="tx1"/>
                </a:solidFill>
                <a:latin typeface="+mn-lt"/>
                <a:ea typeface="+mn-ea"/>
                <a:cs typeface="Calibri"/>
                <a:hlinkClick r:id="rId3"/>
              </a:rPr>
              <a:t>Muth, L. C. (2022, September 12). </a:t>
            </a:r>
            <a:r>
              <a:rPr lang="en-US" sz="900" i="1" kern="1200">
                <a:solidFill>
                  <a:schemeClr val="tx1"/>
                </a:solidFill>
                <a:latin typeface="+mn-lt"/>
                <a:ea typeface="+mn-ea"/>
                <a:cs typeface="Calibri"/>
                <a:hlinkClick r:id="rId3"/>
              </a:rPr>
              <a:t>Which fonts to use for your charts and tables... and how to customize them. </a:t>
            </a:r>
            <a:r>
              <a:rPr lang="en-US" sz="900" kern="1200">
                <a:solidFill>
                  <a:schemeClr val="tx1"/>
                </a:solidFill>
                <a:latin typeface="+mn-lt"/>
                <a:ea typeface="+mn-ea"/>
                <a:cs typeface="Calibri"/>
                <a:hlinkClick r:id="rId3"/>
              </a:rPr>
              <a:t>Datawrapper. </a:t>
            </a:r>
            <a:endParaRPr lang="en-US" sz="1400"/>
          </a:p>
        </p:txBody>
      </p:sp>
      <p:pic>
        <p:nvPicPr>
          <p:cNvPr id="6" name="Picture 5">
            <a:extLst>
              <a:ext uri="{FF2B5EF4-FFF2-40B4-BE49-F238E27FC236}">
                <a16:creationId xmlns:a16="http://schemas.microsoft.com/office/drawing/2014/main" id="{55037F01-F0DB-D973-36F0-DCC5C0A3330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5960691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A759D-AD0C-5EAB-9922-854CFF47D9E2}"/>
              </a:ext>
            </a:extLst>
          </p:cNvPr>
          <p:cNvSpPr>
            <a:spLocks noGrp="1"/>
          </p:cNvSpPr>
          <p:nvPr>
            <p:ph type="title"/>
          </p:nvPr>
        </p:nvSpPr>
        <p:spPr>
          <a:xfrm>
            <a:off x="638882" y="639193"/>
            <a:ext cx="3571810" cy="3573516"/>
          </a:xfrm>
          <a:prstGeom prst="ellipse">
            <a:avLst/>
          </a:prstGeom>
        </p:spPr>
        <p:txBody>
          <a:bodyPr vert="horz" lIns="91440" tIns="45720" rIns="91440" bIns="45720" rtlCol="0" anchor="b">
            <a:normAutofit/>
          </a:bodyPr>
          <a:lstStyle/>
          <a:p>
            <a:r>
              <a:rPr lang="en-US" sz="5100" kern="1200">
                <a:latin typeface="+mj-lt"/>
                <a:ea typeface="+mj-ea"/>
                <a:cs typeface="+mj-cs"/>
              </a:rPr>
              <a:t>Which </a:t>
            </a:r>
            <a:r>
              <a:rPr lang="en-US" sz="5100"/>
              <a:t>is</a:t>
            </a:r>
            <a:r>
              <a:rPr lang="en-US" sz="5100" kern="1200">
                <a:latin typeface="+mj-lt"/>
                <a:ea typeface="+mj-ea"/>
                <a:cs typeface="+mj-cs"/>
              </a:rPr>
              <a:t> Easier to Read?</a:t>
            </a:r>
          </a:p>
        </p:txBody>
      </p:sp>
      <p:sp>
        <p:nvSpPr>
          <p:cNvPr id="1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One bar chart has thin and light text. The other chart has regular and bold text. ">
            <a:extLst>
              <a:ext uri="{FF2B5EF4-FFF2-40B4-BE49-F238E27FC236}">
                <a16:creationId xmlns:a16="http://schemas.microsoft.com/office/drawing/2014/main" id="{3078675D-C96E-E681-7742-AD52488D68F5}"/>
              </a:ext>
            </a:extLst>
          </p:cNvPr>
          <p:cNvPicPr>
            <a:picLocks noChangeAspect="1"/>
          </p:cNvPicPr>
          <p:nvPr/>
        </p:nvPicPr>
        <p:blipFill>
          <a:blip r:embed="rId2"/>
          <a:stretch>
            <a:fillRect/>
          </a:stretch>
        </p:blipFill>
        <p:spPr>
          <a:xfrm>
            <a:off x="4686321" y="368429"/>
            <a:ext cx="7214616" cy="5356851"/>
          </a:xfrm>
          <a:prstGeom prst="rect">
            <a:avLst/>
          </a:prstGeom>
        </p:spPr>
      </p:pic>
      <p:sp>
        <p:nvSpPr>
          <p:cNvPr id="5" name="TextBox 4">
            <a:extLst>
              <a:ext uri="{FF2B5EF4-FFF2-40B4-BE49-F238E27FC236}">
                <a16:creationId xmlns:a16="http://schemas.microsoft.com/office/drawing/2014/main" id="{E1787D0E-F20F-68D7-6585-A51730CE4EC0}"/>
              </a:ext>
            </a:extLst>
          </p:cNvPr>
          <p:cNvSpPr txBox="1"/>
          <p:nvPr/>
        </p:nvSpPr>
        <p:spPr>
          <a:xfrm>
            <a:off x="291063" y="5838725"/>
            <a:ext cx="11781048" cy="369332"/>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cs typeface="Calibri"/>
                <a:hlinkClick r:id="rId3"/>
              </a:rPr>
              <a:t>Muth</a:t>
            </a:r>
            <a:r>
              <a:rPr lang="en-US">
                <a:cs typeface="Calibri"/>
                <a:hlinkClick r:id="rId3"/>
              </a:rPr>
              <a:t>, L. C. (2022, September 12). </a:t>
            </a:r>
            <a:r>
              <a:rPr lang="en-US" i="1">
                <a:cs typeface="Calibri"/>
                <a:hlinkClick r:id="rId3"/>
              </a:rPr>
              <a:t>Which fonts to use for your charts and tables... and how to customize them. </a:t>
            </a:r>
            <a:r>
              <a:rPr lang="en-US" err="1">
                <a:cs typeface="Calibri"/>
                <a:hlinkClick r:id="rId3"/>
              </a:rPr>
              <a:t>Datawrapper</a:t>
            </a:r>
            <a:r>
              <a:rPr lang="en-US">
                <a:cs typeface="Calibri"/>
                <a:hlinkClick r:id="rId3"/>
              </a:rPr>
              <a:t>. </a:t>
            </a:r>
            <a:endParaRPr lang="en-US"/>
          </a:p>
        </p:txBody>
      </p:sp>
      <p:pic>
        <p:nvPicPr>
          <p:cNvPr id="6" name="Picture 5">
            <a:extLst>
              <a:ext uri="{FF2B5EF4-FFF2-40B4-BE49-F238E27FC236}">
                <a16:creationId xmlns:a16="http://schemas.microsoft.com/office/drawing/2014/main" id="{243C526D-8423-3EA0-FAF8-C774EFAFED1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8873800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9C99B-9AB7-EB26-B6BB-0D8B0C1CF61C}"/>
              </a:ext>
            </a:extLst>
          </p:cNvPr>
          <p:cNvSpPr>
            <a:spLocks noGrp="1"/>
          </p:cNvSpPr>
          <p:nvPr>
            <p:ph type="title"/>
          </p:nvPr>
        </p:nvSpPr>
        <p:spPr>
          <a:xfrm>
            <a:off x="653065" y="381224"/>
            <a:ext cx="10515600" cy="468565"/>
          </a:xfrm>
        </p:spPr>
        <p:txBody>
          <a:bodyPr>
            <a:normAutofit fontScale="90000"/>
          </a:bodyPr>
          <a:lstStyle/>
          <a:p>
            <a:pPr algn="ctr"/>
            <a:r>
              <a:rPr lang="en-US"/>
              <a:t>Color Choices</a:t>
            </a:r>
          </a:p>
        </p:txBody>
      </p:sp>
      <p:sp>
        <p:nvSpPr>
          <p:cNvPr id="5" name="TextBox 4">
            <a:extLst>
              <a:ext uri="{FF2B5EF4-FFF2-40B4-BE49-F238E27FC236}">
                <a16:creationId xmlns:a16="http://schemas.microsoft.com/office/drawing/2014/main" id="{E44420C1-0800-495B-4554-53C2EFCEA5D6}"/>
              </a:ext>
            </a:extLst>
          </p:cNvPr>
          <p:cNvSpPr txBox="1"/>
          <p:nvPr/>
        </p:nvSpPr>
        <p:spPr>
          <a:xfrm>
            <a:off x="478972" y="1448789"/>
            <a:ext cx="8067303"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600">
                <a:latin typeface="Calibri"/>
                <a:cs typeface="Calibri"/>
              </a:rPr>
              <a:t>Use high contrast colors between text and background, and within graphics</a:t>
            </a:r>
          </a:p>
          <a:p>
            <a:pPr marL="342900" indent="-342900">
              <a:buFont typeface="Arial"/>
              <a:buChar char="•"/>
            </a:pPr>
            <a:endParaRPr lang="en-US" sz="2600">
              <a:latin typeface="Calibri"/>
              <a:cs typeface="Calibri"/>
            </a:endParaRPr>
          </a:p>
          <a:p>
            <a:pPr marL="342900" indent="-342900">
              <a:buFont typeface="Arial"/>
              <a:buChar char="•"/>
            </a:pPr>
            <a:r>
              <a:rPr lang="en-US" sz="2600">
                <a:latin typeface="Calibri"/>
                <a:cs typeface="Calibri"/>
              </a:rPr>
              <a:t>Complementary colors provide high contrast</a:t>
            </a:r>
          </a:p>
          <a:p>
            <a:pPr marL="342900" indent="-342900">
              <a:buFont typeface="Arial"/>
              <a:buChar char="•"/>
            </a:pPr>
            <a:endParaRPr lang="en-US" sz="2600">
              <a:latin typeface="Calibri"/>
              <a:cs typeface="Calibri"/>
            </a:endParaRPr>
          </a:p>
          <a:p>
            <a:pPr marL="342900" indent="-342900">
              <a:buFont typeface="Arial"/>
              <a:buChar char="•"/>
            </a:pPr>
            <a:r>
              <a:rPr lang="en-US" sz="2600">
                <a:latin typeface="Calibri"/>
                <a:cs typeface="Calibri"/>
              </a:rPr>
              <a:t>Can</a:t>
            </a:r>
            <a:r>
              <a:rPr lang="en-US" sz="2600">
                <a:latin typeface="Calibri"/>
                <a:ea typeface="Tahoma"/>
                <a:cs typeface="Calibri"/>
              </a:rPr>
              <a:t> also look at palettes for hue, saturation, and temperature</a:t>
            </a:r>
          </a:p>
          <a:p>
            <a:pPr marL="342900" indent="-342900">
              <a:buFont typeface="Arial"/>
              <a:buChar char="•"/>
            </a:pPr>
            <a:endParaRPr lang="en-US" sz="2600">
              <a:latin typeface="Calibri"/>
              <a:ea typeface="Tahoma"/>
              <a:cs typeface="Calibri"/>
            </a:endParaRPr>
          </a:p>
          <a:p>
            <a:pPr marL="342900" indent="-342900">
              <a:buFont typeface="Arial"/>
              <a:buChar char="•"/>
            </a:pPr>
            <a:r>
              <a:rPr lang="en-US" sz="2600">
                <a:latin typeface="Calibri"/>
                <a:ea typeface="Tahoma"/>
                <a:cs typeface="Calibri"/>
              </a:rPr>
              <a:t>Do</a:t>
            </a:r>
            <a:r>
              <a:rPr lang="en-US" sz="2600">
                <a:latin typeface="Calibri"/>
                <a:cs typeface="Calibri"/>
              </a:rPr>
              <a:t> not use color as the only method for distinguishing information</a:t>
            </a:r>
            <a:endParaRPr lang="en-US" sz="2600">
              <a:latin typeface="Calibri Light"/>
              <a:ea typeface="Tahoma"/>
              <a:cs typeface="Calibri"/>
            </a:endParaRPr>
          </a:p>
        </p:txBody>
      </p:sp>
      <p:pic>
        <p:nvPicPr>
          <p:cNvPr id="3" name="Picture 2" descr="Color wheel indicating complementary and high contrast combinations. Example, yellow (primary) is complementary with purple on the opposite end of the wheel.">
            <a:extLst>
              <a:ext uri="{FF2B5EF4-FFF2-40B4-BE49-F238E27FC236}">
                <a16:creationId xmlns:a16="http://schemas.microsoft.com/office/drawing/2014/main" id="{2377D8C0-30C4-DC4D-41E5-0B4A41BD9FB8}"/>
              </a:ext>
            </a:extLst>
          </p:cNvPr>
          <p:cNvPicPr>
            <a:picLocks noChangeAspect="1"/>
          </p:cNvPicPr>
          <p:nvPr/>
        </p:nvPicPr>
        <p:blipFill>
          <a:blip r:embed="rId2"/>
          <a:stretch>
            <a:fillRect/>
          </a:stretch>
        </p:blipFill>
        <p:spPr>
          <a:xfrm>
            <a:off x="8392630" y="1394096"/>
            <a:ext cx="3604161" cy="3364516"/>
          </a:xfrm>
          <a:prstGeom prst="rect">
            <a:avLst/>
          </a:prstGeom>
        </p:spPr>
      </p:pic>
      <p:pic>
        <p:nvPicPr>
          <p:cNvPr id="4" name="Picture 3" descr="Image from Web Design Ledger.">
            <a:extLst>
              <a:ext uri="{FF2B5EF4-FFF2-40B4-BE49-F238E27FC236}">
                <a16:creationId xmlns:a16="http://schemas.microsoft.com/office/drawing/2014/main" id="{40F0E556-FACB-4BB9-3D3D-6F7FBB10A7D1}"/>
              </a:ext>
            </a:extLst>
          </p:cNvPr>
          <p:cNvPicPr>
            <a:picLocks noChangeAspect="1"/>
          </p:cNvPicPr>
          <p:nvPr/>
        </p:nvPicPr>
        <p:blipFill>
          <a:blip r:embed="rId3"/>
          <a:stretch>
            <a:fillRect/>
          </a:stretch>
        </p:blipFill>
        <p:spPr>
          <a:xfrm>
            <a:off x="8827615" y="5217140"/>
            <a:ext cx="2743200" cy="367706"/>
          </a:xfrm>
          <a:prstGeom prst="rect">
            <a:avLst/>
          </a:prstGeom>
        </p:spPr>
      </p:pic>
    </p:spTree>
    <p:extLst>
      <p:ext uri="{BB962C8B-B14F-4D97-AF65-F5344CB8AC3E}">
        <p14:creationId xmlns:p14="http://schemas.microsoft.com/office/powerpoint/2010/main" val="20469805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9C99B-9AB7-EB26-B6BB-0D8B0C1CF61C}"/>
              </a:ext>
            </a:extLst>
          </p:cNvPr>
          <p:cNvSpPr>
            <a:spLocks noGrp="1"/>
          </p:cNvSpPr>
          <p:nvPr>
            <p:ph type="title"/>
          </p:nvPr>
        </p:nvSpPr>
        <p:spPr>
          <a:xfrm>
            <a:off x="838200" y="117475"/>
            <a:ext cx="10515600" cy="417195"/>
          </a:xfrm>
        </p:spPr>
        <p:txBody>
          <a:bodyPr>
            <a:normAutofit fontScale="90000"/>
          </a:bodyPr>
          <a:lstStyle/>
          <a:p>
            <a:pPr algn="ctr"/>
            <a:r>
              <a:rPr lang="en-US"/>
              <a:t>Consider Color Vision Deficiencies</a:t>
            </a:r>
          </a:p>
        </p:txBody>
      </p:sp>
      <p:pic>
        <p:nvPicPr>
          <p:cNvPr id="6" name="Picture 5" descr="Pie chart with a purple wedge and a turquoise wedge.">
            <a:extLst>
              <a:ext uri="{FF2B5EF4-FFF2-40B4-BE49-F238E27FC236}">
                <a16:creationId xmlns:a16="http://schemas.microsoft.com/office/drawing/2014/main" id="{FE35E23E-BA84-F557-31B6-40D2C546887C}"/>
              </a:ext>
            </a:extLst>
          </p:cNvPr>
          <p:cNvPicPr>
            <a:picLocks noChangeAspect="1"/>
          </p:cNvPicPr>
          <p:nvPr/>
        </p:nvPicPr>
        <p:blipFill>
          <a:blip r:embed="rId2"/>
          <a:stretch>
            <a:fillRect/>
          </a:stretch>
        </p:blipFill>
        <p:spPr>
          <a:xfrm>
            <a:off x="1168624" y="534671"/>
            <a:ext cx="4555901" cy="5034146"/>
          </a:xfrm>
          <a:prstGeom prst="rect">
            <a:avLst/>
          </a:prstGeom>
        </p:spPr>
      </p:pic>
      <p:sp>
        <p:nvSpPr>
          <p:cNvPr id="10" name="TextBox 9">
            <a:extLst>
              <a:ext uri="{FF2B5EF4-FFF2-40B4-BE49-F238E27FC236}">
                <a16:creationId xmlns:a16="http://schemas.microsoft.com/office/drawing/2014/main" id="{B69B540D-3096-ABC3-8EC6-AA765BE8E7E3}"/>
              </a:ext>
            </a:extLst>
          </p:cNvPr>
          <p:cNvSpPr txBox="1"/>
          <p:nvPr/>
        </p:nvSpPr>
        <p:spPr>
          <a:xfrm>
            <a:off x="2124075" y="5551051"/>
            <a:ext cx="2990850" cy="369332"/>
          </a:xfrm>
          <a:prstGeom prst="rect">
            <a:avLst/>
          </a:prstGeom>
          <a:noFill/>
        </p:spPr>
        <p:txBody>
          <a:bodyPr wrap="square" rtlCol="0">
            <a:spAutoFit/>
          </a:bodyPr>
          <a:lstStyle/>
          <a:p>
            <a:r>
              <a:rPr lang="en-US"/>
              <a:t>Graph as the Designer Sees It</a:t>
            </a:r>
          </a:p>
        </p:txBody>
      </p:sp>
      <p:pic>
        <p:nvPicPr>
          <p:cNvPr id="8" name="Picture 7" descr="Pie chart where it appears to be all lavender.">
            <a:extLst>
              <a:ext uri="{FF2B5EF4-FFF2-40B4-BE49-F238E27FC236}">
                <a16:creationId xmlns:a16="http://schemas.microsoft.com/office/drawing/2014/main" id="{DA287F61-1BA7-C8A4-B9C6-EA47538EF7FB}"/>
              </a:ext>
            </a:extLst>
          </p:cNvPr>
          <p:cNvPicPr>
            <a:picLocks noChangeAspect="1"/>
          </p:cNvPicPr>
          <p:nvPr/>
        </p:nvPicPr>
        <p:blipFill>
          <a:blip r:embed="rId3"/>
          <a:stretch>
            <a:fillRect/>
          </a:stretch>
        </p:blipFill>
        <p:spPr>
          <a:xfrm>
            <a:off x="6215380" y="534670"/>
            <a:ext cx="4681220" cy="5085664"/>
          </a:xfrm>
          <a:prstGeom prst="rect">
            <a:avLst/>
          </a:prstGeom>
        </p:spPr>
      </p:pic>
      <p:sp>
        <p:nvSpPr>
          <p:cNvPr id="9" name="TextBox 8">
            <a:extLst>
              <a:ext uri="{FF2B5EF4-FFF2-40B4-BE49-F238E27FC236}">
                <a16:creationId xmlns:a16="http://schemas.microsoft.com/office/drawing/2014/main" id="{EEE806DA-CAC6-5C58-F260-72CED2C99381}"/>
              </a:ext>
            </a:extLst>
          </p:cNvPr>
          <p:cNvSpPr txBox="1"/>
          <p:nvPr/>
        </p:nvSpPr>
        <p:spPr>
          <a:xfrm>
            <a:off x="6054949" y="5494492"/>
            <a:ext cx="5295900" cy="369332"/>
          </a:xfrm>
          <a:prstGeom prst="rect">
            <a:avLst/>
          </a:prstGeom>
          <a:noFill/>
        </p:spPr>
        <p:txBody>
          <a:bodyPr wrap="square" rtlCol="0">
            <a:spAutoFit/>
          </a:bodyPr>
          <a:lstStyle/>
          <a:p>
            <a:r>
              <a:rPr lang="en-US"/>
              <a:t>Graph Seen By a Person With a Color Vision Deficiency</a:t>
            </a:r>
          </a:p>
        </p:txBody>
      </p:sp>
      <p:sp>
        <p:nvSpPr>
          <p:cNvPr id="11" name="TextBox 10">
            <a:extLst>
              <a:ext uri="{FF2B5EF4-FFF2-40B4-BE49-F238E27FC236}">
                <a16:creationId xmlns:a16="http://schemas.microsoft.com/office/drawing/2014/main" id="{44A58FD0-1618-D890-E694-9EE85A1742D8}"/>
              </a:ext>
            </a:extLst>
          </p:cNvPr>
          <p:cNvSpPr txBox="1"/>
          <p:nvPr/>
        </p:nvSpPr>
        <p:spPr>
          <a:xfrm>
            <a:off x="492349" y="5958483"/>
            <a:ext cx="10858500" cy="338554"/>
          </a:xfrm>
          <a:prstGeom prst="rect">
            <a:avLst/>
          </a:prstGeom>
          <a:noFill/>
        </p:spPr>
        <p:txBody>
          <a:bodyPr wrap="square" lIns="91440" tIns="45720" rIns="91440" bIns="45720" rtlCol="0" anchor="t">
            <a:spAutoFit/>
          </a:bodyPr>
          <a:lstStyle/>
          <a:p>
            <a:r>
              <a:rPr lang="en-US" sz="1600">
                <a:hlinkClick r:id="rId4"/>
              </a:rPr>
              <a:t>ITS Training. (n.d.). </a:t>
            </a:r>
            <a:r>
              <a:rPr lang="en-US" sz="1600" i="1">
                <a:hlinkClick r:id="rId4"/>
              </a:rPr>
              <a:t>True colors: Optimizing charts for readers with color vision deficiencies.</a:t>
            </a:r>
            <a:r>
              <a:rPr lang="en-US" sz="1600">
                <a:hlinkClick r:id="rId4"/>
              </a:rPr>
              <a:t> Wichita State University. </a:t>
            </a:r>
            <a:endParaRPr lang="en-US" sz="1600">
              <a:ea typeface="Calibri"/>
              <a:cs typeface="Calibri"/>
            </a:endParaRPr>
          </a:p>
        </p:txBody>
      </p:sp>
    </p:spTree>
    <p:extLst>
      <p:ext uri="{BB962C8B-B14F-4D97-AF65-F5344CB8AC3E}">
        <p14:creationId xmlns:p14="http://schemas.microsoft.com/office/powerpoint/2010/main" val="36660692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9C99B-9AB7-EB26-B6BB-0D8B0C1CF61C}"/>
              </a:ext>
            </a:extLst>
          </p:cNvPr>
          <p:cNvSpPr>
            <a:spLocks noGrp="1"/>
          </p:cNvSpPr>
          <p:nvPr>
            <p:ph type="title"/>
          </p:nvPr>
        </p:nvSpPr>
        <p:spPr>
          <a:xfrm>
            <a:off x="838200" y="117475"/>
            <a:ext cx="10515600" cy="417195"/>
          </a:xfrm>
        </p:spPr>
        <p:txBody>
          <a:bodyPr>
            <a:noAutofit/>
          </a:bodyPr>
          <a:lstStyle/>
          <a:p>
            <a:pPr algn="ctr"/>
            <a:r>
              <a:rPr lang="en-US" sz="4000"/>
              <a:t>How To Fix It?</a:t>
            </a:r>
          </a:p>
        </p:txBody>
      </p:sp>
      <p:sp>
        <p:nvSpPr>
          <p:cNvPr id="7" name="TextBox 6">
            <a:extLst>
              <a:ext uri="{FF2B5EF4-FFF2-40B4-BE49-F238E27FC236}">
                <a16:creationId xmlns:a16="http://schemas.microsoft.com/office/drawing/2014/main" id="{59229F98-21CC-E01B-D4DB-F6CC6C6FB2B7}"/>
              </a:ext>
            </a:extLst>
          </p:cNvPr>
          <p:cNvSpPr txBox="1"/>
          <p:nvPr/>
        </p:nvSpPr>
        <p:spPr>
          <a:xfrm>
            <a:off x="212035" y="803872"/>
            <a:ext cx="1123846" cy="830997"/>
          </a:xfrm>
          <a:prstGeom prst="rect">
            <a:avLst/>
          </a:prstGeom>
          <a:noFill/>
        </p:spPr>
        <p:txBody>
          <a:bodyPr wrap="square" rtlCol="0">
            <a:spAutoFit/>
          </a:bodyPr>
          <a:lstStyle/>
          <a:p>
            <a:pPr algn="ctr"/>
            <a:r>
              <a:rPr lang="en-US" sz="2400" b="1"/>
              <a:t>Bad Graph</a:t>
            </a:r>
          </a:p>
        </p:txBody>
      </p:sp>
      <p:pic>
        <p:nvPicPr>
          <p:cNvPr id="6" name="Picture 5" descr="Pie chart with a purple wedge and a turquoise wedge.">
            <a:extLst>
              <a:ext uri="{FF2B5EF4-FFF2-40B4-BE49-F238E27FC236}">
                <a16:creationId xmlns:a16="http://schemas.microsoft.com/office/drawing/2014/main" id="{FE35E23E-BA84-F557-31B6-40D2C546887C}"/>
              </a:ext>
            </a:extLst>
          </p:cNvPr>
          <p:cNvPicPr>
            <a:picLocks noChangeAspect="1"/>
          </p:cNvPicPr>
          <p:nvPr/>
        </p:nvPicPr>
        <p:blipFill>
          <a:blip r:embed="rId2"/>
          <a:stretch>
            <a:fillRect/>
          </a:stretch>
        </p:blipFill>
        <p:spPr>
          <a:xfrm>
            <a:off x="1335881" y="482708"/>
            <a:ext cx="3897328" cy="4306441"/>
          </a:xfrm>
          <a:prstGeom prst="rect">
            <a:avLst/>
          </a:prstGeom>
        </p:spPr>
      </p:pic>
      <p:sp>
        <p:nvSpPr>
          <p:cNvPr id="12" name="TextBox 11">
            <a:extLst>
              <a:ext uri="{FF2B5EF4-FFF2-40B4-BE49-F238E27FC236}">
                <a16:creationId xmlns:a16="http://schemas.microsoft.com/office/drawing/2014/main" id="{5D777C71-9F9E-0B5F-BFED-FFA92B5C4D0E}"/>
              </a:ext>
            </a:extLst>
          </p:cNvPr>
          <p:cNvSpPr txBox="1"/>
          <p:nvPr/>
        </p:nvSpPr>
        <p:spPr>
          <a:xfrm>
            <a:off x="5687145" y="653119"/>
            <a:ext cx="1166480" cy="1846659"/>
          </a:xfrm>
          <a:prstGeom prst="rect">
            <a:avLst/>
          </a:prstGeom>
          <a:noFill/>
        </p:spPr>
        <p:txBody>
          <a:bodyPr wrap="square" lIns="91440" tIns="45720" rIns="91440" bIns="45720" rtlCol="0" anchor="t">
            <a:spAutoFit/>
          </a:bodyPr>
          <a:lstStyle/>
          <a:p>
            <a:pPr algn="ctr"/>
            <a:r>
              <a:rPr lang="en-US" sz="2400" b="1"/>
              <a:t>Good Graph</a:t>
            </a:r>
            <a:endParaRPr lang="en-US"/>
          </a:p>
          <a:p>
            <a:pPr algn="ctr"/>
            <a:endParaRPr lang="en-US" sz="2400" b="1">
              <a:ea typeface="Calibri"/>
              <a:cs typeface="Calibri"/>
            </a:endParaRPr>
          </a:p>
          <a:p>
            <a:pPr algn="ctr"/>
            <a:endParaRPr lang="en-US" sz="2400" b="1">
              <a:ea typeface="Calibri"/>
              <a:cs typeface="Calibri"/>
            </a:endParaRPr>
          </a:p>
          <a:p>
            <a:pPr algn="ctr"/>
            <a:endParaRPr lang="en-US">
              <a:ea typeface="Calibri"/>
              <a:cs typeface="Calibri"/>
            </a:endParaRPr>
          </a:p>
        </p:txBody>
      </p:sp>
      <p:pic>
        <p:nvPicPr>
          <p:cNvPr id="5" name="Picture 4" descr="Pie chart with a dark yellow wedge and a light yellow wedge. The dark yellow wedge is labelled &quot;happy 95%&quot; and the light yellow wedge is &quot;unhappy 5%.&quot;">
            <a:extLst>
              <a:ext uri="{FF2B5EF4-FFF2-40B4-BE49-F238E27FC236}">
                <a16:creationId xmlns:a16="http://schemas.microsoft.com/office/drawing/2014/main" id="{B8AC721C-37AD-19DE-22C9-507933DFAD7D}"/>
              </a:ext>
            </a:extLst>
          </p:cNvPr>
          <p:cNvPicPr>
            <a:picLocks noChangeAspect="1"/>
          </p:cNvPicPr>
          <p:nvPr/>
        </p:nvPicPr>
        <p:blipFill>
          <a:blip r:embed="rId3"/>
          <a:stretch>
            <a:fillRect/>
          </a:stretch>
        </p:blipFill>
        <p:spPr>
          <a:xfrm>
            <a:off x="6706525" y="705978"/>
            <a:ext cx="4048125" cy="4103363"/>
          </a:xfrm>
          <a:prstGeom prst="rect">
            <a:avLst/>
          </a:prstGeom>
        </p:spPr>
      </p:pic>
      <p:sp>
        <p:nvSpPr>
          <p:cNvPr id="13" name="TextBox 12">
            <a:extLst>
              <a:ext uri="{FF2B5EF4-FFF2-40B4-BE49-F238E27FC236}">
                <a16:creationId xmlns:a16="http://schemas.microsoft.com/office/drawing/2014/main" id="{658736F0-6C21-DD35-5322-2F8802D1224B}"/>
              </a:ext>
            </a:extLst>
          </p:cNvPr>
          <p:cNvSpPr txBox="1"/>
          <p:nvPr/>
        </p:nvSpPr>
        <p:spPr>
          <a:xfrm>
            <a:off x="1917010" y="4884228"/>
            <a:ext cx="3019425" cy="523220"/>
          </a:xfrm>
          <a:prstGeom prst="rect">
            <a:avLst/>
          </a:prstGeom>
          <a:noFill/>
        </p:spPr>
        <p:txBody>
          <a:bodyPr wrap="square" rtlCol="0">
            <a:spAutoFit/>
          </a:bodyPr>
          <a:lstStyle/>
          <a:p>
            <a:r>
              <a:rPr lang="en-US" sz="2800"/>
              <a:t>Two Main Changes</a:t>
            </a:r>
          </a:p>
        </p:txBody>
      </p:sp>
      <p:sp>
        <p:nvSpPr>
          <p:cNvPr id="14" name="TextBox 13">
            <a:extLst>
              <a:ext uri="{FF2B5EF4-FFF2-40B4-BE49-F238E27FC236}">
                <a16:creationId xmlns:a16="http://schemas.microsoft.com/office/drawing/2014/main" id="{23CCF489-B66A-A702-4B26-BE3239D623D0}"/>
              </a:ext>
            </a:extLst>
          </p:cNvPr>
          <p:cNvSpPr txBox="1"/>
          <p:nvPr/>
        </p:nvSpPr>
        <p:spPr>
          <a:xfrm>
            <a:off x="5393093" y="4799091"/>
            <a:ext cx="6245819" cy="830997"/>
          </a:xfrm>
          <a:prstGeom prst="rect">
            <a:avLst/>
          </a:prstGeom>
          <a:noFill/>
        </p:spPr>
        <p:txBody>
          <a:bodyPr wrap="square" lIns="91440" tIns="45720" rIns="91440" bIns="45720" rtlCol="0" anchor="t">
            <a:spAutoFit/>
          </a:bodyPr>
          <a:lstStyle/>
          <a:p>
            <a:pPr marL="342900" indent="-342900">
              <a:buFont typeface="+mj-lt"/>
              <a:buAutoNum type="arabicPeriod"/>
            </a:pPr>
            <a:r>
              <a:rPr lang="en-US" sz="2400"/>
              <a:t>Changed the colors and added white space</a:t>
            </a:r>
          </a:p>
          <a:p>
            <a:pPr marL="342900" indent="-342900">
              <a:buFont typeface="+mj-lt"/>
              <a:buAutoNum type="arabicPeriod"/>
            </a:pPr>
            <a:r>
              <a:rPr lang="en-US" sz="2400"/>
              <a:t>Added labels</a:t>
            </a:r>
            <a:r>
              <a:rPr lang="en-US" sz="2400" b="1"/>
              <a:t>*</a:t>
            </a:r>
            <a:r>
              <a:rPr lang="en-US" sz="2400"/>
              <a:t> so it was not color-dependent</a:t>
            </a:r>
            <a:endParaRPr lang="en-US" sz="2400">
              <a:ea typeface="Calibri"/>
              <a:cs typeface="Calibri"/>
            </a:endParaRPr>
          </a:p>
        </p:txBody>
      </p:sp>
      <p:sp>
        <p:nvSpPr>
          <p:cNvPr id="3" name="TextBox 2">
            <a:extLst>
              <a:ext uri="{FF2B5EF4-FFF2-40B4-BE49-F238E27FC236}">
                <a16:creationId xmlns:a16="http://schemas.microsoft.com/office/drawing/2014/main" id="{F7C572D2-7FEA-46A3-171D-0DDE3C6549CF}"/>
              </a:ext>
            </a:extLst>
          </p:cNvPr>
          <p:cNvSpPr txBox="1"/>
          <p:nvPr/>
        </p:nvSpPr>
        <p:spPr>
          <a:xfrm>
            <a:off x="5688368" y="5627765"/>
            <a:ext cx="5769569" cy="338554"/>
          </a:xfrm>
          <a:prstGeom prst="rect">
            <a:avLst/>
          </a:prstGeom>
          <a:noFill/>
        </p:spPr>
        <p:txBody>
          <a:bodyPr wrap="square" lIns="91440" tIns="45720" rIns="91440" bIns="45720" rtlCol="0" anchor="t">
            <a:spAutoFit/>
          </a:bodyPr>
          <a:lstStyle/>
          <a:p>
            <a:pPr algn="ctr"/>
            <a:r>
              <a:rPr lang="en-US" sz="1600" i="1">
                <a:ea typeface="Calibri"/>
                <a:cs typeface="Calibri"/>
              </a:rPr>
              <a:t>*Contact us for help and tips for adding labels in different software! </a:t>
            </a:r>
          </a:p>
        </p:txBody>
      </p:sp>
      <p:sp>
        <p:nvSpPr>
          <p:cNvPr id="11" name="TextBox 10">
            <a:extLst>
              <a:ext uri="{FF2B5EF4-FFF2-40B4-BE49-F238E27FC236}">
                <a16:creationId xmlns:a16="http://schemas.microsoft.com/office/drawing/2014/main" id="{44A58FD0-1618-D890-E694-9EE85A1742D8}"/>
              </a:ext>
            </a:extLst>
          </p:cNvPr>
          <p:cNvSpPr txBox="1"/>
          <p:nvPr/>
        </p:nvSpPr>
        <p:spPr>
          <a:xfrm>
            <a:off x="515765" y="5959172"/>
            <a:ext cx="10858500" cy="338554"/>
          </a:xfrm>
          <a:prstGeom prst="rect">
            <a:avLst/>
          </a:prstGeom>
          <a:noFill/>
        </p:spPr>
        <p:txBody>
          <a:bodyPr wrap="square" lIns="91440" tIns="45720" rIns="91440" bIns="45720" rtlCol="0" anchor="t">
            <a:spAutoFit/>
          </a:bodyPr>
          <a:lstStyle/>
          <a:p>
            <a:r>
              <a:rPr lang="en-US" sz="1600">
                <a:hlinkClick r:id="rId4"/>
              </a:rPr>
              <a:t>ITS Training. (n.d.). </a:t>
            </a:r>
            <a:r>
              <a:rPr lang="en-US" sz="1600" i="1">
                <a:hlinkClick r:id="rId4"/>
              </a:rPr>
              <a:t>True colors: Optimizing charts for readers with color vision deficiencies.</a:t>
            </a:r>
            <a:r>
              <a:rPr lang="en-US" sz="1600">
                <a:hlinkClick r:id="rId4"/>
              </a:rPr>
              <a:t> Wichita State University. </a:t>
            </a:r>
            <a:endParaRPr lang="en-US" sz="1600">
              <a:ea typeface="Calibri"/>
              <a:cs typeface="Calibri"/>
            </a:endParaRPr>
          </a:p>
        </p:txBody>
      </p:sp>
    </p:spTree>
    <p:extLst>
      <p:ext uri="{BB962C8B-B14F-4D97-AF65-F5344CB8AC3E}">
        <p14:creationId xmlns:p14="http://schemas.microsoft.com/office/powerpoint/2010/main" val="27058740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65DBBEF-238B-476B-96AB-8AAC3224E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77A759D-AD0C-5EAB-9922-854CFF47D9E2}"/>
              </a:ext>
            </a:extLst>
          </p:cNvPr>
          <p:cNvSpPr>
            <a:spLocks noGrp="1"/>
          </p:cNvSpPr>
          <p:nvPr>
            <p:ph type="title"/>
          </p:nvPr>
        </p:nvSpPr>
        <p:spPr>
          <a:xfrm>
            <a:off x="401375" y="649089"/>
            <a:ext cx="4244745" cy="3573516"/>
          </a:xfrm>
          <a:prstGeom prst="ellipse">
            <a:avLst/>
          </a:prstGeom>
        </p:spPr>
        <p:txBody>
          <a:bodyPr vert="horz" lIns="91440" tIns="45720" rIns="91440" bIns="45720" rtlCol="0" anchor="b">
            <a:normAutofit/>
          </a:bodyPr>
          <a:lstStyle/>
          <a:p>
            <a:r>
              <a:rPr lang="en-US" sz="5100"/>
              <a:t>Combine Color with Shapes</a:t>
            </a:r>
            <a:endParaRPr lang="en-US"/>
          </a:p>
        </p:txBody>
      </p:sp>
      <p:sp>
        <p:nvSpPr>
          <p:cNvPr id="18" name="sketch line">
            <a:extLst>
              <a:ext uri="{FF2B5EF4-FFF2-40B4-BE49-F238E27FC236}">
                <a16:creationId xmlns:a16="http://schemas.microsoft.com/office/drawing/2014/main" id="{3FCFB1DE-0B7E-48CC-BA90-B2AB0889F9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atter plot where the different points have different shapes. ">
            <a:extLst>
              <a:ext uri="{FF2B5EF4-FFF2-40B4-BE49-F238E27FC236}">
                <a16:creationId xmlns:a16="http://schemas.microsoft.com/office/drawing/2014/main" id="{DB5544BB-AD3B-13F2-6538-F95C691E1755}"/>
              </a:ext>
            </a:extLst>
          </p:cNvPr>
          <p:cNvPicPr>
            <a:picLocks noChangeAspect="1"/>
          </p:cNvPicPr>
          <p:nvPr/>
        </p:nvPicPr>
        <p:blipFill>
          <a:blip r:embed="rId2"/>
          <a:stretch>
            <a:fillRect/>
          </a:stretch>
        </p:blipFill>
        <p:spPr>
          <a:xfrm>
            <a:off x="5147820" y="1099575"/>
            <a:ext cx="5909953" cy="3558604"/>
          </a:xfrm>
          <a:prstGeom prst="rect">
            <a:avLst/>
          </a:prstGeom>
        </p:spPr>
      </p:pic>
      <p:sp>
        <p:nvSpPr>
          <p:cNvPr id="8" name="TextBox 7">
            <a:extLst>
              <a:ext uri="{FF2B5EF4-FFF2-40B4-BE49-F238E27FC236}">
                <a16:creationId xmlns:a16="http://schemas.microsoft.com/office/drawing/2014/main" id="{F477730B-FE5B-5F8F-4065-5D1671F5047B}"/>
              </a:ext>
            </a:extLst>
          </p:cNvPr>
          <p:cNvSpPr txBox="1"/>
          <p:nvPr/>
        </p:nvSpPr>
        <p:spPr>
          <a:xfrm>
            <a:off x="51649" y="5762873"/>
            <a:ext cx="1192842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hlinkClick r:id="rId3"/>
              </a:rPr>
              <a:t>Ferreira, C. R. (2020, April 26). </a:t>
            </a:r>
            <a:r>
              <a:rPr lang="en-US" i="1">
                <a:cs typeface="Calibri"/>
                <a:hlinkClick r:id="rId3"/>
              </a:rPr>
              <a:t>Two simple steps to create colorblind-friendly data visualizations.</a:t>
            </a:r>
            <a:r>
              <a:rPr lang="en-US">
                <a:cs typeface="Calibri"/>
                <a:hlinkClick r:id="rId3"/>
              </a:rPr>
              <a:t> Towards Data Science.</a:t>
            </a:r>
            <a:r>
              <a:rPr lang="en-US">
                <a:cs typeface="Calibri"/>
              </a:rPr>
              <a:t> </a:t>
            </a:r>
            <a:endParaRPr lang="en-US"/>
          </a:p>
        </p:txBody>
      </p:sp>
      <p:pic>
        <p:nvPicPr>
          <p:cNvPr id="5" name="Picture 4">
            <a:extLst>
              <a:ext uri="{FF2B5EF4-FFF2-40B4-BE49-F238E27FC236}">
                <a16:creationId xmlns:a16="http://schemas.microsoft.com/office/drawing/2014/main" id="{D72ADF01-A561-F363-A6C8-7598EEFC371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9002629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1BA57-4C06-5BC2-1BAD-F20E58BDCF1F}"/>
              </a:ext>
            </a:extLst>
          </p:cNvPr>
          <p:cNvSpPr>
            <a:spLocks noGrp="1"/>
          </p:cNvSpPr>
          <p:nvPr>
            <p:ph type="title"/>
          </p:nvPr>
        </p:nvSpPr>
        <p:spPr>
          <a:xfrm>
            <a:off x="838200" y="365125"/>
            <a:ext cx="10515600" cy="612410"/>
          </a:xfrm>
        </p:spPr>
        <p:txBody>
          <a:bodyPr>
            <a:normAutofit fontScale="90000"/>
          </a:bodyPr>
          <a:lstStyle/>
          <a:p>
            <a:pPr algn="ctr"/>
            <a:r>
              <a:rPr lang="en-US">
                <a:cs typeface="Calibri Light" panose="020F0302020204030204"/>
              </a:rPr>
              <a:t>Color Resources</a:t>
            </a:r>
          </a:p>
        </p:txBody>
      </p:sp>
      <p:sp>
        <p:nvSpPr>
          <p:cNvPr id="7" name="Content Placeholder 6">
            <a:extLst>
              <a:ext uri="{FF2B5EF4-FFF2-40B4-BE49-F238E27FC236}">
                <a16:creationId xmlns:a16="http://schemas.microsoft.com/office/drawing/2014/main" id="{E0039A27-30FC-D1D9-63C9-3414984735EC}"/>
              </a:ext>
            </a:extLst>
          </p:cNvPr>
          <p:cNvSpPr>
            <a:spLocks noGrp="1"/>
          </p:cNvSpPr>
          <p:nvPr>
            <p:ph idx="1"/>
          </p:nvPr>
        </p:nvSpPr>
        <p:spPr>
          <a:xfrm>
            <a:off x="838200" y="4282652"/>
            <a:ext cx="10515600" cy="1200329"/>
          </a:xfrm>
          <a:ln w="38100">
            <a:solidFill>
              <a:schemeClr val="tx1"/>
            </a:solidFill>
          </a:ln>
        </p:spPr>
        <p:txBody>
          <a:bodyPr vert="horz" lIns="91440" tIns="45720" rIns="91440" bIns="45720" rtlCol="0" anchor="t">
            <a:normAutofit/>
          </a:bodyPr>
          <a:lstStyle/>
          <a:p>
            <a:r>
              <a:rPr lang="en-US">
                <a:cs typeface="Calibri"/>
                <a:hlinkClick r:id="rId2"/>
              </a:rPr>
              <a:t>Detailed Resource Guide by Lisa Charlotte </a:t>
            </a:r>
            <a:r>
              <a:rPr lang="en-US" err="1">
                <a:cs typeface="Calibri"/>
                <a:hlinkClick r:id="rId2"/>
              </a:rPr>
              <a:t>Muth</a:t>
            </a:r>
            <a:r>
              <a:rPr lang="en-US">
                <a:cs typeface="Calibri"/>
                <a:hlinkClick r:id="rId2"/>
              </a:rPr>
              <a:t> at </a:t>
            </a:r>
            <a:r>
              <a:rPr lang="en-US" err="1">
                <a:cs typeface="Calibri"/>
                <a:hlinkClick r:id="rId2"/>
              </a:rPr>
              <a:t>Datawrapper</a:t>
            </a:r>
            <a:endParaRPr lang="en-US">
              <a:cs typeface="Calibri"/>
            </a:endParaRPr>
          </a:p>
          <a:p>
            <a:r>
              <a:rPr lang="en-US">
                <a:ea typeface="+mn-lt"/>
                <a:cs typeface="Calibri"/>
                <a:hlinkClick r:id="rId3"/>
              </a:rPr>
              <a:t>Detailed Resource Guide by ITS Training at Wichita State University</a:t>
            </a:r>
            <a:endParaRPr lang="en-US">
              <a:ea typeface="+mn-lt"/>
              <a:cs typeface="+mn-lt"/>
            </a:endParaRPr>
          </a:p>
        </p:txBody>
      </p:sp>
      <p:sp>
        <p:nvSpPr>
          <p:cNvPr id="5" name="TextBox 4">
            <a:extLst>
              <a:ext uri="{FF2B5EF4-FFF2-40B4-BE49-F238E27FC236}">
                <a16:creationId xmlns:a16="http://schemas.microsoft.com/office/drawing/2014/main" id="{87DA02AE-9A0D-7404-BDFD-899E3243258C}"/>
              </a:ext>
            </a:extLst>
          </p:cNvPr>
          <p:cNvSpPr txBox="1"/>
          <p:nvPr/>
        </p:nvSpPr>
        <p:spPr>
          <a:xfrm>
            <a:off x="990600" y="1322226"/>
            <a:ext cx="3924300" cy="2246769"/>
          </a:xfrm>
          <a:prstGeom prst="rect">
            <a:avLst/>
          </a:prstGeom>
          <a:noFill/>
          <a:ln w="38100">
            <a:solidFill>
              <a:schemeClr val="tx1"/>
            </a:solidFill>
          </a:ln>
        </p:spPr>
        <p:txBody>
          <a:bodyPr wrap="square" rtlCol="0">
            <a:spAutoFit/>
          </a:bodyPr>
          <a:lstStyle/>
          <a:p>
            <a:r>
              <a:rPr lang="en-US" sz="2800">
                <a:cs typeface="Calibri"/>
              </a:rPr>
              <a:t>Color Choosing Tools:</a:t>
            </a:r>
          </a:p>
          <a:p>
            <a:pPr lvl="1"/>
            <a:r>
              <a:rPr lang="en-US" sz="2800">
                <a:cs typeface="Calibri"/>
                <a:hlinkClick r:id="rId4"/>
              </a:rPr>
              <a:t>Color Brewer 2</a:t>
            </a:r>
            <a:endParaRPr lang="en-US" sz="2800">
              <a:cs typeface="Calibri"/>
            </a:endParaRPr>
          </a:p>
          <a:p>
            <a:pPr lvl="1"/>
            <a:r>
              <a:rPr lang="en-US" sz="2800">
                <a:cs typeface="Calibri"/>
                <a:hlinkClick r:id="rId5"/>
              </a:rPr>
              <a:t>Color Picker for Data</a:t>
            </a:r>
            <a:endParaRPr lang="en-US" sz="2800">
              <a:ea typeface="+mn-lt"/>
              <a:cs typeface="+mn-lt"/>
            </a:endParaRPr>
          </a:p>
          <a:p>
            <a:pPr lvl="1"/>
            <a:r>
              <a:rPr lang="en-US" sz="2800">
                <a:ea typeface="+mn-lt"/>
                <a:cs typeface="+mn-lt"/>
                <a:hlinkClick r:id="rId6"/>
              </a:rPr>
              <a:t>Chroma.js Color </a:t>
            </a:r>
            <a:r>
              <a:rPr lang="en-US" sz="2800" err="1">
                <a:ea typeface="+mn-lt"/>
                <a:cs typeface="+mn-lt"/>
                <a:hlinkClick r:id="rId6"/>
              </a:rPr>
              <a:t>Pallete</a:t>
            </a:r>
            <a:r>
              <a:rPr lang="en-US" sz="2800">
                <a:ea typeface="+mn-lt"/>
                <a:cs typeface="+mn-lt"/>
                <a:hlinkClick r:id="rId6"/>
              </a:rPr>
              <a:t> Helper</a:t>
            </a:r>
            <a:r>
              <a:rPr lang="en-US" sz="2800">
                <a:ea typeface="+mn-lt"/>
                <a:cs typeface="+mn-lt"/>
              </a:rPr>
              <a:t> </a:t>
            </a:r>
          </a:p>
        </p:txBody>
      </p:sp>
      <p:sp>
        <p:nvSpPr>
          <p:cNvPr id="6" name="TextBox 5">
            <a:extLst>
              <a:ext uri="{FF2B5EF4-FFF2-40B4-BE49-F238E27FC236}">
                <a16:creationId xmlns:a16="http://schemas.microsoft.com/office/drawing/2014/main" id="{0810BB14-7021-DD9C-81B6-69F82645125E}"/>
              </a:ext>
            </a:extLst>
          </p:cNvPr>
          <p:cNvSpPr txBox="1"/>
          <p:nvPr/>
        </p:nvSpPr>
        <p:spPr>
          <a:xfrm>
            <a:off x="6562726" y="1301427"/>
            <a:ext cx="3924300" cy="2246769"/>
          </a:xfrm>
          <a:prstGeom prst="rect">
            <a:avLst/>
          </a:prstGeom>
          <a:noFill/>
          <a:ln w="38100">
            <a:solidFill>
              <a:schemeClr val="tx1"/>
            </a:solidFill>
          </a:ln>
        </p:spPr>
        <p:txBody>
          <a:bodyPr wrap="square" lIns="91440" tIns="45720" rIns="91440" bIns="45720" rtlCol="0" anchor="t">
            <a:spAutoFit/>
          </a:bodyPr>
          <a:lstStyle/>
          <a:p>
            <a:r>
              <a:rPr lang="en-US" sz="2800">
                <a:ea typeface="+mn-lt"/>
                <a:cs typeface="+mn-lt"/>
              </a:rPr>
              <a:t>Color Blindness Tools:</a:t>
            </a:r>
          </a:p>
          <a:p>
            <a:pPr lvl="1"/>
            <a:r>
              <a:rPr lang="en-US" sz="2800">
                <a:ea typeface="+mn-lt"/>
                <a:cs typeface="+mn-lt"/>
                <a:hlinkClick r:id="rId7"/>
              </a:rPr>
              <a:t>Coblis</a:t>
            </a:r>
            <a:endParaRPr lang="en-US" sz="2800">
              <a:ea typeface="+mn-lt"/>
              <a:cs typeface="+mn-lt"/>
            </a:endParaRPr>
          </a:p>
          <a:p>
            <a:pPr lvl="1"/>
            <a:r>
              <a:rPr lang="en-US" sz="2800">
                <a:ea typeface="+mn-lt"/>
                <a:cs typeface="+mn-lt"/>
                <a:hlinkClick r:id="rId8"/>
              </a:rPr>
              <a:t>Sim Dalton</a:t>
            </a:r>
            <a:r>
              <a:rPr lang="en-US" sz="2800">
                <a:ea typeface="+mn-lt"/>
                <a:cs typeface="+mn-lt"/>
              </a:rPr>
              <a:t> </a:t>
            </a:r>
          </a:p>
          <a:p>
            <a:pPr lvl="1"/>
            <a:r>
              <a:rPr lang="en-US" sz="2800">
                <a:ea typeface="+mn-lt"/>
                <a:cs typeface="+mn-lt"/>
                <a:hlinkClick r:id="rId9"/>
              </a:rPr>
              <a:t>R Library “Viridis”</a:t>
            </a:r>
            <a:endParaRPr lang="en-US" sz="2800">
              <a:ea typeface="+mn-lt"/>
              <a:cs typeface="+mn-lt"/>
            </a:endParaRPr>
          </a:p>
          <a:p>
            <a:pPr lvl="1"/>
            <a:endParaRPr lang="en-US" sz="2800">
              <a:ea typeface="+mn-lt"/>
              <a:cs typeface="+mn-lt"/>
            </a:endParaRPr>
          </a:p>
        </p:txBody>
      </p:sp>
    </p:spTree>
    <p:extLst>
      <p:ext uri="{BB962C8B-B14F-4D97-AF65-F5344CB8AC3E}">
        <p14:creationId xmlns:p14="http://schemas.microsoft.com/office/powerpoint/2010/main" val="2278449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1">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C7CEA5-9ABB-D9D6-F878-6FC1886A7431}"/>
              </a:ext>
            </a:extLst>
          </p:cNvPr>
          <p:cNvSpPr>
            <a:spLocks noGrp="1"/>
          </p:cNvSpPr>
          <p:nvPr>
            <p:ph type="title"/>
          </p:nvPr>
        </p:nvSpPr>
        <p:spPr>
          <a:xfrm>
            <a:off x="841248" y="256032"/>
            <a:ext cx="10506456" cy="1014984"/>
          </a:xfrm>
        </p:spPr>
        <p:txBody>
          <a:bodyPr vert="horz" lIns="91440" tIns="45720" rIns="91440" bIns="45720" rtlCol="0" anchor="b">
            <a:normAutofit/>
          </a:bodyPr>
          <a:lstStyle/>
          <a:p>
            <a:pPr algn="ctr"/>
            <a:r>
              <a:rPr lang="en-US" kern="1200">
                <a:solidFill>
                  <a:schemeClr val="tx1"/>
                </a:solidFill>
                <a:latin typeface="+mj-lt"/>
                <a:ea typeface="+mj-ea"/>
                <a:cs typeface="+mj-cs"/>
              </a:rPr>
              <a:t>Include Alternative Text</a:t>
            </a:r>
            <a:endParaRPr lang="en-US">
              <a:ea typeface="+mj-ea"/>
              <a:cs typeface="+mj-cs"/>
            </a:endParaRPr>
          </a:p>
        </p:txBody>
      </p:sp>
      <p:sp>
        <p:nvSpPr>
          <p:cNvPr id="24" name="Rectangle 13">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5" name="Rectangle 15">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 name="TextBox 3">
            <a:extLst>
              <a:ext uri="{FF2B5EF4-FFF2-40B4-BE49-F238E27FC236}">
                <a16:creationId xmlns:a16="http://schemas.microsoft.com/office/drawing/2014/main" id="{4281C5F6-5BAA-3671-E378-C936802EB424}"/>
              </a:ext>
            </a:extLst>
          </p:cNvPr>
          <p:cNvSpPr txBox="1"/>
          <p:nvPr/>
        </p:nvSpPr>
        <p:spPr>
          <a:xfrm>
            <a:off x="2546069" y="1647981"/>
            <a:ext cx="1752600" cy="625573"/>
          </a:xfrm>
          <a:prstGeom prst="rect">
            <a:avLst/>
          </a:prstGeom>
          <a:noFill/>
        </p:spPr>
        <p:txBody>
          <a:bodyPr wrap="square" rtlCol="0">
            <a:spAutoFit/>
          </a:bodyPr>
          <a:lstStyle/>
          <a:p>
            <a:pPr defTabSz="969264">
              <a:spcAft>
                <a:spcPts val="600"/>
              </a:spcAft>
            </a:pPr>
            <a:r>
              <a:rPr lang="en-US" sz="3392" kern="1200">
                <a:solidFill>
                  <a:schemeClr val="tx1"/>
                </a:solidFill>
                <a:latin typeface="+mn-lt"/>
                <a:ea typeface="+mn-ea"/>
                <a:cs typeface="+mn-cs"/>
              </a:rPr>
              <a:t>Include</a:t>
            </a:r>
            <a:endParaRPr lang="en-US" sz="3200"/>
          </a:p>
        </p:txBody>
      </p:sp>
      <p:sp>
        <p:nvSpPr>
          <p:cNvPr id="3" name="TextBox 2">
            <a:extLst>
              <a:ext uri="{FF2B5EF4-FFF2-40B4-BE49-F238E27FC236}">
                <a16:creationId xmlns:a16="http://schemas.microsoft.com/office/drawing/2014/main" id="{E93F043B-F5BA-6ADF-9422-ACA42AC81A63}"/>
              </a:ext>
            </a:extLst>
          </p:cNvPr>
          <p:cNvSpPr txBox="1"/>
          <p:nvPr/>
        </p:nvSpPr>
        <p:spPr>
          <a:xfrm>
            <a:off x="865953" y="2207864"/>
            <a:ext cx="4870598" cy="3571619"/>
          </a:xfrm>
          <a:prstGeom prst="rect">
            <a:avLst/>
          </a:prstGeom>
          <a:noFill/>
        </p:spPr>
        <p:txBody>
          <a:bodyPr wrap="square" lIns="91440" tIns="45720" rIns="91440" bIns="45720" rtlCol="0" anchor="t">
            <a:spAutoFit/>
          </a:bodyPr>
          <a:lstStyle/>
          <a:p>
            <a:pPr marL="302895" indent="-302895" defTabSz="969264">
              <a:spcAft>
                <a:spcPts val="600"/>
              </a:spcAft>
              <a:buFont typeface="Arial" panose="020B0604020202020204" pitchFamily="34" charset="0"/>
              <a:buChar char="•"/>
            </a:pPr>
            <a:r>
              <a:rPr lang="en-US" sz="2500" kern="1200">
                <a:latin typeface="+mn-lt"/>
                <a:ea typeface="+mn-ea"/>
                <a:cs typeface="+mn-cs"/>
              </a:rPr>
              <a:t>The chart type</a:t>
            </a:r>
          </a:p>
          <a:p>
            <a:pPr marL="302895" indent="-302895" defTabSz="969264">
              <a:spcAft>
                <a:spcPts val="600"/>
              </a:spcAft>
              <a:buFont typeface="Arial" panose="020B0604020202020204" pitchFamily="34" charset="0"/>
              <a:buChar char="•"/>
            </a:pPr>
            <a:r>
              <a:rPr lang="en-US" sz="2500" kern="1200">
                <a:latin typeface="+mn-lt"/>
                <a:ea typeface="+mn-ea"/>
                <a:cs typeface="+mn-cs"/>
              </a:rPr>
              <a:t>The type of data</a:t>
            </a:r>
            <a:endParaRPr lang="en-US" sz="2500" kern="1200">
              <a:latin typeface="+mn-lt"/>
              <a:cs typeface="Calibri"/>
            </a:endParaRPr>
          </a:p>
          <a:p>
            <a:pPr marL="302895" indent="-302895" defTabSz="969264">
              <a:spcAft>
                <a:spcPts val="600"/>
              </a:spcAft>
              <a:buFont typeface="Arial" panose="020B0604020202020204" pitchFamily="34" charset="0"/>
              <a:buChar char="•"/>
            </a:pPr>
            <a:r>
              <a:rPr lang="en-US" sz="2500" kern="1200">
                <a:latin typeface="+mn-lt"/>
                <a:ea typeface="+mn-ea"/>
                <a:cs typeface="+mn-cs"/>
              </a:rPr>
              <a:t>A summary of the main trend of the chart</a:t>
            </a:r>
            <a:endParaRPr lang="en-US" sz="2500" kern="1200">
              <a:latin typeface="+mn-lt"/>
              <a:cs typeface="Calibri"/>
            </a:endParaRPr>
          </a:p>
          <a:p>
            <a:pPr marL="302895" indent="-302895" defTabSz="969264">
              <a:spcAft>
                <a:spcPts val="600"/>
              </a:spcAft>
              <a:buFont typeface="Arial" panose="020B0604020202020204" pitchFamily="34" charset="0"/>
              <a:buChar char="•"/>
            </a:pPr>
            <a:r>
              <a:rPr lang="en-US" sz="2500" kern="1200">
                <a:latin typeface="+mn-lt"/>
                <a:ea typeface="+mn-ea"/>
                <a:cs typeface="+mn-cs"/>
              </a:rPr>
              <a:t>Try to be </a:t>
            </a:r>
            <a:r>
              <a:rPr lang="en-US" sz="2500"/>
              <a:t>around one</a:t>
            </a:r>
            <a:r>
              <a:rPr lang="en-US" sz="2500" kern="1200">
                <a:latin typeface="+mn-lt"/>
                <a:ea typeface="+mn-ea"/>
                <a:cs typeface="+mn-cs"/>
              </a:rPr>
              <a:t> sentence</a:t>
            </a:r>
            <a:endParaRPr lang="en-US" sz="2500" kern="1200">
              <a:latin typeface="+mn-lt"/>
              <a:cs typeface="Calibri"/>
            </a:endParaRPr>
          </a:p>
          <a:p>
            <a:pPr marL="302895" indent="-302895" defTabSz="969264">
              <a:spcAft>
                <a:spcPts val="600"/>
              </a:spcAft>
              <a:buFont typeface="Arial" panose="020B0604020202020204" pitchFamily="34" charset="0"/>
              <a:buChar char="•"/>
            </a:pPr>
            <a:r>
              <a:rPr lang="en-US" sz="2500" kern="1200">
                <a:latin typeface="+mn-lt"/>
                <a:ea typeface="+mn-ea"/>
                <a:cs typeface="+mn-cs"/>
              </a:rPr>
              <a:t>Be around 125 characters</a:t>
            </a:r>
            <a:endParaRPr lang="en-US" sz="2500" kern="1200">
              <a:latin typeface="+mn-lt"/>
              <a:cs typeface="Calibri"/>
            </a:endParaRPr>
          </a:p>
          <a:p>
            <a:pPr marL="302895" indent="-302895" defTabSz="969264">
              <a:spcAft>
                <a:spcPts val="600"/>
              </a:spcAft>
              <a:buFont typeface="Arial" panose="020B0604020202020204" pitchFamily="34" charset="0"/>
              <a:buChar char="•"/>
            </a:pPr>
            <a:r>
              <a:rPr lang="en-US" sz="2500" kern="1200">
                <a:latin typeface="+mn-lt"/>
                <a:ea typeface="+mn-ea"/>
                <a:cs typeface="+mn-cs"/>
              </a:rPr>
              <a:t>Write abbreviations out</a:t>
            </a:r>
            <a:endParaRPr lang="en-US" sz="2500" kern="1200">
              <a:latin typeface="+mn-lt"/>
              <a:cs typeface="Calibri"/>
            </a:endParaRPr>
          </a:p>
          <a:p>
            <a:pPr marL="285750" indent="-285750">
              <a:spcAft>
                <a:spcPts val="600"/>
              </a:spcAft>
              <a:buFont typeface="Arial" panose="020B0604020202020204" pitchFamily="34" charset="0"/>
              <a:buChar char="•"/>
            </a:pPr>
            <a:endParaRPr lang="en-US"/>
          </a:p>
        </p:txBody>
      </p:sp>
      <p:sp>
        <p:nvSpPr>
          <p:cNvPr id="5" name="TextBox 4">
            <a:extLst>
              <a:ext uri="{FF2B5EF4-FFF2-40B4-BE49-F238E27FC236}">
                <a16:creationId xmlns:a16="http://schemas.microsoft.com/office/drawing/2014/main" id="{BD986C10-B8CB-D793-CE43-ACAAF9E6B9E7}"/>
              </a:ext>
            </a:extLst>
          </p:cNvPr>
          <p:cNvSpPr txBox="1"/>
          <p:nvPr/>
        </p:nvSpPr>
        <p:spPr>
          <a:xfrm>
            <a:off x="7642683" y="1638410"/>
            <a:ext cx="2975342" cy="625573"/>
          </a:xfrm>
          <a:prstGeom prst="rect">
            <a:avLst/>
          </a:prstGeom>
          <a:noFill/>
        </p:spPr>
        <p:txBody>
          <a:bodyPr wrap="square" rtlCol="0">
            <a:spAutoFit/>
          </a:bodyPr>
          <a:lstStyle/>
          <a:p>
            <a:pPr defTabSz="969264">
              <a:spcAft>
                <a:spcPts val="600"/>
              </a:spcAft>
            </a:pPr>
            <a:r>
              <a:rPr lang="en-US" sz="3392" kern="1200">
                <a:solidFill>
                  <a:schemeClr val="tx1"/>
                </a:solidFill>
                <a:latin typeface="+mn-lt"/>
                <a:ea typeface="+mn-ea"/>
                <a:cs typeface="+mn-cs"/>
              </a:rPr>
              <a:t>Don’t Include</a:t>
            </a:r>
            <a:endParaRPr lang="en-US" sz="3200"/>
          </a:p>
        </p:txBody>
      </p:sp>
      <p:sp>
        <p:nvSpPr>
          <p:cNvPr id="6" name="TextBox 5">
            <a:extLst>
              <a:ext uri="{FF2B5EF4-FFF2-40B4-BE49-F238E27FC236}">
                <a16:creationId xmlns:a16="http://schemas.microsoft.com/office/drawing/2014/main" id="{B0407C3A-5AB6-D413-D729-F2ED80D2C030}"/>
              </a:ext>
            </a:extLst>
          </p:cNvPr>
          <p:cNvSpPr txBox="1"/>
          <p:nvPr/>
        </p:nvSpPr>
        <p:spPr>
          <a:xfrm>
            <a:off x="6394395" y="2223129"/>
            <a:ext cx="4870598" cy="1400383"/>
          </a:xfrm>
          <a:prstGeom prst="rect">
            <a:avLst/>
          </a:prstGeom>
          <a:noFill/>
        </p:spPr>
        <p:txBody>
          <a:bodyPr wrap="square" lIns="91440" tIns="45720" rIns="91440" bIns="45720" rtlCol="0" anchor="t">
            <a:spAutoFit/>
          </a:bodyPr>
          <a:lstStyle/>
          <a:p>
            <a:pPr marL="302895" indent="-302895" defTabSz="969264">
              <a:spcAft>
                <a:spcPts val="600"/>
              </a:spcAft>
              <a:buFont typeface="Arial" panose="020B0604020202020204" pitchFamily="34" charset="0"/>
              <a:buChar char="•"/>
            </a:pPr>
            <a:r>
              <a:rPr lang="en-US" sz="2500" kern="1200">
                <a:latin typeface="+mn-lt"/>
                <a:ea typeface="+mn-ea"/>
                <a:cs typeface="+mn-cs"/>
              </a:rPr>
              <a:t>A </a:t>
            </a:r>
            <a:r>
              <a:rPr lang="en-US" sz="2500"/>
              <a:t>literal</a:t>
            </a:r>
            <a:r>
              <a:rPr lang="en-US" sz="2500" kern="1200">
                <a:latin typeface="+mn-lt"/>
                <a:ea typeface="+mn-ea"/>
                <a:cs typeface="+mn-cs"/>
              </a:rPr>
              <a:t> description of the chart</a:t>
            </a:r>
            <a:endParaRPr lang="en-US">
              <a:cs typeface="Calibri" panose="020F0502020204030204"/>
            </a:endParaRPr>
          </a:p>
          <a:p>
            <a:pPr marL="302895" indent="-302895" defTabSz="969264">
              <a:spcAft>
                <a:spcPts val="600"/>
              </a:spcAft>
              <a:buFont typeface="Arial" panose="020B0604020202020204" pitchFamily="34" charset="0"/>
              <a:buChar char="•"/>
            </a:pPr>
            <a:r>
              <a:rPr lang="en-US" sz="2500" kern="1200">
                <a:latin typeface="+mn-lt"/>
                <a:ea typeface="+mn-ea"/>
                <a:cs typeface="+mn-cs"/>
              </a:rPr>
              <a:t>A repeat of the main text</a:t>
            </a:r>
            <a:endParaRPr lang="en-US" sz="2500" kern="1200">
              <a:latin typeface="+mn-lt"/>
              <a:cs typeface="Calibri"/>
            </a:endParaRPr>
          </a:p>
          <a:p>
            <a:pPr marL="302895" indent="-302895" defTabSz="969264">
              <a:spcAft>
                <a:spcPts val="600"/>
              </a:spcAft>
              <a:buFont typeface="Arial" panose="020B0604020202020204" pitchFamily="34" charset="0"/>
              <a:buChar char="•"/>
            </a:pPr>
            <a:r>
              <a:rPr lang="en-US" sz="2500"/>
              <a:t>Unnecessary Information</a:t>
            </a:r>
            <a:endParaRPr lang="en-US" sz="2500" kern="1200">
              <a:solidFill>
                <a:schemeClr val="tx1"/>
              </a:solidFill>
              <a:latin typeface="+mn-lt"/>
              <a:cs typeface="Calibri"/>
            </a:endParaRPr>
          </a:p>
        </p:txBody>
      </p:sp>
      <p:sp>
        <p:nvSpPr>
          <p:cNvPr id="9" name="TextBox 8">
            <a:extLst>
              <a:ext uri="{FF2B5EF4-FFF2-40B4-BE49-F238E27FC236}">
                <a16:creationId xmlns:a16="http://schemas.microsoft.com/office/drawing/2014/main" id="{DF31C0B8-3CA5-39CF-34C5-BB7161A8B84A}"/>
              </a:ext>
            </a:extLst>
          </p:cNvPr>
          <p:cNvSpPr txBox="1"/>
          <p:nvPr/>
        </p:nvSpPr>
        <p:spPr>
          <a:xfrm>
            <a:off x="5734708" y="4177862"/>
            <a:ext cx="6325912" cy="954107"/>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Formula: &lt;Graph type&gt; of &lt;data type&gt; where &lt;major trend/summary&gt;.</a:t>
            </a:r>
            <a:endParaRPr lang="en-US" sz="2800"/>
          </a:p>
        </p:txBody>
      </p:sp>
      <p:sp>
        <p:nvSpPr>
          <p:cNvPr id="7" name="TextBox 6">
            <a:extLst>
              <a:ext uri="{FF2B5EF4-FFF2-40B4-BE49-F238E27FC236}">
                <a16:creationId xmlns:a16="http://schemas.microsoft.com/office/drawing/2014/main" id="{957441DA-E929-F6F3-8A04-762D4EDE6138}"/>
              </a:ext>
            </a:extLst>
          </p:cNvPr>
          <p:cNvSpPr txBox="1"/>
          <p:nvPr/>
        </p:nvSpPr>
        <p:spPr>
          <a:xfrm>
            <a:off x="7642683" y="5777477"/>
            <a:ext cx="4973528" cy="369332"/>
          </a:xfrm>
          <a:prstGeom prst="rect">
            <a:avLst/>
          </a:prstGeom>
          <a:noFill/>
        </p:spPr>
        <p:txBody>
          <a:bodyPr wrap="square" rtlCol="0">
            <a:spAutoFit/>
          </a:bodyPr>
          <a:lstStyle/>
          <a:p>
            <a:r>
              <a:rPr lang="en-US">
                <a:hlinkClick r:id="rId2"/>
              </a:rPr>
              <a:t>Office for National Statistics. (n.d.). </a:t>
            </a:r>
            <a:r>
              <a:rPr lang="en-US" i="1">
                <a:hlinkClick r:id="rId2"/>
              </a:rPr>
              <a:t>Alt text. </a:t>
            </a:r>
            <a:endParaRPr lang="en-US"/>
          </a:p>
        </p:txBody>
      </p:sp>
      <p:pic>
        <p:nvPicPr>
          <p:cNvPr id="8" name="Picture 7">
            <a:extLst>
              <a:ext uri="{FF2B5EF4-FFF2-40B4-BE49-F238E27FC236}">
                <a16:creationId xmlns:a16="http://schemas.microsoft.com/office/drawing/2014/main" id="{B0B5B41B-E141-35BA-040E-E5AF1B73C4A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19724168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0" y="-8552"/>
            <a:ext cx="12191980" cy="6857990"/>
          </a:xfrm>
          <a:prstGeom prst="rect">
            <a:avLst/>
          </a:prstGeom>
        </p:spPr>
      </p:pic>
      <p:sp>
        <p:nvSpPr>
          <p:cNvPr id="4" name="Rectangle 3">
            <a:extLst>
              <a:ext uri="{FF2B5EF4-FFF2-40B4-BE49-F238E27FC236}">
                <a16:creationId xmlns:a16="http://schemas.microsoft.com/office/drawing/2014/main" id="{A90BF016-8D9C-0B10-5ED3-68FDA2AD7D65}"/>
              </a:ext>
              <a:ext uri="{C183D7F6-B498-43B3-948B-1728B52AA6E4}">
                <adec:decorative xmlns:adec="http://schemas.microsoft.com/office/drawing/2017/decorative" val="1"/>
              </a:ext>
            </a:extLst>
          </p:cNvPr>
          <p:cNvSpPr/>
          <p:nvPr/>
        </p:nvSpPr>
        <p:spPr>
          <a:xfrm>
            <a:off x="-2" y="5231363"/>
            <a:ext cx="12192002" cy="161548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464439" y="5411343"/>
            <a:ext cx="7760509" cy="1261872"/>
          </a:xfrm>
        </p:spPr>
        <p:txBody>
          <a:bodyPr anchor="ctr">
            <a:normAutofit/>
          </a:bodyPr>
          <a:lstStyle/>
          <a:p>
            <a:pPr algn="l"/>
            <a:r>
              <a:rPr lang="en-US" sz="2600" b="1" dirty="0">
                <a:solidFill>
                  <a:schemeClr val="tx1">
                    <a:lumMod val="85000"/>
                    <a:lumOff val="15000"/>
                  </a:schemeClr>
                </a:solidFill>
                <a:latin typeface="Goudy Old Style"/>
              </a:rPr>
              <a:t>Accessibly Create and FAIR(</a:t>
            </a:r>
            <a:r>
              <a:rPr lang="en-US" sz="2600" b="1" dirty="0" err="1">
                <a:solidFill>
                  <a:schemeClr val="tx1">
                    <a:lumMod val="85000"/>
                    <a:lumOff val="15000"/>
                  </a:schemeClr>
                </a:solidFill>
                <a:latin typeface="Goudy Old Style"/>
              </a:rPr>
              <a:t>ly</a:t>
            </a:r>
            <a:r>
              <a:rPr lang="en-US" sz="2600" b="1" dirty="0">
                <a:solidFill>
                  <a:schemeClr val="tx1">
                    <a:lumMod val="85000"/>
                    <a:lumOff val="15000"/>
                  </a:schemeClr>
                </a:solidFill>
                <a:latin typeface="Goudy Old Style"/>
              </a:rPr>
              <a:t>) Share Visualizations</a:t>
            </a:r>
            <a:endParaRPr lang="en-US" dirty="0">
              <a:solidFill>
                <a:schemeClr val="tx1">
                  <a:lumMod val="85000"/>
                  <a:lumOff val="15000"/>
                </a:schemeClr>
              </a:solidFill>
            </a:endParaRPr>
          </a:p>
        </p:txBody>
      </p:sp>
      <p:sp>
        <p:nvSpPr>
          <p:cNvPr id="12" name="Minus Sign 11">
            <a:extLst>
              <a:ext uri="{FF2B5EF4-FFF2-40B4-BE49-F238E27FC236}">
                <a16:creationId xmlns:a16="http://schemas.microsoft.com/office/drawing/2014/main" id="{F935E34C-01CD-245A-28CE-59CD729B4FCF}"/>
              </a:ext>
              <a:ext uri="{C183D7F6-B498-43B3-948B-1728B52AA6E4}">
                <adec:decorative xmlns:adec="http://schemas.microsoft.com/office/drawing/2017/decorative" val="1"/>
              </a:ext>
            </a:extLst>
          </p:cNvPr>
          <p:cNvSpPr/>
          <p:nvPr/>
        </p:nvSpPr>
        <p:spPr>
          <a:xfrm>
            <a:off x="7777254" y="4294960"/>
            <a:ext cx="85415" cy="3494637"/>
          </a:xfrm>
          <a:prstGeom prst="mathMinus">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AAC482F-E35D-CBA3-E800-E6C53C6068D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47638" y="142875"/>
            <a:ext cx="2486025" cy="457200"/>
          </a:xfrm>
          <a:prstGeom prst="rect">
            <a:avLst/>
          </a:prstGeom>
        </p:spPr>
      </p:pic>
      <p:sp>
        <p:nvSpPr>
          <p:cNvPr id="10" name="Subtitle 2">
            <a:extLst>
              <a:ext uri="{FF2B5EF4-FFF2-40B4-BE49-F238E27FC236}">
                <a16:creationId xmlns:a16="http://schemas.microsoft.com/office/drawing/2014/main" id="{6649DCDC-324B-D3B9-26C8-16130E5A77EE}"/>
              </a:ext>
            </a:extLst>
          </p:cNvPr>
          <p:cNvSpPr txBox="1">
            <a:spLocks/>
          </p:cNvSpPr>
          <p:nvPr/>
        </p:nvSpPr>
        <p:spPr>
          <a:xfrm>
            <a:off x="8063286" y="5587591"/>
            <a:ext cx="4127170" cy="140001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700" b="1">
                <a:solidFill>
                  <a:schemeClr val="tx2"/>
                </a:solidFill>
                <a:latin typeface="Goudy Old Style"/>
                <a:ea typeface="+mn-lt"/>
                <a:cs typeface="+mn-lt"/>
              </a:rPr>
              <a:t>Matthew Mariner, Data Curator Librarian </a:t>
            </a:r>
            <a:endParaRPr lang="en-US">
              <a:solidFill>
                <a:schemeClr val="tx2"/>
              </a:solidFill>
            </a:endParaRPr>
          </a:p>
          <a:p>
            <a:pPr algn="l"/>
            <a:r>
              <a:rPr lang="en-US" sz="1700" b="1">
                <a:solidFill>
                  <a:schemeClr val="tx2"/>
                </a:solidFill>
                <a:latin typeface="Goudy Old Style"/>
                <a:ea typeface="+mn-lt"/>
                <a:cs typeface="+mn-lt"/>
              </a:rPr>
              <a:t>Heather Charlotte Owen, Data Librarian</a:t>
            </a:r>
          </a:p>
          <a:p>
            <a:pPr algn="l"/>
            <a:r>
              <a:rPr lang="en-US" sz="1700" b="1">
                <a:latin typeface="Goudy Old Style"/>
                <a:ea typeface="+mn-lt"/>
                <a:cs typeface="+mn-lt"/>
              </a:rPr>
              <a:t>Sarah Siddiqui, Reproducibility Librarian</a:t>
            </a:r>
            <a:endParaRPr lang="en-US" sz="1700" b="1">
              <a:latin typeface="Goudy Old Style"/>
              <a:ea typeface="Calibri"/>
              <a:cs typeface="Calibri"/>
            </a:endParaRPr>
          </a:p>
          <a:p>
            <a:pPr algn="l"/>
            <a:endParaRPr lang="en-US" sz="1700">
              <a:solidFill>
                <a:schemeClr val="tx2"/>
              </a:solidFill>
              <a:latin typeface="Georgia Pro"/>
              <a:ea typeface="+mn-lt"/>
              <a:cs typeface="+mn-lt"/>
            </a:endParaRPr>
          </a:p>
        </p:txBody>
      </p:sp>
    </p:spTree>
    <p:extLst>
      <p:ext uri="{BB962C8B-B14F-4D97-AF65-F5344CB8AC3E}">
        <p14:creationId xmlns:p14="http://schemas.microsoft.com/office/powerpoint/2010/main" val="444333075"/>
      </p:ext>
    </p:extLst>
  </p:cSld>
  <p:clrMapOvr>
    <a:overrideClrMapping bg1="dk1" tx1="lt1" bg2="dk2" tx2="lt2" accent1="accent1" accent2="accent2" accent3="accent3" accent4="accent4" accent5="accent5" accent6="accent6" hlink="hlink" folHlink="folHlink"/>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8F763-E3DC-23B5-8476-747266924794}"/>
              </a:ext>
            </a:extLst>
          </p:cNvPr>
          <p:cNvSpPr txBox="1">
            <a:spLocks noGrp="1"/>
          </p:cNvSpPr>
          <p:nvPr>
            <p:ph type="title"/>
          </p:nvPr>
        </p:nvSpPr>
        <p:spPr>
          <a:xfrm>
            <a:off x="1285958" y="137606"/>
            <a:ext cx="878381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mj-lt"/>
                <a:ea typeface="+mj-ea"/>
                <a:cs typeface="Calibri Light"/>
              </a:rPr>
              <a:t>Presenting Your Work</a:t>
            </a:r>
            <a:endParaRPr kumimoji="0" lang="en-US" sz="4400" b="0" i="0" u="none" strike="noStrike" kern="1200" cap="none" spc="0" normalizeH="0" baseline="0" noProof="0">
              <a:ln>
                <a:noFill/>
              </a:ln>
              <a:solidFill>
                <a:schemeClr val="tx1"/>
              </a:solidFill>
              <a:effectLst/>
              <a:uLnTx/>
              <a:uFillTx/>
              <a:latin typeface="+mj-lt"/>
              <a:ea typeface="+mj-ea"/>
              <a:cs typeface="+mj-cs"/>
            </a:endParaRPr>
          </a:p>
        </p:txBody>
      </p:sp>
      <p:sp>
        <p:nvSpPr>
          <p:cNvPr id="3" name="TextBox 2">
            <a:extLst>
              <a:ext uri="{FF2B5EF4-FFF2-40B4-BE49-F238E27FC236}">
                <a16:creationId xmlns:a16="http://schemas.microsoft.com/office/drawing/2014/main" id="{98DB7099-026D-6D49-7B1F-EC17A4E16668}"/>
              </a:ext>
            </a:extLst>
          </p:cNvPr>
          <p:cNvSpPr txBox="1"/>
          <p:nvPr/>
        </p:nvSpPr>
        <p:spPr>
          <a:xfrm>
            <a:off x="986883" y="1336290"/>
            <a:ext cx="9640583"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500">
                <a:cs typeface="Calibri"/>
              </a:rPr>
              <a:t>Choose appropriate medium: detailed reports, story maps, ppt slides, static PDFs, interactive dashboards, videos, podcasts, etc.</a:t>
            </a:r>
            <a:endParaRPr lang="en-US"/>
          </a:p>
          <a:p>
            <a:pPr marL="285750" indent="-285750">
              <a:buFont typeface="Arial"/>
              <a:buChar char="•"/>
            </a:pPr>
            <a:endParaRPr lang="en-US" sz="2500">
              <a:cs typeface="Calibri"/>
            </a:endParaRPr>
          </a:p>
          <a:p>
            <a:pPr marL="285750" indent="-285750">
              <a:buFont typeface="Arial"/>
              <a:buChar char="•"/>
            </a:pPr>
            <a:endParaRPr lang="en-US" sz="2500">
              <a:cs typeface="Calibri"/>
            </a:endParaRPr>
          </a:p>
        </p:txBody>
      </p:sp>
      <p:pic>
        <p:nvPicPr>
          <p:cNvPr id="4" name="Picture 3">
            <a:extLst>
              <a:ext uri="{FF2B5EF4-FFF2-40B4-BE49-F238E27FC236}">
                <a16:creationId xmlns:a16="http://schemas.microsoft.com/office/drawing/2014/main" id="{F694C328-2FF9-8235-80AE-DB961C9B6D8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409267" y="2577678"/>
            <a:ext cx="6124707" cy="3379175"/>
          </a:xfrm>
          <a:prstGeom prst="rect">
            <a:avLst/>
          </a:prstGeom>
        </p:spPr>
      </p:pic>
      <p:sp>
        <p:nvSpPr>
          <p:cNvPr id="5" name="Arrow: Left 5">
            <a:extLst>
              <a:ext uri="{FF2B5EF4-FFF2-40B4-BE49-F238E27FC236}">
                <a16:creationId xmlns:a16="http://schemas.microsoft.com/office/drawing/2014/main" id="{95BA60BD-F2E8-2480-3168-447396C41ABC}"/>
              </a:ext>
            </a:extLst>
          </p:cNvPr>
          <p:cNvSpPr/>
          <p:nvPr/>
        </p:nvSpPr>
        <p:spPr>
          <a:xfrm>
            <a:off x="7639290" y="2739342"/>
            <a:ext cx="2594657" cy="99349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a:cs typeface="Calibri"/>
              </a:rPr>
              <a:t>Tableau Dashboard Example</a:t>
            </a:r>
            <a:endParaRPr lang="en-US"/>
          </a:p>
        </p:txBody>
      </p:sp>
      <p:sp>
        <p:nvSpPr>
          <p:cNvPr id="7" name="Rectangle 6">
            <a:extLst>
              <a:ext uri="{FF2B5EF4-FFF2-40B4-BE49-F238E27FC236}">
                <a16:creationId xmlns:a16="http://schemas.microsoft.com/office/drawing/2014/main" id="{6A93C530-6CEA-CAF3-CA59-E8AF130ADBB5}"/>
              </a:ext>
            </a:extLst>
          </p:cNvPr>
          <p:cNvSpPr/>
          <p:nvPr/>
        </p:nvSpPr>
        <p:spPr>
          <a:xfrm>
            <a:off x="8179444" y="4089722"/>
            <a:ext cx="3375947" cy="122498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err="1">
                <a:solidFill>
                  <a:schemeClr val="bg1"/>
                </a:solidFill>
                <a:cs typeface="Calibri"/>
              </a:rPr>
              <a:t>StoryMap</a:t>
            </a:r>
            <a:r>
              <a:rPr lang="en-US">
                <a:solidFill>
                  <a:schemeClr val="bg1"/>
                </a:solidFill>
                <a:cs typeface="Calibri"/>
              </a:rPr>
              <a:t> Example: </a:t>
            </a:r>
            <a:r>
              <a:rPr lang="en-US">
                <a:solidFill>
                  <a:schemeClr val="bg1"/>
                </a:solidFill>
                <a:ea typeface="+mn-lt"/>
                <a:cs typeface="+mn-lt"/>
                <a:hlinkClick r:id="rId3">
                  <a:extLst>
                    <a:ext uri="{A12FA001-AC4F-418D-AE19-62706E023703}">
                      <ahyp:hlinkClr xmlns:ahyp="http://schemas.microsoft.com/office/drawing/2018/hyperlinkcolor" val="tx"/>
                    </a:ext>
                  </a:extLst>
                </a:hlinkClick>
              </a:rPr>
              <a:t>https://storymaps.com/stories/0a42237c62564789a0aa42c0c620b8ca</a:t>
            </a:r>
            <a:r>
              <a:rPr lang="en-US">
                <a:solidFill>
                  <a:schemeClr val="bg1"/>
                </a:solidFill>
                <a:ea typeface="+mn-lt"/>
                <a:cs typeface="+mn-lt"/>
              </a:rPr>
              <a:t> </a:t>
            </a:r>
            <a:endParaRPr lang="en-US">
              <a:solidFill>
                <a:schemeClr val="bg1"/>
              </a:solidFill>
            </a:endParaRPr>
          </a:p>
        </p:txBody>
      </p:sp>
      <p:pic>
        <p:nvPicPr>
          <p:cNvPr id="6" name="Picture 5">
            <a:extLst>
              <a:ext uri="{FF2B5EF4-FFF2-40B4-BE49-F238E27FC236}">
                <a16:creationId xmlns:a16="http://schemas.microsoft.com/office/drawing/2014/main" id="{7AC38862-8763-08CE-2A29-5CBF5783D1B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8114838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E243D7C5-617F-688A-0D5B-C77E629CED27}"/>
              </a:ext>
            </a:extLst>
          </p:cNvPr>
          <p:cNvSpPr txBox="1">
            <a:spLocks noGrp="1"/>
          </p:cNvSpPr>
          <p:nvPr>
            <p:ph type="title"/>
          </p:nvPr>
        </p:nvSpPr>
        <p:spPr>
          <a:xfrm>
            <a:off x="2093890" y="449671"/>
            <a:ext cx="10515600" cy="11336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5200" b="0" i="0" u="none" strike="noStrike" kern="1200" cap="none" spc="0" normalizeH="0" baseline="0" noProof="0">
                <a:ln>
                  <a:noFill/>
                </a:ln>
                <a:solidFill>
                  <a:schemeClr val="tx1"/>
                </a:solidFill>
                <a:effectLst/>
                <a:uLnTx/>
                <a:uFillTx/>
                <a:latin typeface="+mj-lt"/>
                <a:ea typeface="+mj-ea"/>
                <a:cs typeface="+mj-cs"/>
              </a:rPr>
              <a:t>Accessible Viz: Key Takeaways </a:t>
            </a:r>
            <a:endParaRPr kumimoji="0" lang="en-US" sz="4400" b="0" i="0" u="none" strike="noStrike" kern="1200" cap="none" spc="0" normalizeH="0" baseline="0" noProof="0">
              <a:ln>
                <a:noFill/>
              </a:ln>
              <a:solidFill>
                <a:schemeClr val="tx1"/>
              </a:solidFill>
              <a:effectLst/>
              <a:uLnTx/>
              <a:uFillTx/>
              <a:latin typeface="+mj-lt"/>
              <a:ea typeface="+mj-ea"/>
              <a:cs typeface="+mj-cs"/>
            </a:endParaRPr>
          </a:p>
        </p:txBody>
      </p:sp>
      <p:graphicFrame>
        <p:nvGraphicFramePr>
          <p:cNvPr id="32" name="TextBox 2" descr="Use accessible fonts, focus on readability​&#10;&#10;Have meaningful titles/captions and data labels​&#10;&#10;Convey information in multiple formats​&#10;&#10;Less is more – do not overwhelm users!">
            <a:extLst>
              <a:ext uri="{FF2B5EF4-FFF2-40B4-BE49-F238E27FC236}">
                <a16:creationId xmlns:a16="http://schemas.microsoft.com/office/drawing/2014/main" id="{1BECD744-4BD9-F00D-5373-75F84CB8A087}"/>
              </a:ext>
            </a:extLst>
          </p:cNvPr>
          <p:cNvGraphicFramePr/>
          <p:nvPr>
            <p:extLst>
              <p:ext uri="{D42A27DB-BD31-4B8C-83A1-F6EECF244321}">
                <p14:modId xmlns:p14="http://schemas.microsoft.com/office/powerpoint/2010/main" val="1074845533"/>
              </p:ext>
            </p:extLst>
          </p:nvPr>
        </p:nvGraphicFramePr>
        <p:xfrm>
          <a:off x="959473" y="1916537"/>
          <a:ext cx="9753601" cy="372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 name="Picture 2">
            <a:extLst>
              <a:ext uri="{FF2B5EF4-FFF2-40B4-BE49-F238E27FC236}">
                <a16:creationId xmlns:a16="http://schemas.microsoft.com/office/drawing/2014/main" id="{EBB850D3-BEC0-022D-6FC4-9DDF56D21226}"/>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9050" y="6257925"/>
            <a:ext cx="12268200" cy="609600"/>
          </a:xfrm>
          <a:prstGeom prst="rect">
            <a:avLst/>
          </a:prstGeom>
        </p:spPr>
      </p:pic>
      <p:pic>
        <p:nvPicPr>
          <p:cNvPr id="17" name="Picture 16">
            <a:extLst>
              <a:ext uri="{FF2B5EF4-FFF2-40B4-BE49-F238E27FC236}">
                <a16:creationId xmlns:a16="http://schemas.microsoft.com/office/drawing/2014/main" id="{4230ED26-DA8D-E32D-B964-005BEA844698}"/>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rot="360000" flipH="1">
            <a:off x="270222" y="208428"/>
            <a:ext cx="2011730" cy="1607855"/>
          </a:xfrm>
          <a:prstGeom prst="rect">
            <a:avLst/>
          </a:prstGeom>
        </p:spPr>
      </p:pic>
    </p:spTree>
    <p:extLst>
      <p:ext uri="{BB962C8B-B14F-4D97-AF65-F5344CB8AC3E}">
        <p14:creationId xmlns:p14="http://schemas.microsoft.com/office/powerpoint/2010/main" val="12738584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l="318" r="54575" b="-1"/>
          <a:stretch/>
        </p:blipFill>
        <p:spPr>
          <a:xfrm>
            <a:off x="948867" y="893445"/>
            <a:ext cx="3426820" cy="5071110"/>
          </a:xfrm>
          <a:prstGeom prst="rect">
            <a:avLst/>
          </a:prstGeom>
          <a:effectLst>
            <a:outerShdw blurRad="406400" dist="317500" dir="5400000" sx="89000" sy="89000" rotWithShape="0">
              <a:prstClr val="black">
                <a:alpha val="15000"/>
              </a:prstClr>
            </a:outerShdw>
          </a:effectLst>
        </p:spPr>
      </p:pic>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5275539" y="2939144"/>
            <a:ext cx="5815627" cy="1193856"/>
          </a:xfrm>
        </p:spPr>
        <p:txBody>
          <a:bodyPr>
            <a:normAutofit fontScale="90000"/>
          </a:bodyPr>
          <a:lstStyle/>
          <a:p>
            <a:r>
              <a:rPr lang="en-US" sz="4000" b="1">
                <a:cs typeface="Calibri Light"/>
              </a:rPr>
              <a:t>Part 3: </a:t>
            </a:r>
            <a:r>
              <a:rPr lang="en-US" sz="4000" b="1">
                <a:ea typeface="+mj-lt"/>
                <a:cs typeface="+mj-lt"/>
              </a:rPr>
              <a:t>Activity </a:t>
            </a:r>
            <a:r>
              <a:rPr lang="en-US" sz="4000">
                <a:ea typeface="+mj-lt"/>
                <a:cs typeface="+mj-lt"/>
              </a:rPr>
              <a:t>– </a:t>
            </a:r>
            <a:r>
              <a:rPr lang="en-US" sz="4000" b="1">
                <a:ea typeface="+mj-lt"/>
                <a:cs typeface="+mj-lt"/>
              </a:rPr>
              <a:t>Creating Graphs in Excel and Tableau</a:t>
            </a:r>
            <a:br>
              <a:rPr lang="en-US" sz="4000">
                <a:cs typeface="Calibri Light"/>
              </a:rPr>
            </a:br>
            <a:endParaRPr lang="en-US" sz="4000">
              <a:cs typeface="Calibri Light"/>
            </a:endParaRPr>
          </a:p>
        </p:txBody>
      </p:sp>
      <p:pic>
        <p:nvPicPr>
          <p:cNvPr id="4" name="Picture 3">
            <a:extLst>
              <a:ext uri="{FF2B5EF4-FFF2-40B4-BE49-F238E27FC236}">
                <a16:creationId xmlns:a16="http://schemas.microsoft.com/office/drawing/2014/main" id="{BDEF84BF-C721-2166-29C7-B6559DDF712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0237093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25652-2C28-EBDF-C90C-0EE0C622F5F9}"/>
              </a:ext>
            </a:extLst>
          </p:cNvPr>
          <p:cNvSpPr>
            <a:spLocks noGrp="1"/>
          </p:cNvSpPr>
          <p:nvPr>
            <p:ph type="title"/>
          </p:nvPr>
        </p:nvSpPr>
        <p:spPr/>
        <p:txBody>
          <a:bodyPr/>
          <a:lstStyle/>
          <a:p>
            <a:r>
              <a:rPr lang="en-US">
                <a:ea typeface="Calibri Light"/>
                <a:cs typeface="Calibri Light"/>
              </a:rPr>
              <a:t>Tips for Accessibility in Excel</a:t>
            </a:r>
            <a:endParaRPr lang="en-US"/>
          </a:p>
        </p:txBody>
      </p:sp>
      <p:sp>
        <p:nvSpPr>
          <p:cNvPr id="3" name="Content Placeholder 2">
            <a:extLst>
              <a:ext uri="{FF2B5EF4-FFF2-40B4-BE49-F238E27FC236}">
                <a16:creationId xmlns:a16="http://schemas.microsoft.com/office/drawing/2014/main" id="{365401E6-FB0C-AB30-08FF-A9CD124C6C10}"/>
              </a:ext>
            </a:extLst>
          </p:cNvPr>
          <p:cNvSpPr>
            <a:spLocks noGrp="1"/>
          </p:cNvSpPr>
          <p:nvPr>
            <p:ph idx="1"/>
          </p:nvPr>
        </p:nvSpPr>
        <p:spPr/>
        <p:txBody>
          <a:bodyPr vert="horz" lIns="91440" tIns="45720" rIns="91440" bIns="45720" rtlCol="0" anchor="t">
            <a:normAutofit/>
          </a:bodyPr>
          <a:lstStyle/>
          <a:p>
            <a:r>
              <a:rPr lang="en-US">
                <a:latin typeface="Aptos"/>
              </a:rPr>
              <a:t>Add titles and labels</a:t>
            </a:r>
          </a:p>
          <a:p>
            <a:r>
              <a:rPr lang="en-US">
                <a:latin typeface="Aptos"/>
                <a:ea typeface="Calibri"/>
                <a:cs typeface="Calibri"/>
              </a:rPr>
              <a:t>Increase the size of the font</a:t>
            </a:r>
          </a:p>
          <a:p>
            <a:r>
              <a:rPr lang="en-US">
                <a:latin typeface="Aptos"/>
                <a:ea typeface="Calibri"/>
                <a:cs typeface="Calibri"/>
              </a:rPr>
              <a:t>Add alternative text</a:t>
            </a:r>
          </a:p>
          <a:p>
            <a:r>
              <a:rPr lang="en-US">
                <a:latin typeface="Aptos"/>
                <a:ea typeface="Calibri"/>
                <a:cs typeface="Calibri"/>
              </a:rPr>
              <a:t>Be careful about color and check it with a tool</a:t>
            </a:r>
          </a:p>
          <a:p>
            <a:r>
              <a:rPr lang="en-US">
                <a:latin typeface="Aptos"/>
                <a:ea typeface="Calibri"/>
                <a:cs typeface="Calibri"/>
              </a:rPr>
              <a:t>Add patterns and labels to your charts</a:t>
            </a:r>
          </a:p>
          <a:p>
            <a:endParaRPr lang="en-US">
              <a:latin typeface="Aptos"/>
              <a:ea typeface="Calibri"/>
              <a:cs typeface="Calibri"/>
            </a:endParaRPr>
          </a:p>
          <a:p>
            <a:pPr marL="0" indent="0">
              <a:buNone/>
            </a:pPr>
            <a:endParaRPr lang="en-US">
              <a:latin typeface="Aptos"/>
              <a:ea typeface="Calibri"/>
              <a:cs typeface="Calibri"/>
            </a:endParaRPr>
          </a:p>
          <a:p>
            <a:endParaRPr lang="en-US">
              <a:ea typeface="Calibri"/>
              <a:cs typeface="Calibri"/>
            </a:endParaRPr>
          </a:p>
        </p:txBody>
      </p:sp>
      <p:pic>
        <p:nvPicPr>
          <p:cNvPr id="5" name="Picture 4">
            <a:extLst>
              <a:ext uri="{FF2B5EF4-FFF2-40B4-BE49-F238E27FC236}">
                <a16:creationId xmlns:a16="http://schemas.microsoft.com/office/drawing/2014/main" id="{B50C6215-7B94-3078-9EC3-97BDB3554DF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40484187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25652-2C28-EBDF-C90C-0EE0C622F5F9}"/>
              </a:ext>
            </a:extLst>
          </p:cNvPr>
          <p:cNvSpPr>
            <a:spLocks noGrp="1"/>
          </p:cNvSpPr>
          <p:nvPr>
            <p:ph type="title"/>
          </p:nvPr>
        </p:nvSpPr>
        <p:spPr/>
        <p:txBody>
          <a:bodyPr/>
          <a:lstStyle/>
          <a:p>
            <a:r>
              <a:rPr lang="en-US">
                <a:ea typeface="Calibri Light"/>
                <a:cs typeface="Calibri Light"/>
              </a:rPr>
              <a:t>Tips for Accessibility in Tableau</a:t>
            </a:r>
            <a:endParaRPr lang="en-US"/>
          </a:p>
        </p:txBody>
      </p:sp>
      <p:sp>
        <p:nvSpPr>
          <p:cNvPr id="3" name="Content Placeholder 2">
            <a:extLst>
              <a:ext uri="{FF2B5EF4-FFF2-40B4-BE49-F238E27FC236}">
                <a16:creationId xmlns:a16="http://schemas.microsoft.com/office/drawing/2014/main" id="{365401E6-FB0C-AB30-08FF-A9CD124C6C10}"/>
              </a:ext>
            </a:extLst>
          </p:cNvPr>
          <p:cNvSpPr>
            <a:spLocks noGrp="1"/>
          </p:cNvSpPr>
          <p:nvPr>
            <p:ph idx="1"/>
          </p:nvPr>
        </p:nvSpPr>
        <p:spPr/>
        <p:txBody>
          <a:bodyPr vert="horz" lIns="91440" tIns="45720" rIns="91440" bIns="45720" rtlCol="0" anchor="t">
            <a:normAutofit/>
          </a:bodyPr>
          <a:lstStyle/>
          <a:p>
            <a:r>
              <a:rPr lang="en-US">
                <a:latin typeface="Aptos"/>
              </a:rPr>
              <a:t>Dual Axis for adding shapes to line charts</a:t>
            </a:r>
            <a:endParaRPr lang="en-US">
              <a:ea typeface="Calibri" panose="020F0502020204030204"/>
              <a:cs typeface="Calibri" panose="020F0502020204030204"/>
            </a:endParaRPr>
          </a:p>
          <a:p>
            <a:r>
              <a:rPr lang="en-US">
                <a:latin typeface="Aptos"/>
              </a:rPr>
              <a:t>Add captions and alternative text</a:t>
            </a:r>
            <a:endParaRPr lang="en-US"/>
          </a:p>
          <a:p>
            <a:r>
              <a:rPr lang="en-US">
                <a:latin typeface="Aptos"/>
              </a:rPr>
              <a:t>Add labels on bar charts formatted to take less space</a:t>
            </a:r>
            <a:endParaRPr lang="en-US"/>
          </a:p>
          <a:p>
            <a:r>
              <a:rPr lang="en-US">
                <a:latin typeface="Aptos"/>
              </a:rPr>
              <a:t>Consider summary cards</a:t>
            </a:r>
            <a:endParaRPr lang="en-US"/>
          </a:p>
          <a:p>
            <a:r>
              <a:rPr lang="en-US">
                <a:latin typeface="Aptos"/>
              </a:rPr>
              <a:t>Utilize size for comparisons and accompany color with labels</a:t>
            </a:r>
            <a:endParaRPr lang="en-US"/>
          </a:p>
          <a:p>
            <a:r>
              <a:rPr lang="en-US" err="1">
                <a:latin typeface="Aptos"/>
              </a:rPr>
              <a:t>Opt</a:t>
            </a:r>
            <a:r>
              <a:rPr lang="en-US">
                <a:latin typeface="Aptos"/>
              </a:rPr>
              <a:t> for contrasting color scales and use online tools to verify</a:t>
            </a:r>
            <a:endParaRPr lang="en-US"/>
          </a:p>
          <a:p>
            <a:endParaRPr lang="en-US">
              <a:latin typeface="Aptos"/>
              <a:ea typeface="Calibri"/>
              <a:cs typeface="Calibri"/>
            </a:endParaRPr>
          </a:p>
          <a:p>
            <a:pPr marL="0" indent="0">
              <a:buNone/>
            </a:pPr>
            <a:endParaRPr lang="en-US">
              <a:latin typeface="Aptos"/>
              <a:ea typeface="Calibri"/>
              <a:cs typeface="Calibri"/>
            </a:endParaRPr>
          </a:p>
          <a:p>
            <a:endParaRPr lang="en-US">
              <a:ea typeface="Calibri"/>
              <a:cs typeface="Calibri"/>
            </a:endParaRPr>
          </a:p>
        </p:txBody>
      </p:sp>
      <p:pic>
        <p:nvPicPr>
          <p:cNvPr id="5" name="Picture 4">
            <a:extLst>
              <a:ext uri="{FF2B5EF4-FFF2-40B4-BE49-F238E27FC236}">
                <a16:creationId xmlns:a16="http://schemas.microsoft.com/office/drawing/2014/main" id="{B50C6215-7B94-3078-9EC3-97BDB3554DF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4016632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l="318" r="54575" b="-1"/>
          <a:stretch/>
        </p:blipFill>
        <p:spPr>
          <a:xfrm>
            <a:off x="948867" y="893445"/>
            <a:ext cx="3426820" cy="5071110"/>
          </a:xfrm>
          <a:prstGeom prst="rect">
            <a:avLst/>
          </a:prstGeom>
          <a:effectLst>
            <a:outerShdw blurRad="406400" dist="317500" dir="5400000" sx="89000" sy="89000" rotWithShape="0">
              <a:prstClr val="black">
                <a:alpha val="15000"/>
              </a:prstClr>
            </a:outerShdw>
          </a:effectLst>
        </p:spPr>
      </p:pic>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5712514" y="2939144"/>
            <a:ext cx="5378652" cy="1193856"/>
          </a:xfrm>
        </p:spPr>
        <p:txBody>
          <a:bodyPr>
            <a:normAutofit fontScale="90000"/>
          </a:bodyPr>
          <a:lstStyle/>
          <a:p>
            <a:r>
              <a:rPr lang="en-US" sz="4000" b="1">
                <a:cs typeface="Calibri Light"/>
              </a:rPr>
              <a:t>Part 4: Sharing Your Viz with Documentation</a:t>
            </a:r>
            <a:br>
              <a:rPr lang="en-US" sz="4000">
                <a:cs typeface="Calibri Light"/>
              </a:rPr>
            </a:br>
            <a:endParaRPr lang="en-US" sz="4000">
              <a:cs typeface="Calibri Light"/>
            </a:endParaRPr>
          </a:p>
        </p:txBody>
      </p:sp>
      <p:pic>
        <p:nvPicPr>
          <p:cNvPr id="4" name="Picture 3">
            <a:extLst>
              <a:ext uri="{FF2B5EF4-FFF2-40B4-BE49-F238E27FC236}">
                <a16:creationId xmlns:a16="http://schemas.microsoft.com/office/drawing/2014/main" id="{BDEF84BF-C721-2166-29C7-B6559DDF712F}"/>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7494676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1BBB6-FBE2-584E-7505-6D609A048CAE}"/>
              </a:ext>
            </a:extLst>
          </p:cNvPr>
          <p:cNvSpPr txBox="1">
            <a:spLocks noGrp="1"/>
          </p:cNvSpPr>
          <p:nvPr>
            <p:ph type="title"/>
          </p:nvPr>
        </p:nvSpPr>
        <p:spPr>
          <a:xfrm>
            <a:off x="1578675" y="632906"/>
            <a:ext cx="9034018"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lang="en-US" sz="4000">
                <a:cs typeface="Calibri Light"/>
              </a:rPr>
              <a:t>Accessible Ecosystem for Your Viz</a:t>
            </a:r>
            <a:endParaRPr kumimoji="0" lang="en-US" sz="4400" b="0" i="0" u="none" strike="noStrike" kern="1200" cap="none" spc="0" normalizeH="0" baseline="0" noProof="0">
              <a:ln>
                <a:noFill/>
              </a:ln>
              <a:effectLst/>
              <a:uLnTx/>
              <a:uFillTx/>
              <a:latin typeface="+mj-lt"/>
              <a:ea typeface="+mj-ea"/>
              <a:cs typeface="+mj-cs"/>
            </a:endParaRPr>
          </a:p>
        </p:txBody>
      </p:sp>
      <p:sp>
        <p:nvSpPr>
          <p:cNvPr id="3" name="TextBox 2">
            <a:extLst>
              <a:ext uri="{FF2B5EF4-FFF2-40B4-BE49-F238E27FC236}">
                <a16:creationId xmlns:a16="http://schemas.microsoft.com/office/drawing/2014/main" id="{3B61E69D-9128-C24D-1880-72835C5E29AE}"/>
              </a:ext>
            </a:extLst>
          </p:cNvPr>
          <p:cNvSpPr txBox="1"/>
          <p:nvPr/>
        </p:nvSpPr>
        <p:spPr>
          <a:xfrm>
            <a:off x="688083" y="2113045"/>
            <a:ext cx="246848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500">
                <a:ea typeface="Calibri" panose="020F0502020204030204"/>
                <a:cs typeface="Calibri"/>
              </a:rPr>
              <a:t>Alone, your visualization can never be fully accessible.</a:t>
            </a:r>
          </a:p>
        </p:txBody>
      </p:sp>
      <p:pic>
        <p:nvPicPr>
          <p:cNvPr id="6" name="Picture 5">
            <a:extLst>
              <a:ext uri="{FF2B5EF4-FFF2-40B4-BE49-F238E27FC236}">
                <a16:creationId xmlns:a16="http://schemas.microsoft.com/office/drawing/2014/main" id="{852359F3-C01A-F4D3-3E66-FD9CEBAEE74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
        <p:nvSpPr>
          <p:cNvPr id="5" name="TextBox 4">
            <a:extLst>
              <a:ext uri="{FF2B5EF4-FFF2-40B4-BE49-F238E27FC236}">
                <a16:creationId xmlns:a16="http://schemas.microsoft.com/office/drawing/2014/main" id="{F6E190DE-4358-4955-AEF3-25651C0A90B7}"/>
              </a:ext>
            </a:extLst>
          </p:cNvPr>
          <p:cNvSpPr txBox="1"/>
          <p:nvPr/>
        </p:nvSpPr>
        <p:spPr>
          <a:xfrm>
            <a:off x="4307583" y="2303544"/>
            <a:ext cx="3268580" cy="12464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500">
                <a:ea typeface="Calibri" panose="020F0502020204030204"/>
                <a:cs typeface="Calibri"/>
              </a:rPr>
              <a:t>Link to the data behind your visualization and ensure it is accessible. </a:t>
            </a:r>
            <a:endParaRPr lang="en-US"/>
          </a:p>
        </p:txBody>
      </p:sp>
      <p:sp>
        <p:nvSpPr>
          <p:cNvPr id="7" name="TextBox 6">
            <a:extLst>
              <a:ext uri="{FF2B5EF4-FFF2-40B4-BE49-F238E27FC236}">
                <a16:creationId xmlns:a16="http://schemas.microsoft.com/office/drawing/2014/main" id="{6047CDA0-6DDA-DB3B-E0B3-F34E3C9DC55C}"/>
              </a:ext>
            </a:extLst>
          </p:cNvPr>
          <p:cNvSpPr txBox="1"/>
          <p:nvPr/>
        </p:nvSpPr>
        <p:spPr>
          <a:xfrm>
            <a:off x="8841483" y="2113044"/>
            <a:ext cx="2897105"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500">
                <a:ea typeface="Calibri" panose="020F0502020204030204"/>
                <a:cs typeface="Calibri"/>
              </a:rPr>
              <a:t>However, data is not fully accessible without documentation.  </a:t>
            </a:r>
          </a:p>
        </p:txBody>
      </p:sp>
      <p:sp>
        <p:nvSpPr>
          <p:cNvPr id="8" name="Arrow: Right 7">
            <a:extLst>
              <a:ext uri="{FF2B5EF4-FFF2-40B4-BE49-F238E27FC236}">
                <a16:creationId xmlns:a16="http://schemas.microsoft.com/office/drawing/2014/main" id="{B59F709E-D680-C354-4C4B-B7DF276981F6}"/>
              </a:ext>
              <a:ext uri="{C183D7F6-B498-43B3-948B-1728B52AA6E4}">
                <adec:decorative xmlns:adec="http://schemas.microsoft.com/office/drawing/2017/decorative" val="1"/>
              </a:ext>
            </a:extLst>
          </p:cNvPr>
          <p:cNvSpPr/>
          <p:nvPr/>
        </p:nvSpPr>
        <p:spPr>
          <a:xfrm>
            <a:off x="3150543" y="2546196"/>
            <a:ext cx="1266128" cy="77068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606592AD-0813-A41D-BFEE-BB800B7C25EC}"/>
              </a:ext>
              <a:ext uri="{C183D7F6-B498-43B3-948B-1728B52AA6E4}">
                <adec:decorative xmlns:adec="http://schemas.microsoft.com/office/drawing/2017/decorative" val="1"/>
              </a:ext>
            </a:extLst>
          </p:cNvPr>
          <p:cNvSpPr/>
          <p:nvPr/>
        </p:nvSpPr>
        <p:spPr>
          <a:xfrm>
            <a:off x="7570143" y="2546196"/>
            <a:ext cx="1266128" cy="77068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Down 10">
            <a:extLst>
              <a:ext uri="{FF2B5EF4-FFF2-40B4-BE49-F238E27FC236}">
                <a16:creationId xmlns:a16="http://schemas.microsoft.com/office/drawing/2014/main" id="{4D6D92FB-178E-FCA3-6D0E-1E11EB2DD277}"/>
              </a:ext>
              <a:ext uri="{C183D7F6-B498-43B3-948B-1728B52AA6E4}">
                <adec:decorative xmlns:adec="http://schemas.microsoft.com/office/drawing/2017/decorative" val="1"/>
              </a:ext>
            </a:extLst>
          </p:cNvPr>
          <p:cNvSpPr/>
          <p:nvPr/>
        </p:nvSpPr>
        <p:spPr>
          <a:xfrm>
            <a:off x="5410635" y="3556057"/>
            <a:ext cx="1059694" cy="112850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981D9E1-E013-D563-BD7F-5CF6FB3209B1}"/>
              </a:ext>
            </a:extLst>
          </p:cNvPr>
          <p:cNvSpPr txBox="1"/>
          <p:nvPr/>
        </p:nvSpPr>
        <p:spPr>
          <a:xfrm>
            <a:off x="3240783" y="4681863"/>
            <a:ext cx="5402179" cy="12464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500">
                <a:ea typeface="Calibri" panose="020F0502020204030204"/>
                <a:cs typeface="Calibri"/>
              </a:rPr>
              <a:t>Ensure your core tabular data is accessible: make it a .csv, use consistent headings, and avoid special characters.</a:t>
            </a:r>
          </a:p>
        </p:txBody>
      </p:sp>
    </p:spTree>
    <p:extLst>
      <p:ext uri="{BB962C8B-B14F-4D97-AF65-F5344CB8AC3E}">
        <p14:creationId xmlns:p14="http://schemas.microsoft.com/office/powerpoint/2010/main" val="10639817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44F9C-3E4B-0191-577C-35335EDC28E4}"/>
              </a:ext>
            </a:extLst>
          </p:cNvPr>
          <p:cNvSpPr>
            <a:spLocks noGrp="1"/>
          </p:cNvSpPr>
          <p:nvPr>
            <p:ph type="title"/>
          </p:nvPr>
        </p:nvSpPr>
        <p:spPr>
          <a:xfrm>
            <a:off x="838200" y="184150"/>
            <a:ext cx="10515600" cy="1325563"/>
          </a:xfrm>
        </p:spPr>
        <p:txBody>
          <a:bodyPr/>
          <a:lstStyle/>
          <a:p>
            <a:pPr algn="ctr"/>
            <a:r>
              <a:rPr lang="en-US">
                <a:ea typeface="Calibri Light"/>
                <a:cs typeface="Calibri Light"/>
              </a:rPr>
              <a:t>Dataset Accessibility</a:t>
            </a:r>
          </a:p>
        </p:txBody>
      </p:sp>
      <p:sp>
        <p:nvSpPr>
          <p:cNvPr id="3" name="TextBox 2">
            <a:extLst>
              <a:ext uri="{FF2B5EF4-FFF2-40B4-BE49-F238E27FC236}">
                <a16:creationId xmlns:a16="http://schemas.microsoft.com/office/drawing/2014/main" id="{9EACD399-19E3-F808-0BE3-C56F8454094E}"/>
              </a:ext>
            </a:extLst>
          </p:cNvPr>
          <p:cNvSpPr txBox="1"/>
          <p:nvPr/>
        </p:nvSpPr>
        <p:spPr>
          <a:xfrm>
            <a:off x="2241686" y="1250675"/>
            <a:ext cx="8247626"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a data visualization is only as good as the data behind it</a:t>
            </a:r>
          </a:p>
        </p:txBody>
      </p:sp>
      <p:sp>
        <p:nvSpPr>
          <p:cNvPr id="4" name="TextBox 3">
            <a:extLst>
              <a:ext uri="{FF2B5EF4-FFF2-40B4-BE49-F238E27FC236}">
                <a16:creationId xmlns:a16="http://schemas.microsoft.com/office/drawing/2014/main" id="{9EDA1828-C388-FE4C-CDD1-44D9FE8EBA91}"/>
              </a:ext>
            </a:extLst>
          </p:cNvPr>
          <p:cNvSpPr txBox="1"/>
          <p:nvPr/>
        </p:nvSpPr>
        <p:spPr>
          <a:xfrm>
            <a:off x="382826" y="2073007"/>
            <a:ext cx="1077238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Generally, accessible datasets are ...</a:t>
            </a:r>
          </a:p>
        </p:txBody>
      </p:sp>
      <p:sp>
        <p:nvSpPr>
          <p:cNvPr id="5" name="TextBox 4">
            <a:extLst>
              <a:ext uri="{FF2B5EF4-FFF2-40B4-BE49-F238E27FC236}">
                <a16:creationId xmlns:a16="http://schemas.microsoft.com/office/drawing/2014/main" id="{76CF896E-F49F-53D7-EB53-A4A8427202DA}"/>
              </a:ext>
            </a:extLst>
          </p:cNvPr>
          <p:cNvSpPr txBox="1"/>
          <p:nvPr/>
        </p:nvSpPr>
        <p:spPr>
          <a:xfrm>
            <a:off x="2046569" y="2646775"/>
            <a:ext cx="2733805"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ea typeface="Calibri"/>
                <a:cs typeface="Calibri"/>
              </a:rPr>
              <a:t>Documented</a:t>
            </a:r>
          </a:p>
          <a:p>
            <a:pPr marL="457200" indent="-457200">
              <a:buFont typeface="Arial"/>
              <a:buChar char="•"/>
            </a:pPr>
            <a:endParaRPr lang="en-US" sz="3200">
              <a:ea typeface="Calibri"/>
              <a:cs typeface="Calibri"/>
            </a:endParaRPr>
          </a:p>
        </p:txBody>
      </p:sp>
      <p:sp>
        <p:nvSpPr>
          <p:cNvPr id="10" name="TextBox 9">
            <a:extLst>
              <a:ext uri="{FF2B5EF4-FFF2-40B4-BE49-F238E27FC236}">
                <a16:creationId xmlns:a16="http://schemas.microsoft.com/office/drawing/2014/main" id="{8935757F-91E2-A025-29F3-23C467C46D9F}"/>
              </a:ext>
            </a:extLst>
          </p:cNvPr>
          <p:cNvSpPr txBox="1"/>
          <p:nvPr/>
        </p:nvSpPr>
        <p:spPr>
          <a:xfrm>
            <a:off x="5270056" y="2575141"/>
            <a:ext cx="1257627"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400">
                <a:ea typeface="Calibri"/>
                <a:cs typeface="Calibri"/>
              </a:rPr>
              <a:t>AND</a:t>
            </a:r>
            <a:endParaRPr lang="en-US" sz="4400"/>
          </a:p>
        </p:txBody>
      </p:sp>
      <p:sp>
        <p:nvSpPr>
          <p:cNvPr id="6" name="TextBox 5">
            <a:extLst>
              <a:ext uri="{FF2B5EF4-FFF2-40B4-BE49-F238E27FC236}">
                <a16:creationId xmlns:a16="http://schemas.microsoft.com/office/drawing/2014/main" id="{2DEE8160-15B6-0168-3A8E-E88189787912}"/>
              </a:ext>
            </a:extLst>
          </p:cNvPr>
          <p:cNvSpPr txBox="1"/>
          <p:nvPr/>
        </p:nvSpPr>
        <p:spPr>
          <a:xfrm>
            <a:off x="7439808" y="2599672"/>
            <a:ext cx="371605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ea typeface="Calibri"/>
                <a:cs typeface="Calibri"/>
              </a:rPr>
              <a:t>Interoperable</a:t>
            </a:r>
          </a:p>
        </p:txBody>
      </p:sp>
      <p:pic>
        <p:nvPicPr>
          <p:cNvPr id="8" name="Picture 7">
            <a:extLst>
              <a:ext uri="{FF2B5EF4-FFF2-40B4-BE49-F238E27FC236}">
                <a16:creationId xmlns:a16="http://schemas.microsoft.com/office/drawing/2014/main" id="{2B067DED-EFE6-9234-6C21-AB2BD6688CE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839234" y="3181350"/>
            <a:ext cx="4027007" cy="3228975"/>
          </a:xfrm>
          <a:prstGeom prst="rect">
            <a:avLst/>
          </a:prstGeom>
        </p:spPr>
      </p:pic>
      <p:pic>
        <p:nvPicPr>
          <p:cNvPr id="9" name="Picture 8">
            <a:extLst>
              <a:ext uri="{FF2B5EF4-FFF2-40B4-BE49-F238E27FC236}">
                <a16:creationId xmlns:a16="http://schemas.microsoft.com/office/drawing/2014/main" id="{0CC9C289-8A31-38B8-B996-D71021FC300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365631" y="3908083"/>
            <a:ext cx="4657725" cy="1789430"/>
          </a:xfrm>
          <a:prstGeom prst="rect">
            <a:avLst/>
          </a:prstGeom>
        </p:spPr>
      </p:pic>
    </p:spTree>
    <p:extLst>
      <p:ext uri="{BB962C8B-B14F-4D97-AF65-F5344CB8AC3E}">
        <p14:creationId xmlns:p14="http://schemas.microsoft.com/office/powerpoint/2010/main" val="39893637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4313-2B48-9110-F239-07C71061A756}"/>
              </a:ext>
            </a:extLst>
          </p:cNvPr>
          <p:cNvSpPr>
            <a:spLocks noGrp="1"/>
          </p:cNvSpPr>
          <p:nvPr>
            <p:ph type="title"/>
          </p:nvPr>
        </p:nvSpPr>
        <p:spPr>
          <a:xfrm>
            <a:off x="838200" y="312933"/>
            <a:ext cx="10515600" cy="1325563"/>
          </a:xfrm>
        </p:spPr>
        <p:txBody>
          <a:bodyPr/>
          <a:lstStyle/>
          <a:p>
            <a:pPr algn="ctr"/>
            <a:r>
              <a:rPr lang="en-US">
                <a:ea typeface="Calibri Light"/>
                <a:cs typeface="Calibri Light"/>
              </a:rPr>
              <a:t>What Is Documentation?</a:t>
            </a:r>
          </a:p>
        </p:txBody>
      </p:sp>
      <p:pic>
        <p:nvPicPr>
          <p:cNvPr id="5" name="Picture 4">
            <a:extLst>
              <a:ext uri="{FF2B5EF4-FFF2-40B4-BE49-F238E27FC236}">
                <a16:creationId xmlns:a16="http://schemas.microsoft.com/office/drawing/2014/main" id="{FEC5D0B6-1BC8-57B7-E943-B9D9EB5D58A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
        <p:nvSpPr>
          <p:cNvPr id="6" name="TextBox 5">
            <a:extLst>
              <a:ext uri="{FF2B5EF4-FFF2-40B4-BE49-F238E27FC236}">
                <a16:creationId xmlns:a16="http://schemas.microsoft.com/office/drawing/2014/main" id="{9C18DD3E-A4F0-9F1D-D5CA-E3F5AE2A3402}"/>
              </a:ext>
            </a:extLst>
          </p:cNvPr>
          <p:cNvSpPr txBox="1"/>
          <p:nvPr/>
        </p:nvSpPr>
        <p:spPr>
          <a:xfrm>
            <a:off x="960328" y="1480962"/>
            <a:ext cx="10876767"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Documentation is anything that helps users of your work make sense of...your work!</a:t>
            </a:r>
          </a:p>
        </p:txBody>
      </p:sp>
      <p:sp>
        <p:nvSpPr>
          <p:cNvPr id="7" name="TextBox 6">
            <a:extLst>
              <a:ext uri="{FF2B5EF4-FFF2-40B4-BE49-F238E27FC236}">
                <a16:creationId xmlns:a16="http://schemas.microsoft.com/office/drawing/2014/main" id="{99A660CB-07CF-8296-6F7A-7CD4087DC3B0}"/>
              </a:ext>
            </a:extLst>
          </p:cNvPr>
          <p:cNvSpPr txBox="1"/>
          <p:nvPr/>
        </p:nvSpPr>
        <p:spPr>
          <a:xfrm>
            <a:off x="960328" y="2880987"/>
            <a:ext cx="10751505"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Documentation makes your data &amp; visualizations accessible and reusable by establishing:</a:t>
            </a:r>
          </a:p>
          <a:p>
            <a:endParaRPr lang="en-US" sz="2800">
              <a:ea typeface="+mn-lt"/>
              <a:cs typeface="+mn-lt"/>
            </a:endParaRPr>
          </a:p>
          <a:p>
            <a:pPr>
              <a:buFont typeface="Arial"/>
              <a:buChar char="•"/>
            </a:pPr>
            <a:r>
              <a:rPr lang="en-US" sz="2800">
                <a:ea typeface="+mn-lt"/>
                <a:cs typeface="+mn-lt"/>
              </a:rPr>
              <a:t>    What is the source of the viz? </a:t>
            </a:r>
            <a:endParaRPr lang="en-US">
              <a:ea typeface="+mn-lt"/>
              <a:cs typeface="+mn-lt"/>
            </a:endParaRPr>
          </a:p>
          <a:p>
            <a:pPr>
              <a:buFont typeface="Arial"/>
              <a:buChar char="•"/>
            </a:pPr>
            <a:r>
              <a:rPr lang="en-US" sz="2800">
                <a:ea typeface="Calibri"/>
                <a:cs typeface="Calibri"/>
              </a:rPr>
              <a:t>    Who is responsible for the source data?</a:t>
            </a:r>
            <a:endParaRPr lang="en-US">
              <a:ea typeface="Calibri"/>
              <a:cs typeface="Calibri"/>
            </a:endParaRPr>
          </a:p>
          <a:p>
            <a:pPr marL="457200" indent="-457200">
              <a:buFont typeface="Arial"/>
              <a:buChar char="•"/>
            </a:pPr>
            <a:r>
              <a:rPr lang="en-US" sz="2800">
                <a:ea typeface="+mn-lt"/>
                <a:cs typeface="+mn-lt"/>
              </a:rPr>
              <a:t>How can someone access and use that data? </a:t>
            </a:r>
            <a:endParaRPr lang="en-US"/>
          </a:p>
        </p:txBody>
      </p:sp>
      <p:pic>
        <p:nvPicPr>
          <p:cNvPr id="4" name="Picture 3">
            <a:extLst>
              <a:ext uri="{FF2B5EF4-FFF2-40B4-BE49-F238E27FC236}">
                <a16:creationId xmlns:a16="http://schemas.microsoft.com/office/drawing/2014/main" id="{A15D494E-F23E-002E-E41C-E9C86BBB1D8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142410" y="3674403"/>
            <a:ext cx="3895725" cy="2142490"/>
          </a:xfrm>
          <a:prstGeom prst="rect">
            <a:avLst/>
          </a:prstGeom>
        </p:spPr>
      </p:pic>
    </p:spTree>
    <p:extLst>
      <p:ext uri="{BB962C8B-B14F-4D97-AF65-F5344CB8AC3E}">
        <p14:creationId xmlns:p14="http://schemas.microsoft.com/office/powerpoint/2010/main" val="38676426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a:extLst>
              <a:ext uri="{FF2B5EF4-FFF2-40B4-BE49-F238E27FC236}">
                <a16:creationId xmlns:a16="http://schemas.microsoft.com/office/drawing/2014/main" id="{0129CBC5-09F2-3681-D846-556D9ACD2A81}"/>
              </a:ext>
              <a:ext uri="{C183D7F6-B498-43B3-948B-1728B52AA6E4}">
                <adec:decorative xmlns:adec="http://schemas.microsoft.com/office/drawing/2017/decorative" val="1"/>
              </a:ext>
            </a:extLst>
          </p:cNvPr>
          <p:cNvPicPr>
            <a:picLocks noGrp="1" noChangeAspect="1"/>
          </p:cNvPicPr>
          <p:nvPr>
            <p:ph idx="1"/>
          </p:nvPr>
        </p:nvPicPr>
        <p:blipFill>
          <a:blip r:embed="rId2"/>
          <a:stretch>
            <a:fillRect/>
          </a:stretch>
        </p:blipFill>
        <p:spPr>
          <a:xfrm>
            <a:off x="-680750" y="352771"/>
            <a:ext cx="6320361" cy="5908430"/>
          </a:xfrm>
        </p:spPr>
      </p:pic>
      <p:pic>
        <p:nvPicPr>
          <p:cNvPr id="5" name="Picture 4">
            <a:extLst>
              <a:ext uri="{FF2B5EF4-FFF2-40B4-BE49-F238E27FC236}">
                <a16:creationId xmlns:a16="http://schemas.microsoft.com/office/drawing/2014/main" id="{A17BD080-4D5A-B8FD-D731-A24F2AF1E61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pic>
        <p:nvPicPr>
          <p:cNvPr id="6" name="Picture 5">
            <a:extLst>
              <a:ext uri="{FF2B5EF4-FFF2-40B4-BE49-F238E27FC236}">
                <a16:creationId xmlns:a16="http://schemas.microsoft.com/office/drawing/2014/main" id="{58C9F8C8-1BAC-41B5-BC8A-F6B357B230B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569432" y="2150866"/>
            <a:ext cx="2286000" cy="1349717"/>
          </a:xfrm>
          <a:prstGeom prst="rect">
            <a:avLst/>
          </a:prstGeom>
        </p:spPr>
      </p:pic>
      <p:pic>
        <p:nvPicPr>
          <p:cNvPr id="8" name="Picture 7">
            <a:extLst>
              <a:ext uri="{FF2B5EF4-FFF2-40B4-BE49-F238E27FC236}">
                <a16:creationId xmlns:a16="http://schemas.microsoft.com/office/drawing/2014/main" id="{6EF91503-17A4-8160-0867-2F75A4108289}"/>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5692595" y="1238494"/>
            <a:ext cx="6612138" cy="4794738"/>
          </a:xfrm>
          <a:prstGeom prst="rect">
            <a:avLst/>
          </a:prstGeom>
        </p:spPr>
      </p:pic>
      <p:sp>
        <p:nvSpPr>
          <p:cNvPr id="3" name="Title 2">
            <a:extLst>
              <a:ext uri="{FF2B5EF4-FFF2-40B4-BE49-F238E27FC236}">
                <a16:creationId xmlns:a16="http://schemas.microsoft.com/office/drawing/2014/main" id="{586CE959-9D2D-5DA2-372C-BA841F95F1CE}"/>
              </a:ext>
            </a:extLst>
          </p:cNvPr>
          <p:cNvSpPr>
            <a:spLocks noGrp="1"/>
          </p:cNvSpPr>
          <p:nvPr>
            <p:ph type="title"/>
          </p:nvPr>
        </p:nvSpPr>
        <p:spPr>
          <a:xfrm>
            <a:off x="5694529" y="1185"/>
            <a:ext cx="6614614" cy="1348309"/>
          </a:xfrm>
        </p:spPr>
        <p:txBody>
          <a:bodyPr>
            <a:normAutofit/>
          </a:bodyPr>
          <a:lstStyle/>
          <a:p>
            <a:r>
              <a:rPr lang="en-US">
                <a:ea typeface="Calibri Light"/>
                <a:cs typeface="Calibri Light"/>
              </a:rPr>
              <a:t>Documentation Confusion...</a:t>
            </a:r>
            <a:endParaRPr lang="en-US"/>
          </a:p>
        </p:txBody>
      </p:sp>
    </p:spTree>
    <p:extLst>
      <p:ext uri="{BB962C8B-B14F-4D97-AF65-F5344CB8AC3E}">
        <p14:creationId xmlns:p14="http://schemas.microsoft.com/office/powerpoint/2010/main" val="25286120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3CA4296-D6DB-991F-CEF4-457D8E241985}"/>
              </a:ext>
            </a:extLst>
          </p:cNvPr>
          <p:cNvSpPr txBox="1">
            <a:spLocks noGrp="1"/>
          </p:cNvSpPr>
          <p:nvPr>
            <p:ph type="title" idx="4294967295"/>
          </p:nvPr>
        </p:nvSpPr>
        <p:spPr>
          <a:xfrm>
            <a:off x="838200" y="41275"/>
            <a:ext cx="10515600" cy="10287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a:ln>
                  <a:noFill/>
                </a:ln>
                <a:solidFill>
                  <a:schemeClr val="tx1"/>
                </a:solidFill>
                <a:effectLst/>
                <a:uLnTx/>
                <a:uFillTx/>
                <a:latin typeface="+mj-lt"/>
                <a:ea typeface="+mj-ea"/>
                <a:cs typeface="+mj-cs"/>
              </a:rPr>
              <a:t>Data Services</a:t>
            </a:r>
          </a:p>
        </p:txBody>
      </p:sp>
      <p:sp>
        <p:nvSpPr>
          <p:cNvPr id="5" name="TextBox 4">
            <a:extLst>
              <a:ext uri="{FF2B5EF4-FFF2-40B4-BE49-F238E27FC236}">
                <a16:creationId xmlns:a16="http://schemas.microsoft.com/office/drawing/2014/main" id="{15C07FFF-2DC5-4CA3-6355-F01B46D7663C}"/>
              </a:ext>
            </a:extLst>
          </p:cNvPr>
          <p:cNvSpPr txBox="1"/>
          <p:nvPr/>
        </p:nvSpPr>
        <p:spPr>
          <a:xfrm>
            <a:off x="384763" y="1073457"/>
            <a:ext cx="6060624" cy="1938992"/>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Service Types</a:t>
            </a:r>
          </a:p>
          <a:p>
            <a:pPr marL="285750" indent="-285750">
              <a:buFont typeface="Arial"/>
              <a:buChar char="•"/>
            </a:pPr>
            <a:r>
              <a:rPr lang="en-US" sz="2400">
                <a:solidFill>
                  <a:srgbClr val="363636"/>
                </a:solidFill>
                <a:latin typeface="Calibri"/>
                <a:cs typeface="Calibri"/>
              </a:rPr>
              <a:t>Chat &amp; Email</a:t>
            </a:r>
            <a:endParaRPr lang="en-US" sz="2400">
              <a:solidFill>
                <a:srgbClr val="000000"/>
              </a:solidFill>
              <a:latin typeface="Calibri"/>
              <a:cs typeface="Calibri"/>
            </a:endParaRPr>
          </a:p>
          <a:p>
            <a:pPr marL="285750" indent="-285750">
              <a:buFont typeface="Arial"/>
              <a:buChar char="•"/>
            </a:pPr>
            <a:r>
              <a:rPr lang="en-US" sz="2400">
                <a:solidFill>
                  <a:srgbClr val="363636"/>
                </a:solidFill>
                <a:latin typeface="Calibri"/>
                <a:cs typeface="Calibri"/>
              </a:rPr>
              <a:t>1-on-1 Consultations</a:t>
            </a:r>
          </a:p>
          <a:p>
            <a:pPr marL="285750" indent="-285750">
              <a:buFont typeface="Arial"/>
              <a:buChar char="•"/>
            </a:pPr>
            <a:r>
              <a:rPr lang="en-US" sz="2400">
                <a:solidFill>
                  <a:srgbClr val="363636"/>
                </a:solidFill>
                <a:latin typeface="Calibri"/>
                <a:cs typeface="Calibri"/>
              </a:rPr>
              <a:t>Private Training and Workshops</a:t>
            </a:r>
          </a:p>
          <a:p>
            <a:pPr marL="285750" indent="-285750">
              <a:buFont typeface="Arial"/>
              <a:buChar char="•"/>
            </a:pPr>
            <a:r>
              <a:rPr lang="en-US" sz="2400">
                <a:solidFill>
                  <a:srgbClr val="363636"/>
                </a:solidFill>
                <a:latin typeface="Calibri"/>
                <a:cs typeface="Calibri"/>
              </a:rPr>
              <a:t>Live Public Webinars and</a:t>
            </a:r>
            <a:r>
              <a:rPr lang="en-US" sz="2400">
                <a:latin typeface="Calibri"/>
                <a:cs typeface="Calibri"/>
              </a:rPr>
              <a:t> </a:t>
            </a:r>
            <a:r>
              <a:rPr lang="en-US" sz="2400">
                <a:latin typeface="Calibri"/>
                <a:cs typeface="Calibri"/>
                <a:hlinkClick r:id="rId2">
                  <a:extLst>
                    <a:ext uri="{A12FA001-AC4F-418D-AE19-62706E023703}">
                      <ahyp:hlinkClr xmlns:ahyp="http://schemas.microsoft.com/office/drawing/2018/hyperlinkcolor" val="tx"/>
                    </a:ext>
                  </a:extLst>
                </a:hlinkClick>
              </a:rPr>
              <a:t>Recorded Webinars</a:t>
            </a:r>
          </a:p>
        </p:txBody>
      </p:sp>
      <p:sp>
        <p:nvSpPr>
          <p:cNvPr id="6" name="TextBox 5">
            <a:extLst>
              <a:ext uri="{FF2B5EF4-FFF2-40B4-BE49-F238E27FC236}">
                <a16:creationId xmlns:a16="http://schemas.microsoft.com/office/drawing/2014/main" id="{0B0B30B0-169B-C8CC-890D-B652A1955333}"/>
              </a:ext>
            </a:extLst>
          </p:cNvPr>
          <p:cNvSpPr txBox="1"/>
          <p:nvPr/>
        </p:nvSpPr>
        <p:spPr>
          <a:xfrm>
            <a:off x="6871288" y="1073457"/>
            <a:ext cx="5098599" cy="1938992"/>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Webpage</a:t>
            </a:r>
          </a:p>
          <a:p>
            <a:pPr algn="ctr"/>
            <a:endParaRPr lang="en-US" sz="2400" b="1">
              <a:solidFill>
                <a:srgbClr val="363636"/>
              </a:solidFill>
              <a:ea typeface="+mn-lt"/>
              <a:cs typeface="+mn-lt"/>
            </a:endParaRPr>
          </a:p>
          <a:p>
            <a:r>
              <a:rPr lang="en-US" sz="2400">
                <a:solidFill>
                  <a:srgbClr val="363636"/>
                </a:solidFill>
                <a:ea typeface="+mn-lt"/>
                <a:cs typeface="+mn-lt"/>
                <a:hlinkClick r:id="rId3">
                  <a:extLst>
                    <a:ext uri="{A12FA001-AC4F-418D-AE19-62706E023703}">
                      <ahyp:hlinkClr xmlns:ahyp="http://schemas.microsoft.com/office/drawing/2018/hyperlinkcolor" val="tx"/>
                    </a:ext>
                  </a:extLst>
                </a:hlinkClick>
              </a:rPr>
              <a:t>https://www.library.rochester.edu/services/data-management-and-sharing</a:t>
            </a:r>
            <a:r>
              <a:rPr lang="en-US" sz="2400">
                <a:solidFill>
                  <a:srgbClr val="363636"/>
                </a:solidFill>
                <a:ea typeface="+mn-lt"/>
                <a:cs typeface="+mn-lt"/>
              </a:rPr>
              <a:t>  </a:t>
            </a:r>
          </a:p>
          <a:p>
            <a:endParaRPr lang="en-US" sz="2400">
              <a:solidFill>
                <a:srgbClr val="363636"/>
              </a:solidFill>
              <a:latin typeface="Calibri"/>
              <a:cs typeface="Calibri"/>
            </a:endParaRPr>
          </a:p>
        </p:txBody>
      </p:sp>
      <p:sp>
        <p:nvSpPr>
          <p:cNvPr id="2" name="TextBox 1">
            <a:extLst>
              <a:ext uri="{FF2B5EF4-FFF2-40B4-BE49-F238E27FC236}">
                <a16:creationId xmlns:a16="http://schemas.microsoft.com/office/drawing/2014/main" id="{064A7B1A-E32C-E70D-5464-AA3231CC7FDC}"/>
              </a:ext>
            </a:extLst>
          </p:cNvPr>
          <p:cNvSpPr txBox="1"/>
          <p:nvPr/>
        </p:nvSpPr>
        <p:spPr>
          <a:xfrm>
            <a:off x="384764" y="3216583"/>
            <a:ext cx="6070149" cy="267765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Specialties</a:t>
            </a:r>
          </a:p>
          <a:p>
            <a:pPr marL="285750" indent="-285750">
              <a:buFont typeface="Arial"/>
              <a:buChar char="•"/>
            </a:pPr>
            <a:r>
              <a:rPr lang="en-US" sz="2400">
                <a:solidFill>
                  <a:srgbClr val="363636"/>
                </a:solidFill>
                <a:latin typeface="Calibri"/>
                <a:cs typeface="Calibri"/>
              </a:rPr>
              <a:t>Data Management and Sharing </a:t>
            </a:r>
            <a:r>
              <a:rPr lang="en-US" sz="2400">
                <a:solidFill>
                  <a:srgbClr val="363636"/>
                </a:solidFill>
                <a:ea typeface="+mn-lt"/>
                <a:cs typeface="+mn-lt"/>
              </a:rPr>
              <a:t>Plans</a:t>
            </a:r>
            <a:endParaRPr lang="en-US" sz="2400">
              <a:solidFill>
                <a:srgbClr val="000000"/>
              </a:solidFill>
              <a:latin typeface="Calibri"/>
              <a:cs typeface="Calibri"/>
            </a:endParaRPr>
          </a:p>
          <a:p>
            <a:pPr marL="285750" indent="-285750">
              <a:buFont typeface="Arial"/>
              <a:buChar char="•"/>
            </a:pPr>
            <a:r>
              <a:rPr lang="en-US" sz="2400">
                <a:solidFill>
                  <a:srgbClr val="363636"/>
                </a:solidFill>
                <a:latin typeface="Calibri"/>
                <a:cs typeface="Calibri"/>
              </a:rPr>
              <a:t>Data Management Best Practices</a:t>
            </a:r>
          </a:p>
          <a:p>
            <a:pPr marL="285750" indent="-285750">
              <a:buFont typeface="Arial"/>
              <a:buChar char="•"/>
            </a:pPr>
            <a:r>
              <a:rPr lang="en-US" sz="2400">
                <a:solidFill>
                  <a:srgbClr val="363636"/>
                </a:solidFill>
                <a:latin typeface="Calibri"/>
                <a:cs typeface="Calibri"/>
              </a:rPr>
              <a:t>Reproducibility</a:t>
            </a:r>
          </a:p>
          <a:p>
            <a:pPr marL="285750" indent="-285750">
              <a:buFont typeface="Arial"/>
              <a:buChar char="•"/>
            </a:pPr>
            <a:r>
              <a:rPr lang="en-US" sz="2400">
                <a:solidFill>
                  <a:srgbClr val="363636"/>
                </a:solidFill>
                <a:latin typeface="Calibri"/>
                <a:cs typeface="Calibri"/>
              </a:rPr>
              <a:t>Data Curation and Repositories</a:t>
            </a:r>
          </a:p>
          <a:p>
            <a:pPr marL="285750" indent="-285750">
              <a:buFont typeface="Arial"/>
              <a:buChar char="•"/>
            </a:pPr>
            <a:r>
              <a:rPr lang="en-US" sz="2400">
                <a:solidFill>
                  <a:srgbClr val="363636"/>
                </a:solidFill>
                <a:latin typeface="Calibri"/>
                <a:cs typeface="Calibri"/>
              </a:rPr>
              <a:t>Data Visualization </a:t>
            </a:r>
          </a:p>
          <a:p>
            <a:pPr marL="285750" indent="-285750">
              <a:buFont typeface="Arial"/>
              <a:buChar char="•"/>
            </a:pPr>
            <a:r>
              <a:rPr lang="en-US" sz="2400">
                <a:solidFill>
                  <a:srgbClr val="363636"/>
                </a:solidFill>
                <a:latin typeface="Calibri"/>
                <a:cs typeface="Calibri"/>
              </a:rPr>
              <a:t>Data Tools</a:t>
            </a:r>
          </a:p>
        </p:txBody>
      </p:sp>
      <p:sp>
        <p:nvSpPr>
          <p:cNvPr id="3" name="TextBox 2">
            <a:extLst>
              <a:ext uri="{FF2B5EF4-FFF2-40B4-BE49-F238E27FC236}">
                <a16:creationId xmlns:a16="http://schemas.microsoft.com/office/drawing/2014/main" id="{94264438-35BD-7E0A-1BFD-4961F9E89973}"/>
              </a:ext>
            </a:extLst>
          </p:cNvPr>
          <p:cNvSpPr txBox="1"/>
          <p:nvPr/>
        </p:nvSpPr>
        <p:spPr>
          <a:xfrm>
            <a:off x="6880813" y="3216582"/>
            <a:ext cx="5089074" cy="2677656"/>
          </a:xfrm>
          <a:prstGeom prst="rect">
            <a:avLst/>
          </a:prstGeom>
          <a:noFill/>
          <a:ln w="28575">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400" b="1">
                <a:solidFill>
                  <a:srgbClr val="363636"/>
                </a:solidFill>
                <a:latin typeface="Calibri"/>
                <a:cs typeface="Calibri"/>
              </a:rPr>
              <a:t>Data Tool Admins</a:t>
            </a:r>
          </a:p>
          <a:p>
            <a:pPr marL="285750" indent="-285750">
              <a:buFont typeface="Arial"/>
              <a:buChar char="•"/>
            </a:pPr>
            <a:r>
              <a:rPr lang="en-US" sz="2400">
                <a:solidFill>
                  <a:srgbClr val="363636"/>
                </a:solidFill>
                <a:latin typeface="Calibri"/>
                <a:cs typeface="Calibri"/>
              </a:rPr>
              <a:t>UR Research Repository (URRR)</a:t>
            </a:r>
            <a:endParaRPr lang="en-US"/>
          </a:p>
          <a:p>
            <a:pPr marL="285750" indent="-285750">
              <a:buFont typeface="Arial"/>
              <a:buChar char="•"/>
            </a:pPr>
            <a:r>
              <a:rPr lang="en-US" sz="2400" err="1">
                <a:solidFill>
                  <a:srgbClr val="363636"/>
                </a:solidFill>
                <a:latin typeface="Calibri"/>
                <a:cs typeface="Calibri"/>
              </a:rPr>
              <a:t>LabArchives</a:t>
            </a:r>
            <a:endParaRPr lang="en-US" sz="2400">
              <a:solidFill>
                <a:srgbClr val="363636"/>
              </a:solidFill>
              <a:latin typeface="Calibri"/>
              <a:cs typeface="Calibri"/>
            </a:endParaRPr>
          </a:p>
          <a:p>
            <a:pPr marL="285750" indent="-285750">
              <a:buFont typeface="Arial"/>
              <a:buChar char="•"/>
            </a:pPr>
            <a:r>
              <a:rPr lang="en-US" sz="2400">
                <a:solidFill>
                  <a:srgbClr val="363636"/>
                </a:solidFill>
                <a:latin typeface="Calibri"/>
                <a:cs typeface="Calibri"/>
              </a:rPr>
              <a:t>OSF</a:t>
            </a:r>
          </a:p>
          <a:p>
            <a:pPr marL="285750" indent="-285750">
              <a:buFont typeface="Arial"/>
              <a:buChar char="•"/>
            </a:pPr>
            <a:r>
              <a:rPr lang="en-US" sz="2400">
                <a:solidFill>
                  <a:srgbClr val="363636"/>
                </a:solidFill>
                <a:latin typeface="Calibri"/>
                <a:cs typeface="Calibri"/>
              </a:rPr>
              <a:t>protocols.io</a:t>
            </a:r>
            <a:endParaRPr lang="en-US" sz="2400">
              <a:solidFill>
                <a:srgbClr val="363636"/>
              </a:solidFill>
              <a:latin typeface="Calibri"/>
              <a:ea typeface="Calibri"/>
              <a:cs typeface="Calibri"/>
            </a:endParaRPr>
          </a:p>
          <a:p>
            <a:pPr marL="285750" indent="-285750">
              <a:buFont typeface="Arial"/>
              <a:buChar char="•"/>
            </a:pPr>
            <a:r>
              <a:rPr lang="en-US" sz="2400" err="1">
                <a:solidFill>
                  <a:srgbClr val="363636"/>
                </a:solidFill>
                <a:latin typeface="Calibri"/>
                <a:cs typeface="Calibri"/>
              </a:rPr>
              <a:t>DMPTool</a:t>
            </a:r>
            <a:endParaRPr lang="en-US" sz="2400">
              <a:solidFill>
                <a:srgbClr val="363636"/>
              </a:solidFill>
              <a:latin typeface="Calibri"/>
              <a:cs typeface="Calibri"/>
            </a:endParaRPr>
          </a:p>
          <a:p>
            <a:pPr marL="285750" indent="-285750">
              <a:buFont typeface="Arial"/>
              <a:buChar char="•"/>
            </a:pPr>
            <a:r>
              <a:rPr lang="en-US" sz="2400">
                <a:solidFill>
                  <a:srgbClr val="363636"/>
                </a:solidFill>
                <a:latin typeface="Calibri"/>
                <a:cs typeface="Calibri"/>
              </a:rPr>
              <a:t>ICPSR</a:t>
            </a:r>
          </a:p>
        </p:txBody>
      </p:sp>
    </p:spTree>
    <p:extLst>
      <p:ext uri="{BB962C8B-B14F-4D97-AF65-F5344CB8AC3E}">
        <p14:creationId xmlns:p14="http://schemas.microsoft.com/office/powerpoint/2010/main" val="34101818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3CAC2-BEDC-E87F-87C5-E3FB999DEE62}"/>
              </a:ext>
            </a:extLst>
          </p:cNvPr>
          <p:cNvSpPr>
            <a:spLocks noGrp="1"/>
          </p:cNvSpPr>
          <p:nvPr>
            <p:ph type="title"/>
          </p:nvPr>
        </p:nvSpPr>
        <p:spPr>
          <a:xfrm>
            <a:off x="838200" y="384175"/>
            <a:ext cx="10515600" cy="1325563"/>
          </a:xfrm>
        </p:spPr>
        <p:txBody>
          <a:bodyPr/>
          <a:lstStyle/>
          <a:p>
            <a:pPr algn="ctr"/>
            <a:r>
              <a:rPr lang="en-US">
                <a:ea typeface="Calibri Light"/>
                <a:cs typeface="Calibri Light"/>
              </a:rPr>
              <a:t>Types of Documentation</a:t>
            </a:r>
          </a:p>
        </p:txBody>
      </p:sp>
      <p:sp>
        <p:nvSpPr>
          <p:cNvPr id="3" name="Content Placeholder 2">
            <a:extLst>
              <a:ext uri="{FF2B5EF4-FFF2-40B4-BE49-F238E27FC236}">
                <a16:creationId xmlns:a16="http://schemas.microsoft.com/office/drawing/2014/main" id="{69A94AE9-58A0-A9F2-F4CC-C85455C876F6}"/>
              </a:ext>
            </a:extLst>
          </p:cNvPr>
          <p:cNvSpPr>
            <a:spLocks noGrp="1"/>
          </p:cNvSpPr>
          <p:nvPr>
            <p:ph idx="1"/>
          </p:nvPr>
        </p:nvSpPr>
        <p:spPr>
          <a:xfrm>
            <a:off x="838200" y="1720850"/>
            <a:ext cx="10515600" cy="4237038"/>
          </a:xfrm>
        </p:spPr>
        <p:txBody>
          <a:bodyPr vert="horz" lIns="91440" tIns="45720" rIns="91440" bIns="45720" rtlCol="0" anchor="t">
            <a:normAutofit/>
          </a:bodyPr>
          <a:lstStyle/>
          <a:p>
            <a:r>
              <a:rPr lang="en-US" b="1">
                <a:ea typeface="Calibri"/>
                <a:cs typeface="Calibri"/>
              </a:rPr>
              <a:t>README</a:t>
            </a:r>
            <a:r>
              <a:rPr lang="en-US">
                <a:ea typeface="Calibri"/>
                <a:cs typeface="Calibri"/>
              </a:rPr>
              <a:t>: document detailing the provenance of your data, what software are needed to use it, and any other information necessary to understand the project.</a:t>
            </a:r>
          </a:p>
          <a:p>
            <a:r>
              <a:rPr lang="en-US" b="1">
                <a:ea typeface="Calibri"/>
                <a:cs typeface="Calibri"/>
              </a:rPr>
              <a:t>Data dictionary</a:t>
            </a:r>
            <a:r>
              <a:rPr lang="en-US">
                <a:ea typeface="Calibri"/>
                <a:cs typeface="Calibri"/>
              </a:rPr>
              <a:t>: a tabular document describing variables and table elements in a dataset using standardized metadata.</a:t>
            </a:r>
          </a:p>
          <a:p>
            <a:r>
              <a:rPr lang="en-US" b="1">
                <a:ea typeface="Calibri"/>
                <a:cs typeface="Calibri"/>
              </a:rPr>
              <a:t>Codebook</a:t>
            </a:r>
            <a:r>
              <a:rPr lang="en-US">
                <a:ea typeface="Calibri"/>
                <a:cs typeface="Calibri"/>
              </a:rPr>
              <a:t>: similar to a data dictionary but with more human-readable information that goes into more detail on data elements, provenance, and collection.</a:t>
            </a:r>
          </a:p>
          <a:p>
            <a:r>
              <a:rPr lang="en-US" b="1">
                <a:ea typeface="Calibri"/>
                <a:cs typeface="Calibri"/>
              </a:rPr>
              <a:t>Taxonomies, metadata schemes, field notes and more...</a:t>
            </a:r>
            <a:endParaRPr lang="en-US">
              <a:ea typeface="Calibri"/>
              <a:cs typeface="Calibri"/>
            </a:endParaRPr>
          </a:p>
          <a:p>
            <a:endParaRPr lang="en-US">
              <a:ea typeface="Calibri"/>
              <a:cs typeface="Calibri"/>
            </a:endParaRPr>
          </a:p>
        </p:txBody>
      </p:sp>
      <p:pic>
        <p:nvPicPr>
          <p:cNvPr id="5" name="Picture 4">
            <a:extLst>
              <a:ext uri="{FF2B5EF4-FFF2-40B4-BE49-F238E27FC236}">
                <a16:creationId xmlns:a16="http://schemas.microsoft.com/office/drawing/2014/main" id="{12C6FC00-DE31-C18C-A9DC-FB278F3E94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38853532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D4918-A55B-A444-7527-FED5EDFA14AC}"/>
              </a:ext>
            </a:extLst>
          </p:cNvPr>
          <p:cNvSpPr>
            <a:spLocks noGrp="1"/>
          </p:cNvSpPr>
          <p:nvPr>
            <p:ph type="title"/>
          </p:nvPr>
        </p:nvSpPr>
        <p:spPr>
          <a:xfrm>
            <a:off x="828675" y="3175"/>
            <a:ext cx="10515600" cy="1325563"/>
          </a:xfrm>
        </p:spPr>
        <p:txBody>
          <a:bodyPr/>
          <a:lstStyle/>
          <a:p>
            <a:pPr algn="ctr"/>
            <a:r>
              <a:rPr lang="en-US">
                <a:ea typeface="Calibri Light"/>
                <a:cs typeface="Calibri Light"/>
              </a:rPr>
              <a:t>READMEs</a:t>
            </a:r>
          </a:p>
        </p:txBody>
      </p:sp>
      <p:pic>
        <p:nvPicPr>
          <p:cNvPr id="5" name="Picture 4">
            <a:extLst>
              <a:ext uri="{FF2B5EF4-FFF2-40B4-BE49-F238E27FC236}">
                <a16:creationId xmlns:a16="http://schemas.microsoft.com/office/drawing/2014/main" id="{25421F46-2131-639F-1A0F-733DA4690EB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
        <p:nvSpPr>
          <p:cNvPr id="4" name="TextBox 3">
            <a:extLst>
              <a:ext uri="{FF2B5EF4-FFF2-40B4-BE49-F238E27FC236}">
                <a16:creationId xmlns:a16="http://schemas.microsoft.com/office/drawing/2014/main" id="{0139683A-54BC-35BE-0FB4-C8173725CC4A}"/>
              </a:ext>
            </a:extLst>
          </p:cNvPr>
          <p:cNvSpPr txBox="1"/>
          <p:nvPr/>
        </p:nvSpPr>
        <p:spPr>
          <a:xfrm>
            <a:off x="2553314" y="1127944"/>
            <a:ext cx="707277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ea typeface="Calibri"/>
                <a:cs typeface="Calibri"/>
              </a:rPr>
              <a:t>the reliable workhorse of documentation</a:t>
            </a:r>
          </a:p>
        </p:txBody>
      </p:sp>
      <p:sp>
        <p:nvSpPr>
          <p:cNvPr id="3" name="TextBox 2">
            <a:extLst>
              <a:ext uri="{FF2B5EF4-FFF2-40B4-BE49-F238E27FC236}">
                <a16:creationId xmlns:a16="http://schemas.microsoft.com/office/drawing/2014/main" id="{6450C7B0-973D-3057-AB1A-1831FEFBF697}"/>
              </a:ext>
            </a:extLst>
          </p:cNvPr>
          <p:cNvSpPr txBox="1"/>
          <p:nvPr/>
        </p:nvSpPr>
        <p:spPr>
          <a:xfrm>
            <a:off x="214247" y="2360764"/>
            <a:ext cx="4675078"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Common elements:</a:t>
            </a:r>
          </a:p>
          <a:p>
            <a:pPr marL="285750" indent="-285750">
              <a:buFont typeface="Arial"/>
              <a:buChar char="•"/>
            </a:pPr>
            <a:r>
              <a:rPr lang="en-US">
                <a:ea typeface="Calibri"/>
                <a:cs typeface="Calibri"/>
              </a:rPr>
              <a:t>Project description / abstract</a:t>
            </a:r>
          </a:p>
          <a:p>
            <a:pPr marL="285750" indent="-285750">
              <a:buFont typeface="Arial"/>
              <a:buChar char="•"/>
            </a:pPr>
            <a:r>
              <a:rPr lang="en-US">
                <a:ea typeface="Calibri"/>
                <a:cs typeface="Calibri"/>
              </a:rPr>
              <a:t>Contributors</a:t>
            </a:r>
          </a:p>
          <a:p>
            <a:pPr marL="285750" indent="-285750">
              <a:buFont typeface="Arial"/>
              <a:buChar char="•"/>
            </a:pPr>
            <a:r>
              <a:rPr lang="en-US">
                <a:ea typeface="Calibri"/>
                <a:cs typeface="Calibri"/>
              </a:rPr>
              <a:t>Software used</a:t>
            </a:r>
          </a:p>
          <a:p>
            <a:pPr marL="285750" indent="-285750">
              <a:buFont typeface="Arial"/>
              <a:buChar char="•"/>
            </a:pPr>
            <a:r>
              <a:rPr lang="en-US">
                <a:ea typeface="Calibri"/>
                <a:cs typeface="Calibri"/>
              </a:rPr>
              <a:t>Licensing and usage restrictions</a:t>
            </a:r>
          </a:p>
          <a:p>
            <a:pPr marL="285750" indent="-285750">
              <a:buFont typeface="Arial"/>
              <a:buChar char="•"/>
            </a:pPr>
            <a:r>
              <a:rPr lang="en-US">
                <a:ea typeface="Calibri"/>
                <a:cs typeface="Calibri"/>
              </a:rPr>
              <a:t>File types</a:t>
            </a:r>
          </a:p>
          <a:p>
            <a:pPr marL="285750" indent="-285750">
              <a:buFont typeface="Arial"/>
              <a:buChar char="•"/>
            </a:pPr>
            <a:r>
              <a:rPr lang="en-US">
                <a:ea typeface="Calibri"/>
                <a:cs typeface="Calibri"/>
              </a:rPr>
              <a:t>File listing with description of contents</a:t>
            </a:r>
          </a:p>
          <a:p>
            <a:pPr marL="285750" indent="-285750">
              <a:buFont typeface="Arial"/>
              <a:buChar char="•"/>
            </a:pPr>
            <a:r>
              <a:rPr lang="en-US">
                <a:ea typeface="Calibri"/>
                <a:cs typeface="Calibri"/>
              </a:rPr>
              <a:t>References</a:t>
            </a:r>
          </a:p>
          <a:p>
            <a:pPr marL="285750" indent="-285750">
              <a:buFont typeface="Arial"/>
              <a:buChar char="•"/>
            </a:pPr>
            <a:r>
              <a:rPr lang="en-US">
                <a:ea typeface="Calibri"/>
                <a:cs typeface="Calibri"/>
              </a:rPr>
              <a:t>Methodologies</a:t>
            </a:r>
          </a:p>
          <a:p>
            <a:pPr marL="285750" indent="-285750">
              <a:buFont typeface="Arial"/>
              <a:buChar char="•"/>
            </a:pPr>
            <a:r>
              <a:rPr lang="en-US">
                <a:ea typeface="Calibri"/>
                <a:cs typeface="Calibri"/>
              </a:rPr>
              <a:t>File naming conventions</a:t>
            </a:r>
          </a:p>
          <a:p>
            <a:pPr marL="285750" indent="-285750">
              <a:buFont typeface="Arial"/>
              <a:buChar char="•"/>
            </a:pPr>
            <a:r>
              <a:rPr lang="en-US">
                <a:ea typeface="Calibri"/>
                <a:cs typeface="Calibri"/>
              </a:rPr>
              <a:t>And more...</a:t>
            </a:r>
          </a:p>
          <a:p>
            <a:pPr marL="285750" indent="-285750">
              <a:buFont typeface="Arial"/>
              <a:buChar char="•"/>
            </a:pPr>
            <a:endParaRPr lang="en-US">
              <a:ea typeface="Calibri"/>
              <a:cs typeface="Calibri"/>
            </a:endParaRPr>
          </a:p>
        </p:txBody>
      </p:sp>
      <p:sp>
        <p:nvSpPr>
          <p:cNvPr id="6" name="TextBox 5">
            <a:extLst>
              <a:ext uri="{FF2B5EF4-FFF2-40B4-BE49-F238E27FC236}">
                <a16:creationId xmlns:a16="http://schemas.microsoft.com/office/drawing/2014/main" id="{FC7E5E25-298C-2C22-22C3-A15C6250322D}"/>
              </a:ext>
            </a:extLst>
          </p:cNvPr>
          <p:cNvSpPr txBox="1"/>
          <p:nvPr/>
        </p:nvSpPr>
        <p:spPr>
          <a:xfrm>
            <a:off x="4414119" y="2359460"/>
            <a:ext cx="3346797"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Accessibility Tips:</a:t>
            </a:r>
          </a:p>
          <a:p>
            <a:pPr marL="285750" indent="-285750">
              <a:buFont typeface="Arial"/>
              <a:buChar char="•"/>
            </a:pPr>
            <a:r>
              <a:rPr lang="en-US">
                <a:ea typeface="Calibri"/>
                <a:cs typeface="Calibri"/>
              </a:rPr>
              <a:t>Avoid overwhelming yourself and users: only include elements that will serve the data's usability</a:t>
            </a:r>
          </a:p>
          <a:p>
            <a:pPr marL="285750" indent="-285750">
              <a:buFont typeface="Arial"/>
              <a:buChar char="•"/>
            </a:pPr>
            <a:r>
              <a:rPr lang="en-US">
                <a:ea typeface="Calibri"/>
                <a:cs typeface="Calibri"/>
              </a:rPr>
              <a:t>Stick to interoperable and enduring file formats: write READMEs in simple text (.txt) or markdown (.md)</a:t>
            </a:r>
          </a:p>
          <a:p>
            <a:pPr marL="285750" indent="-285750">
              <a:buFont typeface="Arial"/>
              <a:buChar char="•"/>
            </a:pPr>
            <a:r>
              <a:rPr lang="en-US">
                <a:ea typeface="Calibri"/>
                <a:cs typeface="Calibri"/>
              </a:rPr>
              <a:t>Edit and re-edit (and edit again): ensure the metadata and text of your README matches the data</a:t>
            </a:r>
          </a:p>
          <a:p>
            <a:pPr marL="285750" indent="-285750">
              <a:buFont typeface="Arial"/>
              <a:buChar char="•"/>
            </a:pPr>
            <a:endParaRPr lang="en-US">
              <a:ea typeface="Calibri"/>
              <a:cs typeface="Calibri"/>
            </a:endParaRPr>
          </a:p>
          <a:p>
            <a:endParaRPr lang="en-US">
              <a:ea typeface="Calibri"/>
              <a:cs typeface="Calibri"/>
            </a:endParaRPr>
          </a:p>
        </p:txBody>
      </p:sp>
      <p:sp>
        <p:nvSpPr>
          <p:cNvPr id="7" name="TextBox 6">
            <a:extLst>
              <a:ext uri="{FF2B5EF4-FFF2-40B4-BE49-F238E27FC236}">
                <a16:creationId xmlns:a16="http://schemas.microsoft.com/office/drawing/2014/main" id="{D78E104B-212B-0594-C39B-6F0C81029A93}"/>
              </a:ext>
            </a:extLst>
          </p:cNvPr>
          <p:cNvSpPr txBox="1"/>
          <p:nvPr/>
        </p:nvSpPr>
        <p:spPr>
          <a:xfrm>
            <a:off x="8392438" y="2338191"/>
            <a:ext cx="3496849"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ea typeface="Calibri"/>
                <a:cs typeface="Calibri"/>
              </a:rPr>
              <a:t>Examples:</a:t>
            </a:r>
          </a:p>
          <a:p>
            <a:pPr marL="285750" indent="-285750">
              <a:buFont typeface="Arial"/>
              <a:buChar char="•"/>
            </a:pPr>
            <a:r>
              <a:rPr lang="en-US">
                <a:ea typeface="Calibri"/>
                <a:cs typeface="Calibri"/>
                <a:hlinkClick r:id="rId3"/>
              </a:rPr>
              <a:t>README from Carnegie Mellon University</a:t>
            </a:r>
            <a:endParaRPr lang="en-US">
              <a:ea typeface="Calibri"/>
              <a:cs typeface="Calibri"/>
            </a:endParaRPr>
          </a:p>
          <a:p>
            <a:pPr marL="285750" indent="-285750">
              <a:buFont typeface="Arial"/>
              <a:buChar char="•"/>
            </a:pPr>
            <a:r>
              <a:rPr lang="en-US">
                <a:ea typeface="Calibri"/>
                <a:cs typeface="Calibri"/>
                <a:hlinkClick r:id="rId4"/>
              </a:rPr>
              <a:t>README template from University of Rochester</a:t>
            </a:r>
          </a:p>
          <a:p>
            <a:endParaRPr lang="en-US">
              <a:ea typeface="Calibri"/>
              <a:cs typeface="Calibri"/>
            </a:endParaRPr>
          </a:p>
        </p:txBody>
      </p:sp>
    </p:spTree>
    <p:extLst>
      <p:ext uri="{BB962C8B-B14F-4D97-AF65-F5344CB8AC3E}">
        <p14:creationId xmlns:p14="http://schemas.microsoft.com/office/powerpoint/2010/main" val="164560643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D4918-A55B-A444-7527-FED5EDFA14AC}"/>
              </a:ext>
            </a:extLst>
          </p:cNvPr>
          <p:cNvSpPr>
            <a:spLocks noGrp="1"/>
          </p:cNvSpPr>
          <p:nvPr>
            <p:ph type="title"/>
          </p:nvPr>
        </p:nvSpPr>
        <p:spPr/>
        <p:txBody>
          <a:bodyPr/>
          <a:lstStyle/>
          <a:p>
            <a:pPr algn="ctr"/>
            <a:r>
              <a:rPr lang="en-US">
                <a:ea typeface="Calibri Light"/>
                <a:cs typeface="Calibri Light"/>
              </a:rPr>
              <a:t>Data Dictionaries &amp; Codebooks</a:t>
            </a:r>
          </a:p>
          <a:p>
            <a:pPr algn="ctr"/>
            <a:endParaRPr lang="en-US">
              <a:ea typeface="Calibri Light"/>
              <a:cs typeface="Calibri Light"/>
            </a:endParaRPr>
          </a:p>
        </p:txBody>
      </p:sp>
      <p:pic>
        <p:nvPicPr>
          <p:cNvPr id="5" name="Picture 4">
            <a:extLst>
              <a:ext uri="{FF2B5EF4-FFF2-40B4-BE49-F238E27FC236}">
                <a16:creationId xmlns:a16="http://schemas.microsoft.com/office/drawing/2014/main" id="{25421F46-2131-639F-1A0F-733DA4690EB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
        <p:nvSpPr>
          <p:cNvPr id="4" name="TextBox 3">
            <a:extLst>
              <a:ext uri="{FF2B5EF4-FFF2-40B4-BE49-F238E27FC236}">
                <a16:creationId xmlns:a16="http://schemas.microsoft.com/office/drawing/2014/main" id="{0139683A-54BC-35BE-0FB4-C8173725CC4A}"/>
              </a:ext>
            </a:extLst>
          </p:cNvPr>
          <p:cNvSpPr txBox="1"/>
          <p:nvPr/>
        </p:nvSpPr>
        <p:spPr>
          <a:xfrm>
            <a:off x="2553314" y="1127944"/>
            <a:ext cx="707277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a:ea typeface="Calibri"/>
                <a:cs typeface="Calibri"/>
              </a:rPr>
              <a:t>similar but different</a:t>
            </a:r>
            <a:endParaRPr lang="en-US">
              <a:ea typeface="Calibri" panose="020F0502020204030204"/>
              <a:cs typeface="Calibri" panose="020F0502020204030204"/>
            </a:endParaRPr>
          </a:p>
        </p:txBody>
      </p:sp>
      <p:sp>
        <p:nvSpPr>
          <p:cNvPr id="3" name="TextBox 2">
            <a:extLst>
              <a:ext uri="{FF2B5EF4-FFF2-40B4-BE49-F238E27FC236}">
                <a16:creationId xmlns:a16="http://schemas.microsoft.com/office/drawing/2014/main" id="{6450C7B0-973D-3057-AB1A-1831FEFBF697}"/>
              </a:ext>
            </a:extLst>
          </p:cNvPr>
          <p:cNvSpPr txBox="1"/>
          <p:nvPr/>
        </p:nvSpPr>
        <p:spPr>
          <a:xfrm>
            <a:off x="214247" y="2360764"/>
            <a:ext cx="4198828"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Common elements in data dictionaries &amp; codebooks:</a:t>
            </a:r>
          </a:p>
          <a:p>
            <a:pPr marL="285750" indent="-285750">
              <a:buFont typeface="Arial"/>
              <a:buChar char="•"/>
            </a:pPr>
            <a:r>
              <a:rPr lang="en-US">
                <a:ea typeface="Calibri"/>
                <a:cs typeface="Calibri"/>
              </a:rPr>
              <a:t>Listings of data objects with names and definitions</a:t>
            </a:r>
          </a:p>
          <a:p>
            <a:pPr marL="285750" indent="-285750">
              <a:buFont typeface="Arial"/>
              <a:buChar char="•"/>
            </a:pPr>
            <a:r>
              <a:rPr lang="en-US">
                <a:ea typeface="Calibri"/>
                <a:cs typeface="Calibri"/>
              </a:rPr>
              <a:t>Properties of data elements (data type, nullability, optionality)</a:t>
            </a:r>
          </a:p>
          <a:p>
            <a:pPr marL="285750" indent="-285750">
              <a:buFont typeface="Arial"/>
              <a:buChar char="•"/>
            </a:pPr>
            <a:r>
              <a:rPr lang="en-US">
                <a:ea typeface="Calibri"/>
                <a:cs typeface="Calibri"/>
              </a:rPr>
              <a:t>Missing data and quality-indicator codes</a:t>
            </a:r>
          </a:p>
          <a:p>
            <a:pPr marL="285750" indent="-285750">
              <a:buFont typeface="Arial"/>
              <a:buChar char="•"/>
            </a:pPr>
            <a:r>
              <a:rPr lang="en-US">
                <a:ea typeface="Calibri"/>
                <a:cs typeface="Calibri"/>
              </a:rPr>
              <a:t>Summaries</a:t>
            </a:r>
          </a:p>
          <a:p>
            <a:pPr marL="285750" indent="-285750">
              <a:buFont typeface="Arial"/>
              <a:buChar char="•"/>
            </a:pPr>
            <a:r>
              <a:rPr lang="en-US">
                <a:ea typeface="Calibri"/>
                <a:cs typeface="Calibri"/>
              </a:rPr>
              <a:t>Raw survey question text </a:t>
            </a:r>
          </a:p>
          <a:p>
            <a:pPr marL="285750" indent="-285750">
              <a:buFont typeface="Arial"/>
              <a:buChar char="•"/>
            </a:pPr>
            <a:r>
              <a:rPr lang="en-US">
                <a:ea typeface="Calibri"/>
                <a:cs typeface="Calibri"/>
              </a:rPr>
              <a:t>And more...</a:t>
            </a:r>
          </a:p>
          <a:p>
            <a:pPr marL="285750" indent="-285750">
              <a:buFont typeface="Arial"/>
              <a:buChar char="•"/>
            </a:pPr>
            <a:endParaRPr lang="en-US">
              <a:ea typeface="Calibri"/>
              <a:cs typeface="Calibri"/>
            </a:endParaRPr>
          </a:p>
          <a:p>
            <a:endParaRPr lang="en-US">
              <a:ea typeface="Calibri"/>
              <a:cs typeface="Calibri"/>
            </a:endParaRPr>
          </a:p>
          <a:p>
            <a:endParaRPr lang="en-US">
              <a:ea typeface="Calibri"/>
              <a:cs typeface="Calibri"/>
            </a:endParaRPr>
          </a:p>
          <a:p>
            <a:endParaRPr lang="en-US">
              <a:ea typeface="Calibri"/>
              <a:cs typeface="Calibri"/>
            </a:endParaRPr>
          </a:p>
          <a:p>
            <a:pPr marL="285750" indent="-285750">
              <a:buFont typeface="Arial"/>
              <a:buChar char="•"/>
            </a:pPr>
            <a:endParaRPr lang="en-US">
              <a:ea typeface="Calibri"/>
              <a:cs typeface="Calibri"/>
            </a:endParaRPr>
          </a:p>
        </p:txBody>
      </p:sp>
      <p:sp>
        <p:nvSpPr>
          <p:cNvPr id="6" name="TextBox 5">
            <a:extLst>
              <a:ext uri="{FF2B5EF4-FFF2-40B4-BE49-F238E27FC236}">
                <a16:creationId xmlns:a16="http://schemas.microsoft.com/office/drawing/2014/main" id="{FC7E5E25-298C-2C22-22C3-A15C6250322D}"/>
              </a:ext>
            </a:extLst>
          </p:cNvPr>
          <p:cNvSpPr txBox="1"/>
          <p:nvPr/>
        </p:nvSpPr>
        <p:spPr>
          <a:xfrm>
            <a:off x="4414119" y="2359460"/>
            <a:ext cx="3346797"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Accessibility Tips:</a:t>
            </a:r>
          </a:p>
          <a:p>
            <a:pPr marL="285750" indent="-285750">
              <a:buFont typeface="Arial"/>
              <a:buChar char="•"/>
            </a:pPr>
            <a:r>
              <a:rPr lang="en-US">
                <a:ea typeface="Calibri"/>
                <a:cs typeface="Calibri"/>
              </a:rPr>
              <a:t>Codebooks should generally be formatted in accessible (PDF/A) documents, text (.txt), or a common markup format like XML</a:t>
            </a:r>
          </a:p>
          <a:p>
            <a:pPr marL="285750" indent="-285750">
              <a:buFont typeface="Arial"/>
              <a:buChar char="•"/>
            </a:pPr>
            <a:r>
              <a:rPr lang="en-US">
                <a:ea typeface="Calibri"/>
                <a:cs typeface="Calibri"/>
              </a:rPr>
              <a:t>Data dictionaries should be tabular in nature and formatted as .csv files</a:t>
            </a:r>
          </a:p>
          <a:p>
            <a:pPr marL="285750" indent="-285750">
              <a:buFont typeface="Arial"/>
              <a:buChar char="•"/>
            </a:pPr>
            <a:r>
              <a:rPr lang="en-US">
                <a:ea typeface="Calibri"/>
                <a:cs typeface="Calibri"/>
              </a:rPr>
              <a:t>Separate data dictionaries from datasets – avoid putting them in tabs in the same workbook</a:t>
            </a:r>
          </a:p>
          <a:p>
            <a:pPr marL="285750" indent="-285750">
              <a:buFont typeface="Arial"/>
              <a:buChar char="•"/>
            </a:pPr>
            <a:endParaRPr lang="en-US">
              <a:ea typeface="Calibri"/>
              <a:cs typeface="Calibri"/>
            </a:endParaRPr>
          </a:p>
          <a:p>
            <a:endParaRPr lang="en-US">
              <a:ea typeface="Calibri"/>
              <a:cs typeface="Calibri"/>
            </a:endParaRPr>
          </a:p>
        </p:txBody>
      </p:sp>
      <p:sp>
        <p:nvSpPr>
          <p:cNvPr id="7" name="TextBox 6">
            <a:extLst>
              <a:ext uri="{FF2B5EF4-FFF2-40B4-BE49-F238E27FC236}">
                <a16:creationId xmlns:a16="http://schemas.microsoft.com/office/drawing/2014/main" id="{D78E104B-212B-0594-C39B-6F0C81029A93}"/>
              </a:ext>
            </a:extLst>
          </p:cNvPr>
          <p:cNvSpPr txBox="1"/>
          <p:nvPr/>
        </p:nvSpPr>
        <p:spPr>
          <a:xfrm>
            <a:off x="8392438" y="2338191"/>
            <a:ext cx="3496849"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ea typeface="Calibri"/>
                <a:cs typeface="Calibri"/>
              </a:rPr>
              <a:t>Examples:</a:t>
            </a:r>
          </a:p>
          <a:p>
            <a:pPr marL="285750" indent="-285750">
              <a:buFont typeface="Arial"/>
              <a:buChar char="•"/>
            </a:pPr>
            <a:r>
              <a:rPr lang="en-US">
                <a:ea typeface="Calibri"/>
                <a:cs typeface="Calibri"/>
                <a:hlinkClick r:id="rId3"/>
              </a:rPr>
              <a:t>Data dictionary example from </a:t>
            </a:r>
            <a:r>
              <a:rPr lang="en-US" i="1">
                <a:ea typeface="Calibri"/>
                <a:cs typeface="Calibri"/>
                <a:hlinkClick r:id="rId3"/>
              </a:rPr>
              <a:t>Nature</a:t>
            </a:r>
            <a:endParaRPr lang="en-US">
              <a:ea typeface="Calibri"/>
              <a:cs typeface="Calibri"/>
            </a:endParaRPr>
          </a:p>
          <a:p>
            <a:pPr marL="285750" indent="-285750">
              <a:buFont typeface="Arial"/>
              <a:buChar char="•"/>
            </a:pPr>
            <a:r>
              <a:rPr lang="en-US">
                <a:ea typeface="Calibri"/>
                <a:cs typeface="Calibri"/>
                <a:hlinkClick r:id="rId4"/>
              </a:rPr>
              <a:t>Codebook example from USGS</a:t>
            </a:r>
            <a:endParaRPr lang="en-US" i="1">
              <a:ea typeface="Calibri"/>
              <a:cs typeface="Calibri"/>
            </a:endParaRPr>
          </a:p>
          <a:p>
            <a:endParaRPr lang="en-US">
              <a:ea typeface="Calibri"/>
              <a:cs typeface="Calibri"/>
            </a:endParaRPr>
          </a:p>
        </p:txBody>
      </p:sp>
    </p:spTree>
    <p:extLst>
      <p:ext uri="{BB962C8B-B14F-4D97-AF65-F5344CB8AC3E}">
        <p14:creationId xmlns:p14="http://schemas.microsoft.com/office/powerpoint/2010/main" val="12401826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264313-2B48-9110-F239-07C71061A756}"/>
              </a:ext>
            </a:extLst>
          </p:cNvPr>
          <p:cNvSpPr>
            <a:spLocks noGrp="1"/>
          </p:cNvSpPr>
          <p:nvPr>
            <p:ph type="title"/>
          </p:nvPr>
        </p:nvSpPr>
        <p:spPr>
          <a:xfrm>
            <a:off x="838200" y="312933"/>
            <a:ext cx="10515600" cy="1325563"/>
          </a:xfrm>
        </p:spPr>
        <p:txBody>
          <a:bodyPr/>
          <a:lstStyle/>
          <a:p>
            <a:pPr algn="ctr"/>
            <a:r>
              <a:rPr lang="en-US">
                <a:ea typeface="Calibri Light"/>
                <a:cs typeface="Calibri Light"/>
              </a:rPr>
              <a:t>What is Interoperability?</a:t>
            </a:r>
          </a:p>
        </p:txBody>
      </p:sp>
      <p:pic>
        <p:nvPicPr>
          <p:cNvPr id="5" name="Picture 4">
            <a:extLst>
              <a:ext uri="{FF2B5EF4-FFF2-40B4-BE49-F238E27FC236}">
                <a16:creationId xmlns:a16="http://schemas.microsoft.com/office/drawing/2014/main" id="{FEC5D0B6-1BC8-57B7-E943-B9D9EB5D58A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sp>
        <p:nvSpPr>
          <p:cNvPr id="6" name="TextBox 5">
            <a:extLst>
              <a:ext uri="{FF2B5EF4-FFF2-40B4-BE49-F238E27FC236}">
                <a16:creationId xmlns:a16="http://schemas.microsoft.com/office/drawing/2014/main" id="{9C18DD3E-A4F0-9F1D-D5CA-E3F5AE2A3402}"/>
              </a:ext>
            </a:extLst>
          </p:cNvPr>
          <p:cNvSpPr txBox="1"/>
          <p:nvPr/>
        </p:nvSpPr>
        <p:spPr>
          <a:xfrm>
            <a:off x="617428" y="1635560"/>
            <a:ext cx="10876767"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Interoperability is the characteristic of a file or set of files allowing a wide array of users to use and manipulate them…over time</a:t>
            </a:r>
          </a:p>
          <a:p>
            <a:endParaRPr lang="en-US" sz="2800">
              <a:ea typeface="Calibri"/>
              <a:cs typeface="Calibri"/>
            </a:endParaRPr>
          </a:p>
        </p:txBody>
      </p:sp>
      <p:sp>
        <p:nvSpPr>
          <p:cNvPr id="7" name="TextBox 6">
            <a:extLst>
              <a:ext uri="{FF2B5EF4-FFF2-40B4-BE49-F238E27FC236}">
                <a16:creationId xmlns:a16="http://schemas.microsoft.com/office/drawing/2014/main" id="{99A660CB-07CF-8296-6F7A-7CD4087DC3B0}"/>
              </a:ext>
            </a:extLst>
          </p:cNvPr>
          <p:cNvSpPr txBox="1"/>
          <p:nvPr/>
        </p:nvSpPr>
        <p:spPr>
          <a:xfrm>
            <a:off x="617428" y="2871462"/>
            <a:ext cx="10751505"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ea typeface="Calibri"/>
                <a:cs typeface="Calibri"/>
              </a:rPr>
              <a:t>Interoperability extends the functional lifespan of your data and opens it to as wide an audience as possible.</a:t>
            </a:r>
          </a:p>
          <a:p>
            <a:endParaRPr lang="en-US" sz="2800">
              <a:ea typeface="+mn-lt"/>
              <a:cs typeface="+mn-lt"/>
            </a:endParaRPr>
          </a:p>
          <a:p>
            <a:pPr>
              <a:buFont typeface="Arial"/>
              <a:buChar char="•"/>
            </a:pPr>
            <a:r>
              <a:rPr lang="en-US" sz="2800">
                <a:ea typeface="+mn-lt"/>
                <a:cs typeface="+mn-lt"/>
              </a:rPr>
              <a:t>    Can files be opened with widely available software? </a:t>
            </a:r>
            <a:endParaRPr lang="en-US">
              <a:ea typeface="+mn-lt"/>
              <a:cs typeface="+mn-lt"/>
            </a:endParaRPr>
          </a:p>
          <a:p>
            <a:pPr>
              <a:buFont typeface="Arial"/>
              <a:buChar char="•"/>
            </a:pPr>
            <a:r>
              <a:rPr lang="en-US" sz="2800">
                <a:ea typeface="Calibri"/>
                <a:cs typeface="Calibri"/>
              </a:rPr>
              <a:t>    Do files comply with recognized standards?</a:t>
            </a:r>
            <a:endParaRPr lang="en-US">
              <a:ea typeface="Calibri"/>
              <a:cs typeface="Calibri"/>
            </a:endParaRPr>
          </a:p>
          <a:p>
            <a:pPr marL="457200" indent="-457200">
              <a:buFont typeface="Arial"/>
              <a:buChar char="•"/>
            </a:pPr>
            <a:r>
              <a:rPr lang="en-US" sz="2800">
                <a:ea typeface="+mn-lt"/>
                <a:cs typeface="+mn-lt"/>
              </a:rPr>
              <a:t>Are files organized and labeled?</a:t>
            </a:r>
            <a:endParaRPr lang="en-US" sz="2800">
              <a:ea typeface="Calibri"/>
              <a:cs typeface="Calibri"/>
            </a:endParaRPr>
          </a:p>
        </p:txBody>
      </p:sp>
      <p:pic>
        <p:nvPicPr>
          <p:cNvPr id="9" name="Picture 8">
            <a:extLst>
              <a:ext uri="{FF2B5EF4-FFF2-40B4-BE49-F238E27FC236}">
                <a16:creationId xmlns:a16="http://schemas.microsoft.com/office/drawing/2014/main" id="{9A3695B8-4AFC-19E6-F48F-79B23FB2A97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368032" y="4051916"/>
            <a:ext cx="3714750" cy="2101215"/>
          </a:xfrm>
          <a:prstGeom prst="rect">
            <a:avLst/>
          </a:prstGeom>
        </p:spPr>
      </p:pic>
    </p:spTree>
    <p:extLst>
      <p:ext uri="{BB962C8B-B14F-4D97-AF65-F5344CB8AC3E}">
        <p14:creationId xmlns:p14="http://schemas.microsoft.com/office/powerpoint/2010/main" val="9041522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5421F46-2131-639F-1A0F-733DA4690EB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9050" y="6257925"/>
            <a:ext cx="12268200" cy="609600"/>
          </a:xfrm>
          <a:prstGeom prst="rect">
            <a:avLst/>
          </a:prstGeom>
        </p:spPr>
      </p:pic>
      <p:pic>
        <p:nvPicPr>
          <p:cNvPr id="2" name="Picture 1">
            <a:extLst>
              <a:ext uri="{FF2B5EF4-FFF2-40B4-BE49-F238E27FC236}">
                <a16:creationId xmlns:a16="http://schemas.microsoft.com/office/drawing/2014/main" id="{4666A6A5-9CC5-A2AD-49C9-D26B6C1A312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42297" y="511702"/>
            <a:ext cx="6273468" cy="5838091"/>
          </a:xfrm>
          <a:prstGeom prst="rect">
            <a:avLst/>
          </a:prstGeom>
        </p:spPr>
      </p:pic>
      <p:sp>
        <p:nvSpPr>
          <p:cNvPr id="3" name="Title 2">
            <a:extLst>
              <a:ext uri="{FF2B5EF4-FFF2-40B4-BE49-F238E27FC236}">
                <a16:creationId xmlns:a16="http://schemas.microsoft.com/office/drawing/2014/main" id="{5CBA52EA-9A95-84AF-3828-D4DD15C8E960}"/>
              </a:ext>
            </a:extLst>
          </p:cNvPr>
          <p:cNvSpPr>
            <a:spLocks noGrp="1"/>
          </p:cNvSpPr>
          <p:nvPr>
            <p:ph type="title"/>
          </p:nvPr>
        </p:nvSpPr>
        <p:spPr>
          <a:xfrm>
            <a:off x="6538272" y="1185"/>
            <a:ext cx="4327336" cy="1336936"/>
          </a:xfrm>
        </p:spPr>
        <p:txBody>
          <a:bodyPr/>
          <a:lstStyle/>
          <a:p>
            <a:r>
              <a:rPr lang="en-US">
                <a:ea typeface="Calibri Light"/>
                <a:cs typeface="Calibri Light"/>
              </a:rPr>
              <a:t>File Confusion...</a:t>
            </a:r>
            <a:endParaRPr lang="en-US"/>
          </a:p>
        </p:txBody>
      </p:sp>
      <p:pic>
        <p:nvPicPr>
          <p:cNvPr id="4" name="Picture 3" descr="Images of files badly described. File names include 8m, 6wpt, 7m, 6m, and so on. ">
            <a:extLst>
              <a:ext uri="{FF2B5EF4-FFF2-40B4-BE49-F238E27FC236}">
                <a16:creationId xmlns:a16="http://schemas.microsoft.com/office/drawing/2014/main" id="{8510EAE2-D3CA-8313-0BBA-9CBC88B3DC1F}"/>
              </a:ext>
              <a:ext uri="{C183D7F6-B498-43B3-948B-1728B52AA6E4}">
                <adec:decorative xmlns:adec="http://schemas.microsoft.com/office/drawing/2017/decorative" val="0"/>
              </a:ext>
            </a:extLst>
          </p:cNvPr>
          <p:cNvPicPr>
            <a:picLocks noChangeAspect="1"/>
          </p:cNvPicPr>
          <p:nvPr/>
        </p:nvPicPr>
        <p:blipFill>
          <a:blip r:embed="rId4"/>
          <a:stretch>
            <a:fillRect/>
          </a:stretch>
        </p:blipFill>
        <p:spPr>
          <a:xfrm>
            <a:off x="6533972" y="971996"/>
            <a:ext cx="4886324" cy="4921493"/>
          </a:xfrm>
          <a:prstGeom prst="rect">
            <a:avLst/>
          </a:prstGeom>
        </p:spPr>
      </p:pic>
    </p:spTree>
    <p:extLst>
      <p:ext uri="{BB962C8B-B14F-4D97-AF65-F5344CB8AC3E}">
        <p14:creationId xmlns:p14="http://schemas.microsoft.com/office/powerpoint/2010/main" val="98404445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3CAC2-BEDC-E87F-87C5-E3FB999DEE62}"/>
              </a:ext>
            </a:extLst>
          </p:cNvPr>
          <p:cNvSpPr>
            <a:spLocks noGrp="1"/>
          </p:cNvSpPr>
          <p:nvPr>
            <p:ph type="title"/>
          </p:nvPr>
        </p:nvSpPr>
        <p:spPr>
          <a:xfrm>
            <a:off x="838200" y="384175"/>
            <a:ext cx="10515600" cy="1325563"/>
          </a:xfrm>
        </p:spPr>
        <p:txBody>
          <a:bodyPr/>
          <a:lstStyle/>
          <a:p>
            <a:pPr algn="ctr"/>
            <a:r>
              <a:rPr lang="en-US">
                <a:ea typeface="Calibri Light"/>
                <a:cs typeface="Calibri Light"/>
              </a:rPr>
              <a:t>Interoperability Considerations</a:t>
            </a:r>
          </a:p>
        </p:txBody>
      </p:sp>
      <p:sp>
        <p:nvSpPr>
          <p:cNvPr id="3" name="Content Placeholder 2">
            <a:extLst>
              <a:ext uri="{FF2B5EF4-FFF2-40B4-BE49-F238E27FC236}">
                <a16:creationId xmlns:a16="http://schemas.microsoft.com/office/drawing/2014/main" id="{69A94AE9-58A0-A9F2-F4CC-C85455C876F6}"/>
              </a:ext>
            </a:extLst>
          </p:cNvPr>
          <p:cNvSpPr>
            <a:spLocks noGrp="1"/>
          </p:cNvSpPr>
          <p:nvPr>
            <p:ph idx="1"/>
          </p:nvPr>
        </p:nvSpPr>
        <p:spPr>
          <a:xfrm>
            <a:off x="838200" y="1720850"/>
            <a:ext cx="10515600" cy="4237038"/>
          </a:xfrm>
        </p:spPr>
        <p:txBody>
          <a:bodyPr vert="horz" lIns="91440" tIns="45720" rIns="91440" bIns="45720" rtlCol="0" anchor="t">
            <a:normAutofit/>
          </a:bodyPr>
          <a:lstStyle/>
          <a:p>
            <a:r>
              <a:rPr lang="en-US" b="1">
                <a:ea typeface="Calibri"/>
                <a:cs typeface="Calibri"/>
              </a:rPr>
              <a:t>Software</a:t>
            </a:r>
            <a:r>
              <a:rPr lang="en-US">
                <a:ea typeface="Calibri"/>
                <a:cs typeface="Calibri"/>
              </a:rPr>
              <a:t>: are there open source or free alternatives to proprietary software used in data collection?</a:t>
            </a:r>
          </a:p>
          <a:p>
            <a:r>
              <a:rPr lang="en-US" b="1">
                <a:ea typeface="Calibri"/>
                <a:cs typeface="Calibri"/>
              </a:rPr>
              <a:t>File Types</a:t>
            </a:r>
            <a:r>
              <a:rPr lang="en-US">
                <a:ea typeface="Calibri"/>
                <a:cs typeface="Calibri"/>
              </a:rPr>
              <a:t>: are the files generated in common formats, or able to be easily transcoded?</a:t>
            </a:r>
          </a:p>
          <a:p>
            <a:r>
              <a:rPr lang="en-US" b="1">
                <a:ea typeface="Calibri"/>
                <a:cs typeface="Calibri"/>
              </a:rPr>
              <a:t>Organization</a:t>
            </a:r>
            <a:r>
              <a:rPr lang="en-US">
                <a:ea typeface="Calibri"/>
                <a:cs typeface="Calibri"/>
              </a:rPr>
              <a:t>: are the files organized in a clearly interpretable way within a file system?</a:t>
            </a:r>
          </a:p>
          <a:p>
            <a:r>
              <a:rPr lang="en-US" b="1">
                <a:ea typeface="Calibri"/>
                <a:cs typeface="Calibri"/>
              </a:rPr>
              <a:t>Accessibility</a:t>
            </a:r>
            <a:r>
              <a:rPr lang="en-US">
                <a:ea typeface="Calibri"/>
                <a:cs typeface="Calibri"/>
              </a:rPr>
              <a:t>: are the files themselves accessible to screen readers or other assistive software?</a:t>
            </a:r>
          </a:p>
          <a:p>
            <a:r>
              <a:rPr lang="en-US" b="1">
                <a:ea typeface="Calibri"/>
                <a:cs typeface="Calibri"/>
              </a:rPr>
              <a:t>What else...</a:t>
            </a:r>
          </a:p>
          <a:p>
            <a:endParaRPr lang="en-US">
              <a:ea typeface="Calibri"/>
              <a:cs typeface="Calibri"/>
            </a:endParaRPr>
          </a:p>
        </p:txBody>
      </p:sp>
      <p:pic>
        <p:nvPicPr>
          <p:cNvPr id="5" name="Picture 4">
            <a:extLst>
              <a:ext uri="{FF2B5EF4-FFF2-40B4-BE49-F238E27FC236}">
                <a16:creationId xmlns:a16="http://schemas.microsoft.com/office/drawing/2014/main" id="{12C6FC00-DE31-C18C-A9DC-FB278F3E94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5431924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3CAC2-BEDC-E87F-87C5-E3FB999DEE62}"/>
              </a:ext>
            </a:extLst>
          </p:cNvPr>
          <p:cNvSpPr>
            <a:spLocks noGrp="1"/>
          </p:cNvSpPr>
          <p:nvPr>
            <p:ph type="title"/>
          </p:nvPr>
        </p:nvSpPr>
        <p:spPr>
          <a:xfrm>
            <a:off x="838200" y="3175"/>
            <a:ext cx="10515600" cy="1325563"/>
          </a:xfrm>
        </p:spPr>
        <p:txBody>
          <a:bodyPr/>
          <a:lstStyle/>
          <a:p>
            <a:pPr algn="ctr"/>
            <a:r>
              <a:rPr lang="en-US">
                <a:ea typeface="Calibri Light"/>
                <a:cs typeface="Calibri Light"/>
              </a:rPr>
              <a:t>Software and File Types</a:t>
            </a:r>
            <a:endParaRPr lang="en-US"/>
          </a:p>
        </p:txBody>
      </p:sp>
      <p:sp>
        <p:nvSpPr>
          <p:cNvPr id="6" name="TextBox 5">
            <a:extLst>
              <a:ext uri="{FF2B5EF4-FFF2-40B4-BE49-F238E27FC236}">
                <a16:creationId xmlns:a16="http://schemas.microsoft.com/office/drawing/2014/main" id="{B5B8C29F-CC67-740A-CB3A-9E2925A21120}"/>
              </a:ext>
            </a:extLst>
          </p:cNvPr>
          <p:cNvSpPr txBox="1"/>
          <p:nvPr/>
        </p:nvSpPr>
        <p:spPr>
          <a:xfrm>
            <a:off x="2553314" y="1127944"/>
            <a:ext cx="707277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i="1">
                <a:ea typeface="Calibri"/>
                <a:cs typeface="Calibri"/>
              </a:rPr>
              <a:t>*utter chaos*</a:t>
            </a:r>
            <a:endParaRPr lang="en-US"/>
          </a:p>
        </p:txBody>
      </p:sp>
      <p:pic>
        <p:nvPicPr>
          <p:cNvPr id="4" name="Picture 3">
            <a:extLst>
              <a:ext uri="{FF2B5EF4-FFF2-40B4-BE49-F238E27FC236}">
                <a16:creationId xmlns:a16="http://schemas.microsoft.com/office/drawing/2014/main" id="{16D89CB8-DC12-9B1C-9E31-3BB2D10D7346}"/>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0515" y="2015886"/>
            <a:ext cx="2362200" cy="3635619"/>
          </a:xfrm>
          <a:prstGeom prst="rect">
            <a:avLst/>
          </a:prstGeom>
        </p:spPr>
      </p:pic>
      <p:pic>
        <p:nvPicPr>
          <p:cNvPr id="9" name="Picture 8">
            <a:extLst>
              <a:ext uri="{FF2B5EF4-FFF2-40B4-BE49-F238E27FC236}">
                <a16:creationId xmlns:a16="http://schemas.microsoft.com/office/drawing/2014/main" id="{4E0B69B9-7405-98C4-CCD9-B7A49379FAE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834446" y="1898266"/>
            <a:ext cx="2508394" cy="4548554"/>
          </a:xfrm>
          <a:prstGeom prst="rect">
            <a:avLst/>
          </a:prstGeom>
        </p:spPr>
      </p:pic>
      <p:pic>
        <p:nvPicPr>
          <p:cNvPr id="10" name="Picture 9">
            <a:extLst>
              <a:ext uri="{FF2B5EF4-FFF2-40B4-BE49-F238E27FC236}">
                <a16:creationId xmlns:a16="http://schemas.microsoft.com/office/drawing/2014/main" id="{12DB8A0B-CBF0-7B3E-93A5-505E1DA64423}"/>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2352148" y="2033206"/>
            <a:ext cx="2277668" cy="4103077"/>
          </a:xfrm>
          <a:prstGeom prst="rect">
            <a:avLst/>
          </a:prstGeom>
        </p:spPr>
      </p:pic>
      <p:pic>
        <p:nvPicPr>
          <p:cNvPr id="5" name="Picture 4">
            <a:extLst>
              <a:ext uri="{FF2B5EF4-FFF2-40B4-BE49-F238E27FC236}">
                <a16:creationId xmlns:a16="http://schemas.microsoft.com/office/drawing/2014/main" id="{12C6FC00-DE31-C18C-A9DC-FB278F3E94F1}"/>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9050" y="6257925"/>
            <a:ext cx="12268200" cy="609600"/>
          </a:xfrm>
          <a:prstGeom prst="rect">
            <a:avLst/>
          </a:prstGeom>
        </p:spPr>
      </p:pic>
      <p:sp>
        <p:nvSpPr>
          <p:cNvPr id="11" name="TextBox 10">
            <a:extLst>
              <a:ext uri="{FF2B5EF4-FFF2-40B4-BE49-F238E27FC236}">
                <a16:creationId xmlns:a16="http://schemas.microsoft.com/office/drawing/2014/main" id="{21676FC9-16FB-9868-B4DA-D4B3DF3A122E}"/>
              </a:ext>
            </a:extLst>
          </p:cNvPr>
          <p:cNvSpPr txBox="1"/>
          <p:nvPr/>
        </p:nvSpPr>
        <p:spPr>
          <a:xfrm>
            <a:off x="7689196" y="1771354"/>
            <a:ext cx="4217043" cy="449353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Calibri"/>
                <a:cs typeface="Calibri"/>
              </a:rPr>
              <a:t>Most of us are comfortable with common formats like .tiff, .csv, and even some more niche ones like .</a:t>
            </a:r>
            <a:r>
              <a:rPr lang="en-US" sz="2000" err="1">
                <a:ea typeface="Calibri"/>
                <a:cs typeface="Calibri"/>
              </a:rPr>
              <a:t>rdata</a:t>
            </a:r>
            <a:r>
              <a:rPr lang="en-US" sz="2000">
                <a:ea typeface="Calibri"/>
                <a:cs typeface="Calibri"/>
              </a:rPr>
              <a:t>.</a:t>
            </a:r>
          </a:p>
          <a:p>
            <a:endParaRPr lang="en-US" sz="2000">
              <a:ea typeface="Calibri"/>
              <a:cs typeface="Calibri"/>
            </a:endParaRPr>
          </a:p>
          <a:p>
            <a:r>
              <a:rPr lang="en-US" sz="2000">
                <a:ea typeface="Calibri"/>
                <a:cs typeface="Calibri"/>
              </a:rPr>
              <a:t>A proprietary file like a .</a:t>
            </a:r>
            <a:r>
              <a:rPr lang="en-US" sz="2000" err="1">
                <a:ea typeface="Calibri"/>
                <a:cs typeface="Calibri"/>
              </a:rPr>
              <a:t>vsi</a:t>
            </a:r>
            <a:r>
              <a:rPr lang="en-US" sz="2000">
                <a:ea typeface="Calibri"/>
                <a:cs typeface="Calibri"/>
              </a:rPr>
              <a:t>, which is only produced by Olympus microscopy software is far less likely to ping recognition, even within a discipline.</a:t>
            </a:r>
          </a:p>
          <a:p>
            <a:endParaRPr lang="en-US" sz="2000">
              <a:ea typeface="Calibri"/>
              <a:cs typeface="Calibri"/>
            </a:endParaRPr>
          </a:p>
          <a:p>
            <a:r>
              <a:rPr lang="en-US" sz="2000">
                <a:ea typeface="Calibri"/>
                <a:cs typeface="Calibri"/>
              </a:rPr>
              <a:t>Convert to a more common format when possible or delineate the file types and needed software in a...</a:t>
            </a:r>
          </a:p>
          <a:p>
            <a:endParaRPr lang="en-US">
              <a:ea typeface="Calibri"/>
              <a:cs typeface="Calibri"/>
            </a:endParaRPr>
          </a:p>
          <a:p>
            <a:pPr algn="ctr"/>
            <a:r>
              <a:rPr lang="en-US" sz="2800">
                <a:ea typeface="Calibri"/>
                <a:cs typeface="Calibri"/>
              </a:rPr>
              <a:t>README!</a:t>
            </a:r>
          </a:p>
        </p:txBody>
      </p:sp>
    </p:spTree>
    <p:extLst>
      <p:ext uri="{BB962C8B-B14F-4D97-AF65-F5344CB8AC3E}">
        <p14:creationId xmlns:p14="http://schemas.microsoft.com/office/powerpoint/2010/main" val="3972956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3CAC2-BEDC-E87F-87C5-E3FB999DEE62}"/>
              </a:ext>
            </a:extLst>
          </p:cNvPr>
          <p:cNvSpPr>
            <a:spLocks noGrp="1"/>
          </p:cNvSpPr>
          <p:nvPr>
            <p:ph type="title"/>
          </p:nvPr>
        </p:nvSpPr>
        <p:spPr>
          <a:xfrm>
            <a:off x="838200" y="3175"/>
            <a:ext cx="10515600" cy="1325563"/>
          </a:xfrm>
        </p:spPr>
        <p:txBody>
          <a:bodyPr/>
          <a:lstStyle/>
          <a:p>
            <a:pPr algn="ctr"/>
            <a:r>
              <a:rPr lang="en-US">
                <a:ea typeface="Calibri Light"/>
                <a:cs typeface="Calibri Light"/>
              </a:rPr>
              <a:t>Organization</a:t>
            </a:r>
            <a:endParaRPr lang="en-US"/>
          </a:p>
        </p:txBody>
      </p:sp>
      <p:pic>
        <p:nvPicPr>
          <p:cNvPr id="5" name="Picture 4">
            <a:extLst>
              <a:ext uri="{FF2B5EF4-FFF2-40B4-BE49-F238E27FC236}">
                <a16:creationId xmlns:a16="http://schemas.microsoft.com/office/drawing/2014/main" id="{12C6FC00-DE31-C18C-A9DC-FB278F3E94F1}"/>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
        <p:nvSpPr>
          <p:cNvPr id="6" name="TextBox 5">
            <a:extLst>
              <a:ext uri="{FF2B5EF4-FFF2-40B4-BE49-F238E27FC236}">
                <a16:creationId xmlns:a16="http://schemas.microsoft.com/office/drawing/2014/main" id="{B5B8C29F-CC67-740A-CB3A-9E2925A21120}"/>
              </a:ext>
            </a:extLst>
          </p:cNvPr>
          <p:cNvSpPr txBox="1"/>
          <p:nvPr/>
        </p:nvSpPr>
        <p:spPr>
          <a:xfrm>
            <a:off x="2553314" y="1127944"/>
            <a:ext cx="707277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i="1">
                <a:ea typeface="Calibri"/>
                <a:cs typeface="Calibri"/>
              </a:rPr>
              <a:t>*utter chaos</a:t>
            </a:r>
            <a:r>
              <a:rPr lang="en-US" sz="3200" i="1" baseline="30000">
                <a:ea typeface="Calibri"/>
                <a:cs typeface="Calibri"/>
              </a:rPr>
              <a:t>2</a:t>
            </a:r>
            <a:r>
              <a:rPr lang="en-US" sz="3200" i="1">
                <a:ea typeface="Calibri"/>
                <a:cs typeface="Calibri"/>
              </a:rPr>
              <a:t>*</a:t>
            </a:r>
            <a:endParaRPr lang="en-US"/>
          </a:p>
        </p:txBody>
      </p:sp>
      <p:pic>
        <p:nvPicPr>
          <p:cNvPr id="4" name="Picture 3">
            <a:extLst>
              <a:ext uri="{FF2B5EF4-FFF2-40B4-BE49-F238E27FC236}">
                <a16:creationId xmlns:a16="http://schemas.microsoft.com/office/drawing/2014/main" id="{AD7E7088-1D47-F9A8-4FA0-1FDE87B6C66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213147" y="1996945"/>
            <a:ext cx="1450428" cy="4114800"/>
          </a:xfrm>
          <a:prstGeom prst="rect">
            <a:avLst/>
          </a:prstGeom>
        </p:spPr>
      </p:pic>
      <p:pic>
        <p:nvPicPr>
          <p:cNvPr id="7" name="Picture 6">
            <a:extLst>
              <a:ext uri="{FF2B5EF4-FFF2-40B4-BE49-F238E27FC236}">
                <a16:creationId xmlns:a16="http://schemas.microsoft.com/office/drawing/2014/main" id="{0FD4B81D-9FF0-6AA7-37A6-8B5E0020DE4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1801265" y="1977802"/>
            <a:ext cx="2962331" cy="3981450"/>
          </a:xfrm>
          <a:prstGeom prst="rect">
            <a:avLst/>
          </a:prstGeom>
        </p:spPr>
      </p:pic>
      <p:pic>
        <p:nvPicPr>
          <p:cNvPr id="8" name="Picture 7">
            <a:extLst>
              <a:ext uri="{FF2B5EF4-FFF2-40B4-BE49-F238E27FC236}">
                <a16:creationId xmlns:a16="http://schemas.microsoft.com/office/drawing/2014/main" id="{2042D040-2985-3CD1-DEC3-6993FDED028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886180" y="1976461"/>
            <a:ext cx="3269033" cy="4114800"/>
          </a:xfrm>
          <a:prstGeom prst="rect">
            <a:avLst/>
          </a:prstGeom>
        </p:spPr>
      </p:pic>
      <p:sp>
        <p:nvSpPr>
          <p:cNvPr id="10" name="TextBox 9">
            <a:extLst>
              <a:ext uri="{FF2B5EF4-FFF2-40B4-BE49-F238E27FC236}">
                <a16:creationId xmlns:a16="http://schemas.microsoft.com/office/drawing/2014/main" id="{5C19BF3E-C938-01C1-B3CC-B7130D64D422}"/>
              </a:ext>
            </a:extLst>
          </p:cNvPr>
          <p:cNvSpPr txBox="1"/>
          <p:nvPr/>
        </p:nvSpPr>
        <p:spPr>
          <a:xfrm>
            <a:off x="8416807" y="2002399"/>
            <a:ext cx="3772881" cy="390876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Calibri"/>
                <a:cs typeface="Calibri"/>
              </a:rPr>
              <a:t>An easily (within reason) decipherable file structure makes everyone's life easier – including the researcher's!</a:t>
            </a:r>
          </a:p>
          <a:p>
            <a:endParaRPr lang="en-US" sz="2000">
              <a:ea typeface="Calibri"/>
              <a:cs typeface="Calibri"/>
            </a:endParaRPr>
          </a:p>
          <a:p>
            <a:r>
              <a:rPr lang="en-US" sz="2000">
                <a:ea typeface="Calibri"/>
                <a:cs typeface="Calibri"/>
              </a:rPr>
              <a:t>This may not be achievable with some data collection techniques and analysis software, but inscrutable hierarchies can always be address in a....</a:t>
            </a:r>
          </a:p>
          <a:p>
            <a:endParaRPr lang="en-US" sz="2000">
              <a:ea typeface="Calibri"/>
              <a:cs typeface="Calibri"/>
            </a:endParaRPr>
          </a:p>
          <a:p>
            <a:pPr algn="ctr"/>
            <a:r>
              <a:rPr lang="en-US" sz="2800">
                <a:ea typeface="Calibri"/>
                <a:cs typeface="Calibri"/>
              </a:rPr>
              <a:t>README!</a:t>
            </a:r>
          </a:p>
        </p:txBody>
      </p:sp>
    </p:spTree>
    <p:extLst>
      <p:ext uri="{BB962C8B-B14F-4D97-AF65-F5344CB8AC3E}">
        <p14:creationId xmlns:p14="http://schemas.microsoft.com/office/powerpoint/2010/main" val="383675238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41721E5-EC87-B97C-9910-878C6D2DACE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flipH="1">
            <a:off x="8011806" y="1830889"/>
            <a:ext cx="6689897" cy="5267325"/>
          </a:xfrm>
          <a:prstGeom prst="rect">
            <a:avLst/>
          </a:prstGeom>
        </p:spPr>
      </p:pic>
      <p:sp>
        <p:nvSpPr>
          <p:cNvPr id="9" name="Speech Bubble: Rectangle with Corners Rounded 8">
            <a:extLst>
              <a:ext uri="{FF2B5EF4-FFF2-40B4-BE49-F238E27FC236}">
                <a16:creationId xmlns:a16="http://schemas.microsoft.com/office/drawing/2014/main" id="{3D68B3A3-B75F-3865-390C-1A3F5ECF15D4}"/>
              </a:ext>
              <a:ext uri="{C183D7F6-B498-43B3-948B-1728B52AA6E4}">
                <adec:decorative xmlns:adec="http://schemas.microsoft.com/office/drawing/2017/decorative" val="1"/>
              </a:ext>
            </a:extLst>
          </p:cNvPr>
          <p:cNvSpPr/>
          <p:nvPr/>
        </p:nvSpPr>
        <p:spPr>
          <a:xfrm rot="16200000" flipH="1">
            <a:off x="6123965" y="2453808"/>
            <a:ext cx="3099152" cy="2395480"/>
          </a:xfrm>
          <a:prstGeom prst="wedgeRoundRectCallout">
            <a:avLst/>
          </a:prstGeom>
          <a:solidFill>
            <a:schemeClr val="bg1"/>
          </a:solidFill>
          <a:effectLst>
            <a:outerShdw blurRad="63500" dist="101600" dir="2700000">
              <a:srgbClr val="000000">
                <a:alpha val="4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07D4918-A55B-A444-7527-FED5EDFA14AC}"/>
              </a:ext>
            </a:extLst>
          </p:cNvPr>
          <p:cNvSpPr>
            <a:spLocks noGrp="1"/>
          </p:cNvSpPr>
          <p:nvPr>
            <p:ph type="title"/>
          </p:nvPr>
        </p:nvSpPr>
        <p:spPr>
          <a:xfrm>
            <a:off x="838200" y="95494"/>
            <a:ext cx="10515600" cy="1325563"/>
          </a:xfrm>
        </p:spPr>
        <p:txBody>
          <a:bodyPr/>
          <a:lstStyle/>
          <a:p>
            <a:pPr algn="ctr"/>
            <a:r>
              <a:rPr lang="en-US">
                <a:ea typeface="Calibri Light"/>
                <a:cs typeface="Calibri Light"/>
              </a:rPr>
              <a:t>Accessibility</a:t>
            </a:r>
          </a:p>
        </p:txBody>
      </p:sp>
      <p:pic>
        <p:nvPicPr>
          <p:cNvPr id="5" name="Picture 4">
            <a:extLst>
              <a:ext uri="{FF2B5EF4-FFF2-40B4-BE49-F238E27FC236}">
                <a16:creationId xmlns:a16="http://schemas.microsoft.com/office/drawing/2014/main" id="{25421F46-2131-639F-1A0F-733DA4690EB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
        <p:nvSpPr>
          <p:cNvPr id="4" name="TextBox 3">
            <a:extLst>
              <a:ext uri="{FF2B5EF4-FFF2-40B4-BE49-F238E27FC236}">
                <a16:creationId xmlns:a16="http://schemas.microsoft.com/office/drawing/2014/main" id="{907C081B-D21F-C3D1-3395-321D491EF6C1}"/>
              </a:ext>
            </a:extLst>
          </p:cNvPr>
          <p:cNvSpPr txBox="1"/>
          <p:nvPr/>
        </p:nvSpPr>
        <p:spPr>
          <a:xfrm>
            <a:off x="5270049" y="1128533"/>
            <a:ext cx="1646633"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ea typeface="Calibri"/>
                <a:cs typeface="Calibri"/>
              </a:rPr>
              <a:t>just do it</a:t>
            </a:r>
            <a:endParaRPr lang="en-US">
              <a:ea typeface="Calibri"/>
              <a:cs typeface="Calibri"/>
            </a:endParaRPr>
          </a:p>
        </p:txBody>
      </p:sp>
      <p:sp>
        <p:nvSpPr>
          <p:cNvPr id="7" name="TextBox 6">
            <a:extLst>
              <a:ext uri="{FF2B5EF4-FFF2-40B4-BE49-F238E27FC236}">
                <a16:creationId xmlns:a16="http://schemas.microsoft.com/office/drawing/2014/main" id="{C7E7E46F-790C-4025-7F14-DB72FFA2D19B}"/>
              </a:ext>
            </a:extLst>
          </p:cNvPr>
          <p:cNvSpPr txBox="1"/>
          <p:nvPr/>
        </p:nvSpPr>
        <p:spPr>
          <a:xfrm>
            <a:off x="605672" y="1933624"/>
            <a:ext cx="4666863"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ea typeface="Calibri"/>
                <a:cs typeface="Calibri"/>
              </a:rPr>
              <a:t>Making files, especially documents and media, accessible broadens your audience, includes persons with disabilities, and is just the right thing to do.</a:t>
            </a:r>
          </a:p>
          <a:p>
            <a:endParaRPr lang="en-US" sz="2000">
              <a:ea typeface="Calibri"/>
              <a:cs typeface="Calibri"/>
            </a:endParaRPr>
          </a:p>
          <a:p>
            <a:r>
              <a:rPr lang="en-US" sz="2000">
                <a:ea typeface="Calibri"/>
                <a:cs typeface="Calibri"/>
              </a:rPr>
              <a:t>You can accomplish this with things like:</a:t>
            </a:r>
          </a:p>
          <a:p>
            <a:pPr marL="285750" indent="-285750">
              <a:buFont typeface="Arial"/>
              <a:buChar char="•"/>
            </a:pPr>
            <a:r>
              <a:rPr lang="en-US" sz="2000">
                <a:ea typeface="Calibri"/>
                <a:cs typeface="Calibri"/>
              </a:rPr>
              <a:t>Alt-text</a:t>
            </a:r>
          </a:p>
          <a:p>
            <a:pPr marL="285750" indent="-285750">
              <a:buFont typeface="Arial"/>
              <a:buChar char="•"/>
            </a:pPr>
            <a:r>
              <a:rPr lang="en-US" sz="2000">
                <a:ea typeface="Calibri"/>
                <a:cs typeface="Calibri"/>
              </a:rPr>
              <a:t>OCR</a:t>
            </a:r>
          </a:p>
          <a:p>
            <a:pPr marL="285750" indent="-285750">
              <a:buFont typeface="Arial"/>
              <a:buChar char="•"/>
            </a:pPr>
            <a:r>
              <a:rPr lang="en-US" sz="2000">
                <a:ea typeface="Calibri"/>
                <a:cs typeface="Calibri"/>
              </a:rPr>
              <a:t>Color contrast checkers</a:t>
            </a:r>
          </a:p>
          <a:p>
            <a:pPr marL="285750" indent="-285750">
              <a:buFont typeface="Arial"/>
              <a:buChar char="•"/>
            </a:pPr>
            <a:r>
              <a:rPr lang="en-US" sz="2000" i="1">
                <a:ea typeface="Calibri"/>
                <a:cs typeface="Calibri"/>
              </a:rPr>
              <a:t>Headings, folks</a:t>
            </a:r>
          </a:p>
          <a:p>
            <a:pPr marL="285750" indent="-285750">
              <a:buFont typeface="Arial"/>
              <a:buChar char="•"/>
            </a:pPr>
            <a:r>
              <a:rPr lang="en-US" sz="2000">
                <a:ea typeface="Calibri"/>
                <a:cs typeface="Calibri"/>
              </a:rPr>
              <a:t>Closed captions</a:t>
            </a:r>
            <a:endParaRPr lang="en-US" sz="2000" i="1">
              <a:ea typeface="Calibri"/>
              <a:cs typeface="Calibri"/>
            </a:endParaRPr>
          </a:p>
          <a:p>
            <a:pPr marL="285750" indent="-285750">
              <a:buFont typeface="Arial"/>
              <a:buChar char="•"/>
            </a:pPr>
            <a:r>
              <a:rPr lang="en-US" sz="2000">
                <a:ea typeface="Calibri"/>
                <a:cs typeface="Calibri"/>
              </a:rPr>
              <a:t>And more...</a:t>
            </a:r>
          </a:p>
        </p:txBody>
      </p:sp>
      <p:sp>
        <p:nvSpPr>
          <p:cNvPr id="3" name="Content Placeholder 2">
            <a:extLst>
              <a:ext uri="{FF2B5EF4-FFF2-40B4-BE49-F238E27FC236}">
                <a16:creationId xmlns:a16="http://schemas.microsoft.com/office/drawing/2014/main" id="{59A57D57-E9A3-AC3E-902E-6BD0CFBC3478}"/>
              </a:ext>
            </a:extLst>
          </p:cNvPr>
          <p:cNvSpPr>
            <a:spLocks noGrp="1"/>
          </p:cNvSpPr>
          <p:nvPr>
            <p:ph idx="1"/>
          </p:nvPr>
        </p:nvSpPr>
        <p:spPr>
          <a:xfrm>
            <a:off x="6094779" y="2106090"/>
            <a:ext cx="3282463" cy="2705799"/>
          </a:xfrm>
        </p:spPr>
        <p:txBody>
          <a:bodyPr vert="horz" lIns="91440" tIns="45720" rIns="91440" bIns="45720" rtlCol="0" anchor="t">
            <a:normAutofit/>
          </a:bodyPr>
          <a:lstStyle/>
          <a:p>
            <a:pPr marL="0" indent="0" algn="ctr">
              <a:buNone/>
            </a:pPr>
            <a:endParaRPr lang="en-US">
              <a:ea typeface="Calibri"/>
              <a:cs typeface="Calibri"/>
            </a:endParaRPr>
          </a:p>
          <a:p>
            <a:pPr marL="0" indent="0" algn="ctr">
              <a:buNone/>
            </a:pPr>
            <a:r>
              <a:rPr lang="en-US" sz="6600" b="1">
                <a:ea typeface="Calibri"/>
                <a:cs typeface="Calibri"/>
              </a:rPr>
              <a:t>Demo </a:t>
            </a:r>
          </a:p>
          <a:p>
            <a:pPr marL="0" indent="0" algn="ctr">
              <a:buNone/>
            </a:pPr>
            <a:r>
              <a:rPr lang="en-US" sz="6600" b="1">
                <a:ea typeface="Calibri"/>
                <a:cs typeface="Calibri"/>
              </a:rPr>
              <a:t>Time!</a:t>
            </a:r>
            <a:endParaRPr lang="en-US"/>
          </a:p>
        </p:txBody>
      </p:sp>
    </p:spTree>
    <p:extLst>
      <p:ext uri="{BB962C8B-B14F-4D97-AF65-F5344CB8AC3E}">
        <p14:creationId xmlns:p14="http://schemas.microsoft.com/office/powerpoint/2010/main" val="28504903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1">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C7CEA5-9ABB-D9D6-F878-6FC1886A7431}"/>
              </a:ext>
            </a:extLst>
          </p:cNvPr>
          <p:cNvSpPr>
            <a:spLocks noGrp="1"/>
          </p:cNvSpPr>
          <p:nvPr>
            <p:ph type="title"/>
          </p:nvPr>
        </p:nvSpPr>
        <p:spPr>
          <a:xfrm>
            <a:off x="841248" y="127078"/>
            <a:ext cx="10506456" cy="1014984"/>
          </a:xfrm>
        </p:spPr>
        <p:txBody>
          <a:bodyPr vert="horz" lIns="91440" tIns="45720" rIns="91440" bIns="45720" rtlCol="0" anchor="b">
            <a:normAutofit/>
          </a:bodyPr>
          <a:lstStyle/>
          <a:p>
            <a:pPr algn="ctr"/>
            <a:r>
              <a:rPr lang="en-US"/>
              <a:t>Share Your Work</a:t>
            </a:r>
            <a:endParaRPr lang="en-US">
              <a:ea typeface="Calibri Light"/>
              <a:cs typeface="Calibri Light"/>
            </a:endParaRPr>
          </a:p>
        </p:txBody>
      </p:sp>
      <p:pic>
        <p:nvPicPr>
          <p:cNvPr id="5" name="Picture 4">
            <a:extLst>
              <a:ext uri="{FF2B5EF4-FFF2-40B4-BE49-F238E27FC236}">
                <a16:creationId xmlns:a16="http://schemas.microsoft.com/office/drawing/2014/main" id="{0FA5FFA1-0A92-50EE-B1FD-DF32979D135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9050" y="6257925"/>
            <a:ext cx="12268200" cy="609600"/>
          </a:xfrm>
          <a:prstGeom prst="rect">
            <a:avLst/>
          </a:prstGeom>
        </p:spPr>
      </p:pic>
      <p:sp>
        <p:nvSpPr>
          <p:cNvPr id="3" name="TextBox 2">
            <a:extLst>
              <a:ext uri="{FF2B5EF4-FFF2-40B4-BE49-F238E27FC236}">
                <a16:creationId xmlns:a16="http://schemas.microsoft.com/office/drawing/2014/main" id="{3CD90EF0-FA8E-9BA5-563E-9062893B1D41}"/>
              </a:ext>
            </a:extLst>
          </p:cNvPr>
          <p:cNvSpPr txBox="1"/>
          <p:nvPr/>
        </p:nvSpPr>
        <p:spPr>
          <a:xfrm>
            <a:off x="3916953" y="1266413"/>
            <a:ext cx="456911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a:ea typeface="Calibri"/>
                <a:cs typeface="Calibri"/>
              </a:rPr>
              <a:t>Sharing is caring...FAIR(</a:t>
            </a:r>
            <a:r>
              <a:rPr lang="en-US" sz="3200" err="1">
                <a:ea typeface="Calibri"/>
                <a:cs typeface="Calibri"/>
              </a:rPr>
              <a:t>ly</a:t>
            </a:r>
            <a:r>
              <a:rPr lang="en-US" sz="3200">
                <a:ea typeface="Calibri"/>
                <a:cs typeface="Calibri"/>
              </a:rPr>
              <a:t>)</a:t>
            </a:r>
          </a:p>
        </p:txBody>
      </p:sp>
      <p:sp>
        <p:nvSpPr>
          <p:cNvPr id="4" name="TextBox 3">
            <a:extLst>
              <a:ext uri="{FF2B5EF4-FFF2-40B4-BE49-F238E27FC236}">
                <a16:creationId xmlns:a16="http://schemas.microsoft.com/office/drawing/2014/main" id="{371ADF76-3F0B-BBF0-7655-50ED71CAA644}"/>
              </a:ext>
            </a:extLst>
          </p:cNvPr>
          <p:cNvSpPr txBox="1"/>
          <p:nvPr/>
        </p:nvSpPr>
        <p:spPr>
          <a:xfrm>
            <a:off x="296752" y="2258758"/>
            <a:ext cx="4264555"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Once your data and the resultant visualizations are accessible, interoperable, and reusable, they ought to be findable. And while there are many, </a:t>
            </a:r>
            <a:r>
              <a:rPr lang="en-US" sz="2400" i="1">
                <a:ea typeface="Calibri"/>
                <a:cs typeface="Calibri"/>
              </a:rPr>
              <a:t>many </a:t>
            </a:r>
            <a:r>
              <a:rPr lang="en-US" sz="2400">
                <a:ea typeface="Calibri"/>
                <a:cs typeface="Calibri"/>
              </a:rPr>
              <a:t>repositories for data, it's important to look for certain features that will make your work put the </a:t>
            </a:r>
            <a:r>
              <a:rPr lang="en-US" sz="2400" b="1">
                <a:ea typeface="Calibri"/>
                <a:cs typeface="Calibri"/>
              </a:rPr>
              <a:t>F in FAIR</a:t>
            </a:r>
            <a:r>
              <a:rPr lang="en-US" sz="2400">
                <a:ea typeface="Calibri"/>
                <a:cs typeface="Calibri"/>
              </a:rPr>
              <a:t>.</a:t>
            </a:r>
            <a:endParaRPr lang="en-US" sz="2400"/>
          </a:p>
        </p:txBody>
      </p:sp>
      <p:sp>
        <p:nvSpPr>
          <p:cNvPr id="6" name="TextBox 5">
            <a:extLst>
              <a:ext uri="{FF2B5EF4-FFF2-40B4-BE49-F238E27FC236}">
                <a16:creationId xmlns:a16="http://schemas.microsoft.com/office/drawing/2014/main" id="{0B32C886-2234-200B-1588-BB22D8ABA242}"/>
              </a:ext>
            </a:extLst>
          </p:cNvPr>
          <p:cNvSpPr txBox="1"/>
          <p:nvPr/>
        </p:nvSpPr>
        <p:spPr>
          <a:xfrm>
            <a:off x="4948837" y="2262016"/>
            <a:ext cx="5756680"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Calibri"/>
                <a:cs typeface="Calibri"/>
              </a:rPr>
              <a:t>Look for things like:</a:t>
            </a:r>
          </a:p>
          <a:p>
            <a:pPr marL="285750" indent="-285750">
              <a:buFont typeface="Arial"/>
              <a:buChar char="•"/>
            </a:pPr>
            <a:r>
              <a:rPr lang="en-US" sz="2400">
                <a:ea typeface="Calibri"/>
                <a:cs typeface="Calibri"/>
              </a:rPr>
              <a:t>DOI minting</a:t>
            </a:r>
          </a:p>
          <a:p>
            <a:pPr marL="285750" indent="-285750">
              <a:buFont typeface="Arial"/>
              <a:buChar char="•"/>
            </a:pPr>
            <a:r>
              <a:rPr lang="en-US" sz="2400">
                <a:ea typeface="Calibri"/>
                <a:cs typeface="Calibri"/>
              </a:rPr>
              <a:t>Format agnosticism</a:t>
            </a:r>
          </a:p>
          <a:p>
            <a:pPr marL="285750" indent="-285750">
              <a:buFont typeface="Arial"/>
              <a:buChar char="•"/>
            </a:pPr>
            <a:r>
              <a:rPr lang="en-US" sz="2400">
                <a:ea typeface="Calibri"/>
                <a:cs typeface="Calibri"/>
              </a:rPr>
              <a:t>Search engine indexing</a:t>
            </a:r>
          </a:p>
          <a:p>
            <a:pPr marL="285750" indent="-285750">
              <a:buFont typeface="Arial"/>
              <a:buChar char="•"/>
            </a:pPr>
            <a:r>
              <a:rPr lang="en-US" sz="2400">
                <a:ea typeface="Calibri"/>
                <a:cs typeface="Calibri"/>
              </a:rPr>
              <a:t>Funder endorsements</a:t>
            </a:r>
          </a:p>
          <a:p>
            <a:pPr marL="285750" indent="-285750">
              <a:buFont typeface="Arial"/>
              <a:buChar char="•"/>
            </a:pPr>
            <a:r>
              <a:rPr lang="en-US" sz="2400">
                <a:ea typeface="Calibri"/>
                <a:cs typeface="Calibri"/>
              </a:rPr>
              <a:t>Curation support</a:t>
            </a:r>
          </a:p>
          <a:p>
            <a:pPr marL="285750" indent="-285750">
              <a:buFont typeface="Arial"/>
              <a:buChar char="•"/>
            </a:pPr>
            <a:r>
              <a:rPr lang="en-US" sz="2400">
                <a:ea typeface="Calibri"/>
                <a:cs typeface="Calibri"/>
              </a:rPr>
              <a:t>Licensing options</a:t>
            </a:r>
          </a:p>
          <a:p>
            <a:pPr marL="285750" indent="-285750">
              <a:buFont typeface="Arial"/>
              <a:buChar char="•"/>
            </a:pPr>
            <a:r>
              <a:rPr lang="en-US" sz="2400">
                <a:ea typeface="Calibri"/>
                <a:cs typeface="Calibri"/>
              </a:rPr>
              <a:t>Cost</a:t>
            </a:r>
          </a:p>
          <a:p>
            <a:pPr marL="285750" indent="-285750">
              <a:buFont typeface="Arial"/>
              <a:buChar char="•"/>
            </a:pPr>
            <a:r>
              <a:rPr lang="en-US" sz="2400">
                <a:ea typeface="Calibri"/>
                <a:cs typeface="Calibri"/>
              </a:rPr>
              <a:t>Disciplinary focus</a:t>
            </a:r>
          </a:p>
        </p:txBody>
      </p:sp>
      <p:pic>
        <p:nvPicPr>
          <p:cNvPr id="8" name="Picture 7" descr="FAIR. Findable. Accessible. Interoperable. Resuseable.">
            <a:extLst>
              <a:ext uri="{FF2B5EF4-FFF2-40B4-BE49-F238E27FC236}">
                <a16:creationId xmlns:a16="http://schemas.microsoft.com/office/drawing/2014/main" id="{E657924E-6F65-B01D-E358-597E0A594E43}"/>
              </a:ext>
            </a:extLst>
          </p:cNvPr>
          <p:cNvPicPr>
            <a:picLocks noChangeAspect="1"/>
          </p:cNvPicPr>
          <p:nvPr/>
        </p:nvPicPr>
        <p:blipFill>
          <a:blip r:embed="rId4"/>
          <a:stretch>
            <a:fillRect/>
          </a:stretch>
        </p:blipFill>
        <p:spPr>
          <a:xfrm>
            <a:off x="8492075" y="2132584"/>
            <a:ext cx="3881251" cy="3670290"/>
          </a:xfrm>
          <a:prstGeom prst="rect">
            <a:avLst/>
          </a:prstGeom>
        </p:spPr>
      </p:pic>
      <p:pic>
        <p:nvPicPr>
          <p:cNvPr id="9" name="Picture 8">
            <a:extLst>
              <a:ext uri="{FF2B5EF4-FFF2-40B4-BE49-F238E27FC236}">
                <a16:creationId xmlns:a16="http://schemas.microsoft.com/office/drawing/2014/main" id="{D362EAED-E433-FF7C-A7EF-D4EBB291CB7F}"/>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rot="-2940000">
            <a:off x="10433539" y="413531"/>
            <a:ext cx="3083170" cy="1716845"/>
          </a:xfrm>
          <a:prstGeom prst="rect">
            <a:avLst/>
          </a:prstGeom>
        </p:spPr>
      </p:pic>
    </p:spTree>
    <p:extLst>
      <p:ext uri="{BB962C8B-B14F-4D97-AF65-F5344CB8AC3E}">
        <p14:creationId xmlns:p14="http://schemas.microsoft.com/office/powerpoint/2010/main" val="3522500877"/>
      </p:ext>
    </p:extLst>
  </p:cSld>
  <p:clrMapOvr>
    <a:masterClrMapping/>
  </p:clrMapOvr>
  <p:extLst>
    <p:ext uri="{6950BFC3-D8DA-4A85-94F7-54DA5524770B}">
      <p188:commentRel xmlns:p188="http://schemas.microsoft.com/office/powerpoint/2018/8/main" r:id="rId2"/>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2FEBE-30B7-16B7-0062-DC1CA7613623}"/>
              </a:ext>
            </a:extLst>
          </p:cNvPr>
          <p:cNvSpPr>
            <a:spLocks noGrp="1"/>
          </p:cNvSpPr>
          <p:nvPr>
            <p:ph type="title"/>
          </p:nvPr>
        </p:nvSpPr>
        <p:spPr>
          <a:xfrm>
            <a:off x="485775" y="179257"/>
            <a:ext cx="4002249" cy="1325563"/>
          </a:xfrm>
        </p:spPr>
        <p:txBody>
          <a:bodyPr/>
          <a:lstStyle/>
          <a:p>
            <a:r>
              <a:rPr lang="en-US">
                <a:ea typeface="Calibri Light"/>
                <a:cs typeface="Calibri Light"/>
              </a:rPr>
              <a:t>Presenter Bios</a:t>
            </a:r>
            <a:endParaRPr lang="en-US"/>
          </a:p>
        </p:txBody>
      </p:sp>
      <p:pic>
        <p:nvPicPr>
          <p:cNvPr id="10" name="Picture 9">
            <a:extLst>
              <a:ext uri="{FF2B5EF4-FFF2-40B4-BE49-F238E27FC236}">
                <a16:creationId xmlns:a16="http://schemas.microsoft.com/office/drawing/2014/main" id="{273FB846-C8EC-5D4E-8DCF-704C09BC5E0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212750" y="1460513"/>
            <a:ext cx="2305329" cy="3153507"/>
          </a:xfrm>
          <a:prstGeom prst="rect">
            <a:avLst/>
          </a:prstGeom>
        </p:spPr>
      </p:pic>
      <p:sp>
        <p:nvSpPr>
          <p:cNvPr id="5" name="Content Placeholder 2">
            <a:extLst>
              <a:ext uri="{FF2B5EF4-FFF2-40B4-BE49-F238E27FC236}">
                <a16:creationId xmlns:a16="http://schemas.microsoft.com/office/drawing/2014/main" id="{26FE3BCE-353E-FFFE-F3EE-4A76EEBCD774}"/>
              </a:ext>
            </a:extLst>
          </p:cNvPr>
          <p:cNvSpPr txBox="1">
            <a:spLocks/>
          </p:cNvSpPr>
          <p:nvPr/>
        </p:nvSpPr>
        <p:spPr>
          <a:xfrm>
            <a:off x="485775" y="4676531"/>
            <a:ext cx="3629025" cy="11890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a:ea typeface="Calibri" panose="020F0502020204030204"/>
                <a:cs typeface="Calibri" panose="020F0502020204030204"/>
              </a:rPr>
              <a:t>Matthew Mariner</a:t>
            </a:r>
          </a:p>
          <a:p>
            <a:pPr marL="0" indent="0" algn="ctr">
              <a:buNone/>
            </a:pPr>
            <a:r>
              <a:rPr lang="en-US" sz="2000">
                <a:ea typeface="Calibri" panose="020F0502020204030204"/>
                <a:cs typeface="Calibri" panose="020F0502020204030204"/>
              </a:rPr>
              <a:t>Data Curator Librarian</a:t>
            </a:r>
          </a:p>
          <a:p>
            <a:pPr marL="0" indent="0" algn="ctr">
              <a:buFont typeface="Arial" panose="020B0604020202020204" pitchFamily="34" charset="0"/>
              <a:buNone/>
            </a:pPr>
            <a:r>
              <a:rPr lang="en-US" sz="2000">
                <a:ea typeface="Calibri" panose="020F0502020204030204"/>
                <a:cs typeface="Calibri" panose="020F0502020204030204"/>
                <a:hlinkClick r:id="rId3"/>
              </a:rPr>
              <a:t>mmariner@library.rochester.edu</a:t>
            </a:r>
            <a:endParaRPr lang="en-US" sz="2000">
              <a:ea typeface="Calibri" panose="020F0502020204030204"/>
              <a:cs typeface="Calibri" panose="020F0502020204030204"/>
            </a:endParaRPr>
          </a:p>
        </p:txBody>
      </p:sp>
      <p:pic>
        <p:nvPicPr>
          <p:cNvPr id="9" name="Picture 8">
            <a:extLst>
              <a:ext uri="{FF2B5EF4-FFF2-40B4-BE49-F238E27FC236}">
                <a16:creationId xmlns:a16="http://schemas.microsoft.com/office/drawing/2014/main" id="{33485A76-0383-E7DE-12D6-6A7E55441A14}"/>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620766" y="2126605"/>
            <a:ext cx="3105149" cy="2134873"/>
          </a:xfrm>
          <a:prstGeom prst="rect">
            <a:avLst/>
          </a:prstGeom>
        </p:spPr>
      </p:pic>
      <p:sp>
        <p:nvSpPr>
          <p:cNvPr id="3" name="Content Placeholder 2">
            <a:extLst>
              <a:ext uri="{FF2B5EF4-FFF2-40B4-BE49-F238E27FC236}">
                <a16:creationId xmlns:a16="http://schemas.microsoft.com/office/drawing/2014/main" id="{9D934D2F-7442-AAF7-1FD7-EEF517BD39C8}"/>
              </a:ext>
            </a:extLst>
          </p:cNvPr>
          <p:cNvSpPr>
            <a:spLocks noGrp="1"/>
          </p:cNvSpPr>
          <p:nvPr>
            <p:ph idx="1"/>
          </p:nvPr>
        </p:nvSpPr>
        <p:spPr>
          <a:xfrm>
            <a:off x="4333875" y="4676531"/>
            <a:ext cx="3495675" cy="1189038"/>
          </a:xfrm>
        </p:spPr>
        <p:txBody>
          <a:bodyPr vert="horz" lIns="91440" tIns="45720" rIns="91440" bIns="45720" rtlCol="0" anchor="t">
            <a:noAutofit/>
          </a:bodyPr>
          <a:lstStyle/>
          <a:p>
            <a:pPr marL="0" indent="0" algn="ctr">
              <a:buNone/>
            </a:pPr>
            <a:r>
              <a:rPr lang="en-US" sz="2000">
                <a:ea typeface="Calibri" panose="020F0502020204030204"/>
                <a:cs typeface="Calibri" panose="020F0502020204030204"/>
              </a:rPr>
              <a:t>Heather Charlotte Owen</a:t>
            </a:r>
          </a:p>
          <a:p>
            <a:pPr marL="0" indent="0" algn="ctr">
              <a:buNone/>
            </a:pPr>
            <a:r>
              <a:rPr lang="en-US" sz="2000">
                <a:ea typeface="Calibri" panose="020F0502020204030204"/>
                <a:cs typeface="Calibri" panose="020F0502020204030204"/>
              </a:rPr>
              <a:t>Data Librarian</a:t>
            </a:r>
          </a:p>
          <a:p>
            <a:pPr marL="0" indent="0" algn="ctr">
              <a:buNone/>
            </a:pPr>
            <a:r>
              <a:rPr lang="en-US" sz="2000">
                <a:ea typeface="Calibri" panose="020F0502020204030204"/>
                <a:cs typeface="Calibri" panose="020F0502020204030204"/>
                <a:hlinkClick r:id="rId3"/>
              </a:rPr>
              <a:t>howen@library.rochester.edu</a:t>
            </a:r>
            <a:endParaRPr lang="en-US" sz="2000">
              <a:ea typeface="Calibri" panose="020F0502020204030204"/>
              <a:cs typeface="Calibri" panose="020F0502020204030204"/>
            </a:endParaRPr>
          </a:p>
        </p:txBody>
      </p:sp>
      <p:pic>
        <p:nvPicPr>
          <p:cNvPr id="11" name="Picture 10">
            <a:extLst>
              <a:ext uri="{FF2B5EF4-FFF2-40B4-BE49-F238E27FC236}">
                <a16:creationId xmlns:a16="http://schemas.microsoft.com/office/drawing/2014/main" id="{A5A33386-75DC-75F1-E0DC-7B08DE734AC0}"/>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8673922" y="1410574"/>
            <a:ext cx="2378299" cy="3253386"/>
          </a:xfrm>
          <a:prstGeom prst="rect">
            <a:avLst/>
          </a:prstGeom>
        </p:spPr>
      </p:pic>
      <p:sp>
        <p:nvSpPr>
          <p:cNvPr id="7" name="Content Placeholder 2">
            <a:extLst>
              <a:ext uri="{FF2B5EF4-FFF2-40B4-BE49-F238E27FC236}">
                <a16:creationId xmlns:a16="http://schemas.microsoft.com/office/drawing/2014/main" id="{F268BA98-88BE-89E8-5D19-896835630C03}"/>
              </a:ext>
            </a:extLst>
          </p:cNvPr>
          <p:cNvSpPr txBox="1">
            <a:spLocks/>
          </p:cNvSpPr>
          <p:nvPr/>
        </p:nvSpPr>
        <p:spPr>
          <a:xfrm>
            <a:off x="8048625" y="4676531"/>
            <a:ext cx="3638550" cy="11890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000">
                <a:ea typeface="Calibri" panose="020F0502020204030204"/>
                <a:cs typeface="Calibri" panose="020F0502020204030204"/>
              </a:rPr>
              <a:t>Sarah Siddiqui</a:t>
            </a:r>
          </a:p>
          <a:p>
            <a:pPr marL="0" indent="0" algn="ctr">
              <a:buFont typeface="Arial" panose="020B0604020202020204" pitchFamily="34" charset="0"/>
              <a:buNone/>
            </a:pPr>
            <a:r>
              <a:rPr lang="en-US" sz="2000">
                <a:ea typeface="Calibri" panose="020F0502020204030204"/>
                <a:cs typeface="Calibri" panose="020F0502020204030204"/>
              </a:rPr>
              <a:t>Reproducibility Librarian</a:t>
            </a:r>
          </a:p>
          <a:p>
            <a:pPr marL="0" indent="0" algn="ctr">
              <a:buFont typeface="Arial" panose="020B0604020202020204" pitchFamily="34" charset="0"/>
              <a:buNone/>
            </a:pPr>
            <a:r>
              <a:rPr lang="en-US" sz="2000">
                <a:ea typeface="Calibri" panose="020F0502020204030204"/>
                <a:cs typeface="Calibri" panose="020F0502020204030204"/>
                <a:hlinkClick r:id="rId3"/>
              </a:rPr>
              <a:t>ssiddiqui@library.rochester.edu</a:t>
            </a:r>
            <a:endParaRPr lang="en-US" sz="2000">
              <a:ea typeface="Calibri" panose="020F0502020204030204"/>
              <a:cs typeface="Calibri" panose="020F0502020204030204"/>
            </a:endParaRPr>
          </a:p>
        </p:txBody>
      </p:sp>
      <p:sp>
        <p:nvSpPr>
          <p:cNvPr id="4" name="TextBox 3">
            <a:extLst>
              <a:ext uri="{FF2B5EF4-FFF2-40B4-BE49-F238E27FC236}">
                <a16:creationId xmlns:a16="http://schemas.microsoft.com/office/drawing/2014/main" id="{BA6C4411-EAB0-818D-4BC3-7D144EC98611}"/>
              </a:ext>
              <a:ext uri="{C183D7F6-B498-43B3-948B-1728B52AA6E4}">
                <adec:decorative xmlns:adec="http://schemas.microsoft.com/office/drawing/2017/decorative" val="1"/>
              </a:ext>
            </a:extLst>
          </p:cNvPr>
          <p:cNvSpPr txBox="1"/>
          <p:nvPr/>
        </p:nvSpPr>
        <p:spPr>
          <a:xfrm>
            <a:off x="5493951" y="174707"/>
            <a:ext cx="660395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Calibri"/>
                <a:cs typeface="Calibri"/>
              </a:rPr>
              <a:t>Bird pictures come from </a:t>
            </a:r>
            <a:r>
              <a:rPr lang="en-US" i="1">
                <a:solidFill>
                  <a:srgbClr val="000000"/>
                </a:solidFill>
                <a:hlinkClick r:id="rId6"/>
              </a:rPr>
              <a:t>The Natural History of Carolina, Florida, and the Bahama Islands (1754)</a:t>
            </a:r>
            <a:r>
              <a:rPr lang="en-US">
                <a:solidFill>
                  <a:srgbClr val="1D2731"/>
                </a:solidFill>
              </a:rPr>
              <a:t> in the Public Domain Review.</a:t>
            </a:r>
            <a:endParaRPr lang="en-US">
              <a:ea typeface="Calibri"/>
              <a:cs typeface="Calibri"/>
            </a:endParaRPr>
          </a:p>
        </p:txBody>
      </p:sp>
    </p:spTree>
    <p:extLst>
      <p:ext uri="{BB962C8B-B14F-4D97-AF65-F5344CB8AC3E}">
        <p14:creationId xmlns:p14="http://schemas.microsoft.com/office/powerpoint/2010/main" val="25586031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76" name="Picture 1375">
            <a:extLst>
              <a:ext uri="{FF2B5EF4-FFF2-40B4-BE49-F238E27FC236}">
                <a16:creationId xmlns:a16="http://schemas.microsoft.com/office/drawing/2014/main" id="{BDF69648-5E35-034A-D75A-44A6B97B1DB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flipH="1">
            <a:off x="8902760" y="3624520"/>
            <a:ext cx="6689897" cy="5267325"/>
          </a:xfrm>
          <a:prstGeom prst="rect">
            <a:avLst/>
          </a:prstGeom>
        </p:spPr>
      </p:pic>
      <p:sp>
        <p:nvSpPr>
          <p:cNvPr id="24" name="Title 1">
            <a:extLst>
              <a:ext uri="{FF2B5EF4-FFF2-40B4-BE49-F238E27FC236}">
                <a16:creationId xmlns:a16="http://schemas.microsoft.com/office/drawing/2014/main" id="{E243D7C5-617F-688A-0D5B-C77E629CED27}"/>
              </a:ext>
            </a:extLst>
          </p:cNvPr>
          <p:cNvSpPr txBox="1">
            <a:spLocks noGrp="1"/>
          </p:cNvSpPr>
          <p:nvPr>
            <p:ph type="title"/>
          </p:nvPr>
        </p:nvSpPr>
        <p:spPr>
          <a:xfrm>
            <a:off x="838200" y="556995"/>
            <a:ext cx="10515600" cy="11336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600"/>
              </a:spcAft>
              <a:buClrTx/>
              <a:buSzTx/>
              <a:buFontTx/>
              <a:buNone/>
              <a:tabLst/>
              <a:defRPr/>
            </a:pPr>
            <a:r>
              <a:rPr kumimoji="0" lang="en-US" sz="5200" b="0" i="0" u="none" strike="noStrike" kern="1200" cap="none" spc="0" normalizeH="0" baseline="0" noProof="0">
                <a:ln>
                  <a:noFill/>
                </a:ln>
                <a:solidFill>
                  <a:schemeClr val="tx1"/>
                </a:solidFill>
                <a:effectLst/>
                <a:uLnTx/>
                <a:uFillTx/>
                <a:latin typeface="+mj-lt"/>
                <a:ea typeface="+mj-ea"/>
                <a:cs typeface="+mj-cs"/>
              </a:rPr>
              <a:t>Documentation: Key Takeaways</a:t>
            </a:r>
            <a:endParaRPr lang="en-US" sz="4400" b="0" i="0" u="none" strike="noStrike" kern="1200" cap="none" spc="0" normalizeH="0" baseline="0" noProof="0">
              <a:ln>
                <a:noFill/>
              </a:ln>
              <a:solidFill>
                <a:schemeClr val="tx1"/>
              </a:solidFill>
              <a:effectLst/>
              <a:uLnTx/>
              <a:uFillTx/>
              <a:latin typeface="+mj-lt"/>
              <a:ea typeface="Calibri Light" panose="020F0302020204030204"/>
              <a:cs typeface="Calibri Light" panose="020F0302020204030204"/>
            </a:endParaRPr>
          </a:p>
        </p:txBody>
      </p:sp>
      <p:pic>
        <p:nvPicPr>
          <p:cNvPr id="3" name="Picture 2">
            <a:extLst>
              <a:ext uri="{FF2B5EF4-FFF2-40B4-BE49-F238E27FC236}">
                <a16:creationId xmlns:a16="http://schemas.microsoft.com/office/drawing/2014/main" id="{EBB850D3-BEC0-022D-6FC4-9DDF56D21226}"/>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pic>
        <p:nvPicPr>
          <p:cNvPr id="1288" name="Graphic 1287">
            <a:extLst>
              <a:ext uri="{FF2B5EF4-FFF2-40B4-BE49-F238E27FC236}">
                <a16:creationId xmlns:a16="http://schemas.microsoft.com/office/drawing/2014/main" id="{EB27FB48-43A9-971D-184A-A7EF7DF557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62646" y="2338754"/>
            <a:ext cx="914400" cy="914400"/>
          </a:xfrm>
          <a:prstGeom prst="rect">
            <a:avLst/>
          </a:prstGeom>
        </p:spPr>
      </p:pic>
      <p:pic>
        <p:nvPicPr>
          <p:cNvPr id="1341" name="Graphic 1340">
            <a:extLst>
              <a:ext uri="{FF2B5EF4-FFF2-40B4-BE49-F238E27FC236}">
                <a16:creationId xmlns:a16="http://schemas.microsoft.com/office/drawing/2014/main" id="{81AFB9B4-2B8B-C6FD-40AA-48C2FF4AFB96}"/>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525108" y="2338754"/>
            <a:ext cx="914400" cy="914400"/>
          </a:xfrm>
          <a:prstGeom prst="rect">
            <a:avLst/>
          </a:prstGeom>
        </p:spPr>
      </p:pic>
      <p:pic>
        <p:nvPicPr>
          <p:cNvPr id="1356" name="Graphic 1355">
            <a:extLst>
              <a:ext uri="{FF2B5EF4-FFF2-40B4-BE49-F238E27FC236}">
                <a16:creationId xmlns:a16="http://schemas.microsoft.com/office/drawing/2014/main" id="{8A70AED8-3C55-F3B0-E7A1-8BF7CFE42A05}"/>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764214" y="2338754"/>
            <a:ext cx="914400" cy="914400"/>
          </a:xfrm>
          <a:prstGeom prst="rect">
            <a:avLst/>
          </a:prstGeom>
        </p:spPr>
      </p:pic>
      <p:sp>
        <p:nvSpPr>
          <p:cNvPr id="1370" name="TextBox 1369">
            <a:extLst>
              <a:ext uri="{FF2B5EF4-FFF2-40B4-BE49-F238E27FC236}">
                <a16:creationId xmlns:a16="http://schemas.microsoft.com/office/drawing/2014/main" id="{F1248CCC-C60C-347B-FFFC-5019DAAC92F3}"/>
              </a:ext>
            </a:extLst>
          </p:cNvPr>
          <p:cNvSpPr txBox="1"/>
          <p:nvPr/>
        </p:nvSpPr>
        <p:spPr>
          <a:xfrm>
            <a:off x="1890812" y="3248165"/>
            <a:ext cx="153178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Make those files individually accessible</a:t>
            </a:r>
            <a:endParaRPr lang="en-US"/>
          </a:p>
        </p:txBody>
      </p:sp>
      <p:sp>
        <p:nvSpPr>
          <p:cNvPr id="1371" name="TextBox 1370">
            <a:extLst>
              <a:ext uri="{FF2B5EF4-FFF2-40B4-BE49-F238E27FC236}">
                <a16:creationId xmlns:a16="http://schemas.microsoft.com/office/drawing/2014/main" id="{102B373B-7577-E059-2408-E46EF5F2006B}"/>
              </a:ext>
            </a:extLst>
          </p:cNvPr>
          <p:cNvSpPr txBox="1"/>
          <p:nvPr/>
        </p:nvSpPr>
        <p:spPr>
          <a:xfrm>
            <a:off x="4079679" y="3250411"/>
            <a:ext cx="180043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Stick to open and long-lived file formats when possible</a:t>
            </a:r>
            <a:endParaRPr lang="en-US"/>
          </a:p>
        </p:txBody>
      </p:sp>
      <p:sp>
        <p:nvSpPr>
          <p:cNvPr id="1372" name="TextBox 1371">
            <a:extLst>
              <a:ext uri="{FF2B5EF4-FFF2-40B4-BE49-F238E27FC236}">
                <a16:creationId xmlns:a16="http://schemas.microsoft.com/office/drawing/2014/main" id="{E24A96B2-90A0-1992-8E87-00596086B6D2}"/>
              </a:ext>
            </a:extLst>
          </p:cNvPr>
          <p:cNvSpPr txBox="1"/>
          <p:nvPr/>
        </p:nvSpPr>
        <p:spPr>
          <a:xfrm>
            <a:off x="6315834" y="3256351"/>
            <a:ext cx="1815119"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Organize your data so a total outsider can decipher it</a:t>
            </a:r>
          </a:p>
        </p:txBody>
      </p:sp>
      <p:sp>
        <p:nvSpPr>
          <p:cNvPr id="1373" name="TextBox 1372">
            <a:extLst>
              <a:ext uri="{FF2B5EF4-FFF2-40B4-BE49-F238E27FC236}">
                <a16:creationId xmlns:a16="http://schemas.microsoft.com/office/drawing/2014/main" id="{4612FA9A-DB14-31A1-61A4-1AE6EF688458}"/>
              </a:ext>
            </a:extLst>
          </p:cNvPr>
          <p:cNvSpPr txBox="1"/>
          <p:nvPr/>
        </p:nvSpPr>
        <p:spPr>
          <a:xfrm>
            <a:off x="8520885" y="3265940"/>
            <a:ext cx="160537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ea typeface="Calibri"/>
                <a:cs typeface="Calibri"/>
              </a:rPr>
              <a:t>If you don't do anything else, make that README</a:t>
            </a:r>
            <a:endParaRPr lang="en-US"/>
          </a:p>
        </p:txBody>
      </p:sp>
      <p:pic>
        <p:nvPicPr>
          <p:cNvPr id="1374" name="Graphic 1373">
            <a:extLst>
              <a:ext uri="{FF2B5EF4-FFF2-40B4-BE49-F238E27FC236}">
                <a16:creationId xmlns:a16="http://schemas.microsoft.com/office/drawing/2014/main" id="{126107E5-22D6-9CC1-986E-7D821D41E553}"/>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203938" y="2350477"/>
            <a:ext cx="914400" cy="914400"/>
          </a:xfrm>
          <a:prstGeom prst="rect">
            <a:avLst/>
          </a:prstGeom>
        </p:spPr>
      </p:pic>
    </p:spTree>
    <p:extLst>
      <p:ext uri="{BB962C8B-B14F-4D97-AF65-F5344CB8AC3E}">
        <p14:creationId xmlns:p14="http://schemas.microsoft.com/office/powerpoint/2010/main" val="36982362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2DE2F68-3DEC-C18E-3C4E-FCFC0A587B5E}"/>
              </a:ext>
              <a:ext uri="{C183D7F6-B498-43B3-948B-1728B52AA6E4}">
                <adec:decorative xmlns:adec="http://schemas.microsoft.com/office/drawing/2017/decorative" val="1"/>
              </a:ext>
            </a:extLst>
          </p:cNvPr>
          <p:cNvPicPr>
            <a:picLocks noChangeAspect="1"/>
          </p:cNvPicPr>
          <p:nvPr/>
        </p:nvPicPr>
        <p:blipFill rotWithShape="1">
          <a:blip r:embed="rId3">
            <a:alphaModFix/>
          </a:blip>
          <a:srcRect t="15730"/>
          <a:stretch/>
        </p:blipFill>
        <p:spPr>
          <a:xfrm>
            <a:off x="20" y="-8552"/>
            <a:ext cx="12191980" cy="6857990"/>
          </a:xfrm>
          <a:prstGeom prst="rect">
            <a:avLst/>
          </a:prstGeom>
        </p:spPr>
      </p:pic>
      <p:sp>
        <p:nvSpPr>
          <p:cNvPr id="4" name="Rectangle 3">
            <a:extLst>
              <a:ext uri="{FF2B5EF4-FFF2-40B4-BE49-F238E27FC236}">
                <a16:creationId xmlns:a16="http://schemas.microsoft.com/office/drawing/2014/main" id="{A90BF016-8D9C-0B10-5ED3-68FDA2AD7D65}"/>
              </a:ext>
              <a:ext uri="{C183D7F6-B498-43B3-948B-1728B52AA6E4}">
                <adec:decorative xmlns:adec="http://schemas.microsoft.com/office/drawing/2017/decorative" val="1"/>
              </a:ext>
            </a:extLst>
          </p:cNvPr>
          <p:cNvSpPr/>
          <p:nvPr/>
        </p:nvSpPr>
        <p:spPr>
          <a:xfrm>
            <a:off x="-2" y="5231363"/>
            <a:ext cx="12192002" cy="161548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E9EA9FB-CACF-B542-A070-4CDACFDBF017}"/>
              </a:ext>
            </a:extLst>
          </p:cNvPr>
          <p:cNvSpPr>
            <a:spLocks noGrp="1"/>
          </p:cNvSpPr>
          <p:nvPr>
            <p:ph type="ctrTitle"/>
          </p:nvPr>
        </p:nvSpPr>
        <p:spPr>
          <a:xfrm>
            <a:off x="464439" y="5411343"/>
            <a:ext cx="4439554" cy="1261872"/>
          </a:xfrm>
        </p:spPr>
        <p:txBody>
          <a:bodyPr anchor="ctr">
            <a:normAutofit/>
          </a:bodyPr>
          <a:lstStyle/>
          <a:p>
            <a:pPr algn="l"/>
            <a:r>
              <a:rPr lang="en-US" sz="2600" b="1">
                <a:solidFill>
                  <a:schemeClr val="tx1">
                    <a:lumMod val="85000"/>
                    <a:lumOff val="15000"/>
                  </a:schemeClr>
                </a:solidFill>
                <a:latin typeface="Goudy Old Style"/>
              </a:rPr>
              <a:t>Thank you! </a:t>
            </a:r>
            <a:br>
              <a:rPr lang="en-US" sz="2600" b="1">
                <a:solidFill>
                  <a:schemeClr val="tx1">
                    <a:lumMod val="85000"/>
                    <a:lumOff val="15000"/>
                  </a:schemeClr>
                </a:solidFill>
                <a:latin typeface="Goudy Old Style"/>
              </a:rPr>
            </a:br>
            <a:r>
              <a:rPr lang="en-US" sz="2600" b="1">
                <a:solidFill>
                  <a:schemeClr val="tx1">
                    <a:lumMod val="85000"/>
                    <a:lumOff val="15000"/>
                  </a:schemeClr>
                </a:solidFill>
                <a:latin typeface="Goudy Old Style"/>
              </a:rPr>
              <a:t>Contact us with any questions!</a:t>
            </a:r>
            <a:endParaRPr lang="en-US"/>
          </a:p>
        </p:txBody>
      </p:sp>
      <p:sp>
        <p:nvSpPr>
          <p:cNvPr id="12" name="Minus Sign 11">
            <a:extLst>
              <a:ext uri="{FF2B5EF4-FFF2-40B4-BE49-F238E27FC236}">
                <a16:creationId xmlns:a16="http://schemas.microsoft.com/office/drawing/2014/main" id="{F935E34C-01CD-245A-28CE-59CD729B4FCF}"/>
              </a:ext>
              <a:ext uri="{C183D7F6-B498-43B3-948B-1728B52AA6E4}">
                <adec:decorative xmlns:adec="http://schemas.microsoft.com/office/drawing/2017/decorative" val="1"/>
              </a:ext>
            </a:extLst>
          </p:cNvPr>
          <p:cNvSpPr/>
          <p:nvPr/>
        </p:nvSpPr>
        <p:spPr>
          <a:xfrm>
            <a:off x="4899851" y="4294960"/>
            <a:ext cx="85415" cy="3494637"/>
          </a:xfrm>
          <a:prstGeom prst="mathMinus">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2AAC482F-E35D-CBA3-E800-E6C53C6068D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47638" y="142875"/>
            <a:ext cx="2486025" cy="457200"/>
          </a:xfrm>
          <a:prstGeom prst="rect">
            <a:avLst/>
          </a:prstGeom>
        </p:spPr>
      </p:pic>
      <p:sp>
        <p:nvSpPr>
          <p:cNvPr id="10" name="Subtitle 2">
            <a:extLst>
              <a:ext uri="{FF2B5EF4-FFF2-40B4-BE49-F238E27FC236}">
                <a16:creationId xmlns:a16="http://schemas.microsoft.com/office/drawing/2014/main" id="{6649DCDC-324B-D3B9-26C8-16130E5A77EE}"/>
              </a:ext>
            </a:extLst>
          </p:cNvPr>
          <p:cNvSpPr txBox="1">
            <a:spLocks/>
          </p:cNvSpPr>
          <p:nvPr/>
        </p:nvSpPr>
        <p:spPr>
          <a:xfrm>
            <a:off x="5254122" y="5587591"/>
            <a:ext cx="6936334" cy="1400010"/>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700" b="1">
                <a:solidFill>
                  <a:schemeClr val="tx2"/>
                </a:solidFill>
                <a:latin typeface="Goudy Old Style"/>
                <a:ea typeface="+mn-lt"/>
                <a:cs typeface="+mn-lt"/>
              </a:rPr>
              <a:t>Matthew Mariner, Data Curator Librarian, </a:t>
            </a:r>
            <a:r>
              <a:rPr lang="en-US" sz="1700" b="1">
                <a:solidFill>
                  <a:schemeClr val="tx2"/>
                </a:solidFill>
                <a:latin typeface="Goudy Old Style"/>
                <a:ea typeface="+mn-lt"/>
                <a:cs typeface="+mn-lt"/>
                <a:hlinkClick r:id="rId5">
                  <a:extLst>
                    <a:ext uri="{A12FA001-AC4F-418D-AE19-62706E023703}">
                      <ahyp:hlinkClr xmlns:ahyp="http://schemas.microsoft.com/office/drawing/2018/hyperlinkcolor" val="tx"/>
                    </a:ext>
                  </a:extLst>
                </a:hlinkClick>
              </a:rPr>
              <a:t>mmariner@library.rochester.edu</a:t>
            </a:r>
            <a:r>
              <a:rPr lang="en-US" sz="1700" b="1">
                <a:solidFill>
                  <a:schemeClr val="tx2"/>
                </a:solidFill>
                <a:latin typeface="Goudy Old Style"/>
                <a:ea typeface="+mn-lt"/>
                <a:cs typeface="+mn-lt"/>
              </a:rPr>
              <a:t> </a:t>
            </a:r>
            <a:endParaRPr lang="en-US">
              <a:solidFill>
                <a:schemeClr val="tx2"/>
              </a:solidFill>
            </a:endParaRPr>
          </a:p>
          <a:p>
            <a:pPr algn="l"/>
            <a:r>
              <a:rPr lang="en-US" sz="1700" b="1">
                <a:solidFill>
                  <a:schemeClr val="tx2"/>
                </a:solidFill>
                <a:latin typeface="Goudy Old Style"/>
                <a:ea typeface="+mn-lt"/>
                <a:cs typeface="+mn-lt"/>
              </a:rPr>
              <a:t>Heather Charlotte Owen, Data Librarian, </a:t>
            </a:r>
            <a:r>
              <a:rPr lang="en-US" sz="1700" b="1">
                <a:solidFill>
                  <a:schemeClr val="tx2"/>
                </a:solidFill>
                <a:latin typeface="Goudy Old Style"/>
                <a:ea typeface="+mn-lt"/>
                <a:cs typeface="+mn-lt"/>
                <a:hlinkClick r:id="rId6">
                  <a:extLst>
                    <a:ext uri="{A12FA001-AC4F-418D-AE19-62706E023703}">
                      <ahyp:hlinkClr xmlns:ahyp="http://schemas.microsoft.com/office/drawing/2018/hyperlinkcolor" val="tx"/>
                    </a:ext>
                  </a:extLst>
                </a:hlinkClick>
              </a:rPr>
              <a:t>howen@library.rochester.edu</a:t>
            </a:r>
            <a:r>
              <a:rPr lang="en-US" sz="1700" b="1">
                <a:solidFill>
                  <a:schemeClr val="tx2"/>
                </a:solidFill>
                <a:latin typeface="Goudy Old Style"/>
                <a:ea typeface="+mn-lt"/>
                <a:cs typeface="+mn-lt"/>
              </a:rPr>
              <a:t> </a:t>
            </a:r>
            <a:endParaRPr lang="en-US">
              <a:solidFill>
                <a:schemeClr val="tx2"/>
              </a:solidFill>
              <a:latin typeface="Calibri" panose="020F0502020204030204"/>
              <a:ea typeface="+mn-lt"/>
              <a:cs typeface="+mn-lt"/>
            </a:endParaRPr>
          </a:p>
          <a:p>
            <a:pPr algn="l"/>
            <a:r>
              <a:rPr lang="en-US" sz="1700" b="1">
                <a:latin typeface="Goudy Old Style"/>
                <a:ea typeface="+mn-lt"/>
                <a:cs typeface="+mn-lt"/>
              </a:rPr>
              <a:t>Sarah Siddiqui, Reproducibility Librarian, </a:t>
            </a:r>
            <a:r>
              <a:rPr lang="en-US" sz="1700" b="1">
                <a:latin typeface="Goudy Old Style"/>
                <a:ea typeface="+mn-lt"/>
                <a:cs typeface="+mn-lt"/>
                <a:hlinkClick r:id="rId7">
                  <a:extLst>
                    <a:ext uri="{A12FA001-AC4F-418D-AE19-62706E023703}">
                      <ahyp:hlinkClr xmlns:ahyp="http://schemas.microsoft.com/office/drawing/2018/hyperlinkcolor" val="tx"/>
                    </a:ext>
                  </a:extLst>
                </a:hlinkClick>
              </a:rPr>
              <a:t>ssiddiqui@library.rochester.edu</a:t>
            </a:r>
            <a:r>
              <a:rPr lang="en-US" sz="1700" b="1">
                <a:latin typeface="Goudy Old Style"/>
                <a:ea typeface="+mn-lt"/>
                <a:cs typeface="+mn-lt"/>
              </a:rPr>
              <a:t> </a:t>
            </a:r>
            <a:endParaRPr lang="en-US" b="1">
              <a:latin typeface="Goudy Old Style"/>
            </a:endParaRPr>
          </a:p>
          <a:p>
            <a:pPr algn="l"/>
            <a:endParaRPr lang="en-US" sz="1700">
              <a:solidFill>
                <a:schemeClr val="tx2"/>
              </a:solidFill>
              <a:latin typeface="Georgia Pro"/>
              <a:ea typeface="+mn-lt"/>
              <a:cs typeface="+mn-lt"/>
            </a:endParaRPr>
          </a:p>
        </p:txBody>
      </p:sp>
    </p:spTree>
    <p:extLst>
      <p:ext uri="{BB962C8B-B14F-4D97-AF65-F5344CB8AC3E}">
        <p14:creationId xmlns:p14="http://schemas.microsoft.com/office/powerpoint/2010/main" val="813230800"/>
      </p:ext>
    </p:extLst>
  </p:cSld>
  <p:clrMapOvr>
    <a:overrideClrMapping bg1="dk1" tx1="lt1" bg2="dk2" tx2="lt2" accent1="accent1" accent2="accent2" accent3="accent3" accent4="accent4" accent5="accent5" accent6="accent6" hlink="hlink" folHlink="folHlink"/>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l="318" r="54575" b="-1"/>
          <a:stretch/>
        </p:blipFill>
        <p:spPr>
          <a:xfrm>
            <a:off x="920876" y="893445"/>
            <a:ext cx="3426820" cy="5071110"/>
          </a:xfrm>
          <a:prstGeom prst="rect">
            <a:avLst/>
          </a:prstGeom>
          <a:effectLst>
            <a:outerShdw blurRad="406400" dist="317500" dir="5400000" sx="89000" sy="89000" rotWithShape="0">
              <a:prstClr val="black">
                <a:alpha val="15000"/>
              </a:prstClr>
            </a:outerShdw>
          </a:effectLst>
        </p:spPr>
      </p:pic>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6397342" y="2957804"/>
            <a:ext cx="4740477" cy="1193856"/>
          </a:xfrm>
        </p:spPr>
        <p:txBody>
          <a:bodyPr>
            <a:normAutofit/>
          </a:bodyPr>
          <a:lstStyle/>
          <a:p>
            <a:r>
              <a:rPr lang="en-US" sz="4000" b="1">
                <a:cs typeface="Calibri Light"/>
              </a:rPr>
              <a:t>Appendix: Resources</a:t>
            </a:r>
            <a:br>
              <a:rPr lang="en-US" sz="4000">
                <a:cs typeface="Calibri Light"/>
              </a:rPr>
            </a:br>
            <a:endParaRPr lang="en-US" sz="4000">
              <a:cs typeface="Calibri Light"/>
            </a:endParaRPr>
          </a:p>
        </p:txBody>
      </p:sp>
      <p:pic>
        <p:nvPicPr>
          <p:cNvPr id="4" name="Picture 3">
            <a:extLst>
              <a:ext uri="{FF2B5EF4-FFF2-40B4-BE49-F238E27FC236}">
                <a16:creationId xmlns:a16="http://schemas.microsoft.com/office/drawing/2014/main" id="{B1983C7D-7C88-1C11-5ED1-7C832BB104A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22944307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descr="Requires Coding Experience​&#10;&#10;RStudio​&#10;&#10;Jupyter Notebooks​&#10;&#10;No Coding Necessary​&#10;&#10;Power BI Desktop​&#10;&#10;Tableau Public​&#10;&#10;Microsoft Excel​&#10;&#10;Digital Humanities Tools​&#10;&#10;Voyant Tools​&#10;&#10;Timeline JS and Storyline JS​&#10;&#10;Good for Cleaning Data​&#10;&#10;OpenRefine">
            <a:extLst>
              <a:ext uri="{FF2B5EF4-FFF2-40B4-BE49-F238E27FC236}">
                <a16:creationId xmlns:a16="http://schemas.microsoft.com/office/drawing/2014/main" id="{5437BEED-DBA5-4750-B40B-5FC1D7154D88}"/>
              </a:ext>
            </a:extLst>
          </p:cNvPr>
          <p:cNvGraphicFramePr/>
          <p:nvPr>
            <p:extLst>
              <p:ext uri="{D42A27DB-BD31-4B8C-83A1-F6EECF244321}">
                <p14:modId xmlns:p14="http://schemas.microsoft.com/office/powerpoint/2010/main" val="3157792407"/>
              </p:ext>
            </p:extLst>
          </p:nvPr>
        </p:nvGraphicFramePr>
        <p:xfrm>
          <a:off x="626872" y="-609242"/>
          <a:ext cx="11115351" cy="7670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le 1">
            <a:extLst>
              <a:ext uri="{FF2B5EF4-FFF2-40B4-BE49-F238E27FC236}">
                <a16:creationId xmlns:a16="http://schemas.microsoft.com/office/drawing/2014/main" id="{08457E25-833B-67A2-3066-482101BCA199}"/>
              </a:ext>
            </a:extLst>
          </p:cNvPr>
          <p:cNvSpPr txBox="1">
            <a:spLocks noGrp="1"/>
          </p:cNvSpPr>
          <p:nvPr>
            <p:ph type="title"/>
          </p:nvPr>
        </p:nvSpPr>
        <p:spPr>
          <a:xfrm>
            <a:off x="1704095" y="237030"/>
            <a:ext cx="8783810" cy="13255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defRPr/>
            </a:pPr>
            <a:r>
              <a:rPr kumimoji="0" lang="en-US" sz="4000" b="0" i="0" u="none" strike="noStrike" kern="1200" cap="none" spc="0" normalizeH="0" baseline="0" noProof="0">
                <a:ln>
                  <a:noFill/>
                </a:ln>
                <a:effectLst/>
                <a:uLnTx/>
                <a:uFillTx/>
                <a:latin typeface="Arial"/>
                <a:cs typeface="Arial"/>
              </a:rPr>
              <a:t>Free Virtual Resources</a:t>
            </a:r>
            <a:r>
              <a:rPr lang="en-US" sz="4000">
                <a:latin typeface="Arial"/>
                <a:cs typeface="Arial"/>
              </a:rPr>
              <a:t> to Make Viz</a:t>
            </a:r>
            <a:endParaRPr lang="en-US" sz="40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56EDDB34-D69B-130D-E6E8-49571B0AF3E9}"/>
              </a:ext>
            </a:extLst>
          </p:cNvPr>
          <p:cNvSpPr txBox="1"/>
          <p:nvPr/>
        </p:nvSpPr>
        <p:spPr>
          <a:xfrm>
            <a:off x="5654698" y="5410671"/>
            <a:ext cx="634562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latin typeface="Arial" panose="020B0604020202020204" pitchFamily="34" charset="0"/>
                <a:cs typeface="Arial" panose="020B0604020202020204" pitchFamily="34" charset="0"/>
                <a:hlinkClick r:id="rId7"/>
              </a:rPr>
              <a:t>Travel</a:t>
            </a:r>
            <a:r>
              <a:rPr lang="en-US" sz="3200" b="1">
                <a:cs typeface="Calibri"/>
                <a:hlinkClick r:id="rId7"/>
              </a:rPr>
              <a:t> to Our Guide for More Info</a:t>
            </a:r>
            <a:endParaRPr lang="en-US" sz="3200" b="1">
              <a:cs typeface="Calibri"/>
            </a:endParaRPr>
          </a:p>
        </p:txBody>
      </p:sp>
      <p:pic>
        <p:nvPicPr>
          <p:cNvPr id="3" name="Picture 2">
            <a:extLst>
              <a:ext uri="{FF2B5EF4-FFF2-40B4-BE49-F238E27FC236}">
                <a16:creationId xmlns:a16="http://schemas.microsoft.com/office/drawing/2014/main" id="{FDB55257-1270-AA28-9A22-04B76AF1465C}"/>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27571000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AEC39-2111-B0B2-6AFD-F87468D9443B}"/>
              </a:ext>
            </a:extLst>
          </p:cNvPr>
          <p:cNvSpPr>
            <a:spLocks noGrp="1"/>
          </p:cNvSpPr>
          <p:nvPr>
            <p:ph type="title"/>
          </p:nvPr>
        </p:nvSpPr>
        <p:spPr>
          <a:xfrm>
            <a:off x="2351594" y="609662"/>
            <a:ext cx="7698707" cy="1336936"/>
          </a:xfrm>
        </p:spPr>
        <p:txBody>
          <a:bodyPr/>
          <a:lstStyle/>
          <a:p>
            <a:pPr algn="ctr"/>
            <a:r>
              <a:rPr lang="en-US" b="1">
                <a:latin typeface="Calibri"/>
                <a:ea typeface="Calibri"/>
                <a:cs typeface="Arial"/>
              </a:rPr>
              <a:t>Check Out Our Guides</a:t>
            </a:r>
          </a:p>
        </p:txBody>
      </p:sp>
      <p:sp>
        <p:nvSpPr>
          <p:cNvPr id="3" name="Content Placeholder 2">
            <a:extLst>
              <a:ext uri="{FF2B5EF4-FFF2-40B4-BE49-F238E27FC236}">
                <a16:creationId xmlns:a16="http://schemas.microsoft.com/office/drawing/2014/main" id="{2EE88472-392E-09ED-DCED-FE57CF1E3476}"/>
              </a:ext>
            </a:extLst>
          </p:cNvPr>
          <p:cNvSpPr>
            <a:spLocks noGrp="1"/>
          </p:cNvSpPr>
          <p:nvPr>
            <p:ph idx="4294967295"/>
          </p:nvPr>
        </p:nvSpPr>
        <p:spPr>
          <a:xfrm>
            <a:off x="1412066" y="2005235"/>
            <a:ext cx="5257800" cy="2751137"/>
          </a:xfrm>
        </p:spPr>
        <p:txBody>
          <a:bodyPr vert="horz" lIns="91440" tIns="45720" rIns="91440" bIns="45720" rtlCol="0" anchor="t">
            <a:normAutofit/>
          </a:bodyPr>
          <a:lstStyle/>
          <a:p>
            <a:r>
              <a:rPr lang="en-US">
                <a:latin typeface="Calibri"/>
                <a:ea typeface="Calibri"/>
                <a:cs typeface="Arial"/>
              </a:rPr>
              <a:t>Excel Activity Guide</a:t>
            </a:r>
          </a:p>
          <a:p>
            <a:r>
              <a:rPr lang="en-US">
                <a:latin typeface="Calibri"/>
                <a:ea typeface="Calibri"/>
                <a:cs typeface="Arial"/>
              </a:rPr>
              <a:t>Tableau Activity Guide</a:t>
            </a:r>
          </a:p>
          <a:p>
            <a:r>
              <a:rPr lang="en-US">
                <a:latin typeface="Calibri"/>
                <a:ea typeface="Calibri"/>
                <a:cs typeface="Arial"/>
              </a:rPr>
              <a:t>Documentation Guide</a:t>
            </a:r>
          </a:p>
          <a:p>
            <a:r>
              <a:rPr lang="en-US">
                <a:latin typeface="Calibri"/>
                <a:ea typeface="Calibri"/>
                <a:cs typeface="Arial"/>
              </a:rPr>
              <a:t>PDF Guide</a:t>
            </a:r>
          </a:p>
        </p:txBody>
      </p:sp>
      <p:sp>
        <p:nvSpPr>
          <p:cNvPr id="7" name="Rectangle 6">
            <a:extLst>
              <a:ext uri="{FF2B5EF4-FFF2-40B4-BE49-F238E27FC236}">
                <a16:creationId xmlns:a16="http://schemas.microsoft.com/office/drawing/2014/main" id="{05F393C5-5763-8FFB-8D72-44EB67E6271C}"/>
              </a:ext>
            </a:extLst>
          </p:cNvPr>
          <p:cNvSpPr/>
          <p:nvPr/>
        </p:nvSpPr>
        <p:spPr>
          <a:xfrm>
            <a:off x="943781" y="4760776"/>
            <a:ext cx="10524655" cy="1243458"/>
          </a:xfrm>
          <a:prstGeom prst="rect">
            <a:avLst/>
          </a:prstGeom>
          <a:solidFill>
            <a:schemeClr val="bg1"/>
          </a:solidFill>
          <a:ln w="1016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3200">
                <a:solidFill>
                  <a:schemeClr val="accent1">
                    <a:lumMod val="76000"/>
                  </a:schemeClr>
                </a:solidFill>
                <a:latin typeface="Calibri"/>
                <a:ea typeface="Calibri"/>
                <a:cs typeface="Calibri"/>
                <a:hlinkClick r:id="rId2">
                  <a:extLst>
                    <a:ext uri="{A12FA001-AC4F-418D-AE19-62706E023703}">
                      <ahyp:hlinkClr xmlns:ahyp="http://schemas.microsoft.com/office/drawing/2018/hyperlinkcolor" val="tx"/>
                    </a:ext>
                  </a:extLst>
                </a:hlinkClick>
              </a:rPr>
              <a:t>All Our Resources Are In Our Repository</a:t>
            </a:r>
            <a:endParaRPr lang="en-US" sz="3200">
              <a:solidFill>
                <a:schemeClr val="accent1">
                  <a:lumMod val="76000"/>
                </a:schemeClr>
              </a:solidFill>
              <a:latin typeface="Calibri"/>
              <a:ea typeface="Calibri"/>
              <a:cs typeface="Calibri"/>
            </a:endParaRPr>
          </a:p>
        </p:txBody>
      </p:sp>
    </p:spTree>
    <p:extLst>
      <p:ext uri="{BB962C8B-B14F-4D97-AF65-F5344CB8AC3E}">
        <p14:creationId xmlns:p14="http://schemas.microsoft.com/office/powerpoint/2010/main" val="1723792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640080" y="325369"/>
            <a:ext cx="4368602" cy="1956841"/>
          </a:xfrm>
        </p:spPr>
        <p:txBody>
          <a:bodyPr anchor="b">
            <a:normAutofit/>
          </a:bodyPr>
          <a:lstStyle/>
          <a:p>
            <a:r>
              <a:rPr lang="en-US" sz="5400"/>
              <a:t>Agenda</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CD1CC36-03EA-AD6A-D3A4-1454A5B91C18}"/>
              </a:ext>
            </a:extLst>
          </p:cNvPr>
          <p:cNvSpPr>
            <a:spLocks noGrp="1"/>
          </p:cNvSpPr>
          <p:nvPr>
            <p:ph idx="1"/>
          </p:nvPr>
        </p:nvSpPr>
        <p:spPr>
          <a:xfrm>
            <a:off x="411480" y="2806224"/>
            <a:ext cx="4415039" cy="3754982"/>
          </a:xfrm>
        </p:spPr>
        <p:txBody>
          <a:bodyPr vert="horz" lIns="91440" tIns="45720" rIns="91440" bIns="45720" rtlCol="0" anchor="t">
            <a:noAutofit/>
          </a:bodyPr>
          <a:lstStyle/>
          <a:p>
            <a:r>
              <a:rPr lang="en-US" sz="2400">
                <a:cs typeface="Calibri"/>
              </a:rPr>
              <a:t>Part 1: Appealing Graphs</a:t>
            </a:r>
            <a:endParaRPr lang="en-US" sz="2400">
              <a:ea typeface="Calibri" panose="020F0502020204030204"/>
              <a:cs typeface="Calibri"/>
            </a:endParaRPr>
          </a:p>
          <a:p>
            <a:r>
              <a:rPr lang="en-US" sz="2400">
                <a:ea typeface="Calibri" panose="020F0502020204030204"/>
                <a:cs typeface="Calibri"/>
              </a:rPr>
              <a:t>Part 2: Accessible Graphs</a:t>
            </a:r>
          </a:p>
          <a:p>
            <a:r>
              <a:rPr lang="en-US" sz="2400">
                <a:ea typeface="Calibri" panose="020F0502020204030204"/>
                <a:cs typeface="Calibri"/>
              </a:rPr>
              <a:t>Part 3: Activity – Creating Graphs in Excel and Tableau</a:t>
            </a:r>
          </a:p>
          <a:p>
            <a:r>
              <a:rPr lang="en-US" sz="2400">
                <a:ea typeface="Calibri" panose="020F0502020204030204"/>
                <a:cs typeface="Calibri"/>
              </a:rPr>
              <a:t>Part 4: Sharing Your Work with Documentation</a:t>
            </a:r>
          </a:p>
          <a:p>
            <a:r>
              <a:rPr lang="en-US" sz="2400">
                <a:ea typeface="Calibri" panose="020F0502020204030204"/>
                <a:cs typeface="Calibri"/>
              </a:rPr>
              <a:t>Appendix: Resources</a:t>
            </a:r>
          </a:p>
          <a:p>
            <a:pPr lvl="2"/>
            <a:endParaRPr lang="en-US" sz="1400">
              <a:ea typeface="Calibri" panose="020F0502020204030204"/>
              <a:cs typeface="Calibri"/>
            </a:endParaRPr>
          </a:p>
          <a:p>
            <a:endParaRPr lang="en-US" sz="1400">
              <a:ea typeface="Calibri" panose="020F0502020204030204"/>
              <a:cs typeface="Calibri"/>
            </a:endParaRPr>
          </a:p>
        </p:txBody>
      </p:sp>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r="3304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941079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038432-6BCF-BBCC-8687-95AF8070DAD1}"/>
              </a:ext>
              <a:ext uri="{C183D7F6-B498-43B3-948B-1728B52AA6E4}">
                <adec:decorative xmlns:adec="http://schemas.microsoft.com/office/drawing/2017/decorative" val="1"/>
              </a:ext>
            </a:extLst>
          </p:cNvPr>
          <p:cNvPicPr>
            <a:picLocks noChangeAspect="1"/>
          </p:cNvPicPr>
          <p:nvPr/>
        </p:nvPicPr>
        <p:blipFill rotWithShape="1">
          <a:blip r:embed="rId3"/>
          <a:srcRect l="318" r="54575" b="-1"/>
          <a:stretch/>
        </p:blipFill>
        <p:spPr>
          <a:xfrm>
            <a:off x="752925" y="788904"/>
            <a:ext cx="3426820" cy="5071110"/>
          </a:xfrm>
          <a:prstGeom prst="rect">
            <a:avLst/>
          </a:prstGeom>
          <a:effectLst>
            <a:outerShdw blurRad="406400" dist="317500" dir="5400000" sx="89000" sy="89000" rotWithShape="0">
              <a:prstClr val="black">
                <a:alpha val="15000"/>
              </a:prstClr>
            </a:outerShdw>
          </a:effectLst>
        </p:spPr>
      </p:pic>
      <p:sp>
        <p:nvSpPr>
          <p:cNvPr id="2" name="Title 1">
            <a:extLst>
              <a:ext uri="{FF2B5EF4-FFF2-40B4-BE49-F238E27FC236}">
                <a16:creationId xmlns:a16="http://schemas.microsoft.com/office/drawing/2014/main" id="{5F52CBAC-9751-D53C-3E56-A19B6DE3D136}"/>
              </a:ext>
            </a:extLst>
          </p:cNvPr>
          <p:cNvSpPr>
            <a:spLocks noGrp="1"/>
          </p:cNvSpPr>
          <p:nvPr>
            <p:ph type="title"/>
          </p:nvPr>
        </p:nvSpPr>
        <p:spPr>
          <a:xfrm>
            <a:off x="5281127" y="2832072"/>
            <a:ext cx="5555349" cy="1193856"/>
          </a:xfrm>
        </p:spPr>
        <p:txBody>
          <a:bodyPr>
            <a:normAutofit/>
          </a:bodyPr>
          <a:lstStyle/>
          <a:p>
            <a:r>
              <a:rPr lang="en-US" sz="4000" b="1">
                <a:cs typeface="Calibri Light"/>
              </a:rPr>
              <a:t>Part 1: Appealing Graphs</a:t>
            </a:r>
            <a:br>
              <a:rPr lang="en-US" sz="4000">
                <a:cs typeface="Calibri Light"/>
              </a:rPr>
            </a:br>
            <a:endParaRPr lang="en-US" sz="4000">
              <a:cs typeface="Calibri Light"/>
            </a:endParaRPr>
          </a:p>
        </p:txBody>
      </p:sp>
      <p:pic>
        <p:nvPicPr>
          <p:cNvPr id="3" name="Picture 2">
            <a:extLst>
              <a:ext uri="{FF2B5EF4-FFF2-40B4-BE49-F238E27FC236}">
                <a16:creationId xmlns:a16="http://schemas.microsoft.com/office/drawing/2014/main" id="{002E94F0-154D-20D9-3183-D8662B049DAD}"/>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9050" y="6257925"/>
            <a:ext cx="12268200" cy="609600"/>
          </a:xfrm>
          <a:prstGeom prst="rect">
            <a:avLst/>
          </a:prstGeom>
        </p:spPr>
      </p:pic>
    </p:spTree>
    <p:extLst>
      <p:ext uri="{BB962C8B-B14F-4D97-AF65-F5344CB8AC3E}">
        <p14:creationId xmlns:p14="http://schemas.microsoft.com/office/powerpoint/2010/main" val="84585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3A6879-2074-EEE7-ED79-06FBAE0207E7}"/>
              </a:ext>
            </a:extLst>
          </p:cNvPr>
          <p:cNvSpPr txBox="1">
            <a:spLocks noGrp="1"/>
          </p:cNvSpPr>
          <p:nvPr>
            <p:ph type="title" idx="4294967295"/>
          </p:nvPr>
        </p:nvSpPr>
        <p:spPr>
          <a:xfrm>
            <a:off x="1567278" y="393256"/>
            <a:ext cx="9049820" cy="70788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Calibri Light"/>
                <a:ea typeface="+mn-ea"/>
                <a:cs typeface="Calibri"/>
              </a:rPr>
              <a:t>What Makes a Good Visualization?</a:t>
            </a:r>
            <a:endParaRPr kumimoji="0" lang="en-US" sz="4000" b="0" i="0" u="none" strike="noStrike" kern="1200" cap="none" spc="0" normalizeH="0" baseline="0" noProof="0">
              <a:ln>
                <a:noFill/>
              </a:ln>
              <a:solidFill>
                <a:schemeClr val="tx1"/>
              </a:solidFill>
              <a:effectLst/>
              <a:uLnTx/>
              <a:uFillTx/>
              <a:latin typeface="Calibri Light"/>
              <a:ea typeface="+mn-ea"/>
              <a:cs typeface="+mn-cs"/>
            </a:endParaRPr>
          </a:p>
        </p:txBody>
      </p:sp>
      <p:sp>
        <p:nvSpPr>
          <p:cNvPr id="19" name="TextBox 18">
            <a:extLst>
              <a:ext uri="{FF2B5EF4-FFF2-40B4-BE49-F238E27FC236}">
                <a16:creationId xmlns:a16="http://schemas.microsoft.com/office/drawing/2014/main" id="{4003239E-78D0-C70A-0CA0-F2BB002E72FB}"/>
              </a:ext>
            </a:extLst>
          </p:cNvPr>
          <p:cNvSpPr txBox="1"/>
          <p:nvPr/>
        </p:nvSpPr>
        <p:spPr>
          <a:xfrm>
            <a:off x="993950" y="1097605"/>
            <a:ext cx="10637870" cy="5426229"/>
          </a:xfrm>
          <a:prstGeom prst="rect">
            <a:avLst/>
          </a:prstGeom>
          <a:noFill/>
        </p:spPr>
        <p:txBody>
          <a:bodyPr wrap="square" lIns="91440" tIns="45720" rIns="91440" bIns="45720" anchor="t">
            <a:spAutoFit/>
          </a:bodyPr>
          <a:lstStyle/>
          <a:p>
            <a:pPr marL="342900" indent="-342900">
              <a:buFont typeface="Arial"/>
              <a:buChar char="•"/>
            </a:pPr>
            <a:r>
              <a:rPr lang="en-US" sz="2800" b="1">
                <a:ea typeface="+mn-lt"/>
                <a:cs typeface="+mn-lt"/>
              </a:rPr>
              <a:t>Graph type</a:t>
            </a:r>
            <a:r>
              <a:rPr lang="en-US" sz="2800">
                <a:ea typeface="+mn-lt"/>
                <a:cs typeface="+mn-lt"/>
              </a:rPr>
              <a:t> chosen suits the data well</a:t>
            </a:r>
          </a:p>
          <a:p>
            <a:pPr marL="342900" indent="-342900">
              <a:buFont typeface="Arial"/>
              <a:buChar char="•"/>
            </a:pPr>
            <a:r>
              <a:rPr lang="en-US" sz="2800">
                <a:ea typeface="+mn-lt"/>
                <a:cs typeface="+mn-lt"/>
              </a:rPr>
              <a:t>Easy to </a:t>
            </a:r>
            <a:r>
              <a:rPr lang="en-US" sz="2800" b="1">
                <a:ea typeface="+mn-lt"/>
                <a:cs typeface="+mn-lt"/>
              </a:rPr>
              <a:t>understand </a:t>
            </a:r>
            <a:r>
              <a:rPr lang="en-US" sz="2800">
                <a:ea typeface="+mn-lt"/>
                <a:cs typeface="+mn-lt"/>
              </a:rPr>
              <a:t>and read</a:t>
            </a:r>
          </a:p>
          <a:p>
            <a:pPr marL="342900" indent="-342900">
              <a:buFont typeface="Arial"/>
              <a:buChar char="•"/>
            </a:pPr>
            <a:r>
              <a:rPr lang="en-US" sz="2800">
                <a:latin typeface="Calibri"/>
                <a:cs typeface="Calibri"/>
              </a:rPr>
              <a:t>The graph is </a:t>
            </a:r>
            <a:r>
              <a:rPr lang="en-US" sz="2800" b="1">
                <a:latin typeface="Calibri"/>
                <a:cs typeface="Calibri"/>
              </a:rPr>
              <a:t>not overloaded</a:t>
            </a:r>
            <a:r>
              <a:rPr lang="en-US" sz="2800">
                <a:latin typeface="Calibri"/>
                <a:cs typeface="Calibri"/>
              </a:rPr>
              <a:t> with information</a:t>
            </a:r>
          </a:p>
          <a:p>
            <a:pPr marL="342900" indent="-342900">
              <a:buFont typeface="Arial"/>
              <a:buChar char="•"/>
            </a:pPr>
            <a:r>
              <a:rPr lang="en-US" sz="2800">
                <a:latin typeface="Calibri"/>
                <a:cs typeface="Calibri"/>
              </a:rPr>
              <a:t>The graph </a:t>
            </a:r>
            <a:r>
              <a:rPr lang="en-US" sz="2800" b="1">
                <a:latin typeface="Calibri"/>
                <a:cs typeface="Calibri"/>
              </a:rPr>
              <a:t>passes the squint test</a:t>
            </a:r>
          </a:p>
          <a:p>
            <a:pPr marL="342900" indent="-342900">
              <a:buFont typeface="Arial"/>
              <a:buChar char="•"/>
            </a:pPr>
            <a:r>
              <a:rPr lang="en-US" sz="2800">
                <a:latin typeface="Calibri"/>
                <a:cs typeface="Calibri"/>
              </a:rPr>
              <a:t>The graph has a </a:t>
            </a:r>
            <a:r>
              <a:rPr lang="en-US" sz="2800" b="1">
                <a:latin typeface="Calibri"/>
                <a:cs typeface="Calibri"/>
              </a:rPr>
              <a:t>title and labels</a:t>
            </a:r>
          </a:p>
          <a:p>
            <a:pPr marL="342900" indent="-342900">
              <a:buFont typeface="Arial"/>
              <a:buChar char="•"/>
            </a:pPr>
            <a:r>
              <a:rPr lang="en-US" sz="2800">
                <a:latin typeface="Calibri"/>
                <a:cs typeface="Calibri"/>
              </a:rPr>
              <a:t>Good </a:t>
            </a:r>
            <a:r>
              <a:rPr lang="en-US" sz="2800" b="1">
                <a:latin typeface="Calibri"/>
                <a:cs typeface="Calibri"/>
              </a:rPr>
              <a:t>color</a:t>
            </a:r>
            <a:r>
              <a:rPr lang="en-US" sz="2800">
                <a:latin typeface="Calibri"/>
                <a:cs typeface="Calibri"/>
              </a:rPr>
              <a:t> choices (make it color-blind friendly)</a:t>
            </a:r>
          </a:p>
          <a:p>
            <a:pPr marL="342900" indent="-342900">
              <a:buFont typeface="Arial"/>
              <a:buChar char="•"/>
            </a:pPr>
            <a:r>
              <a:rPr lang="en-US" sz="2800">
                <a:latin typeface="Calibri"/>
                <a:cs typeface="Calibri"/>
              </a:rPr>
              <a:t>Good </a:t>
            </a:r>
            <a:r>
              <a:rPr lang="en-US" sz="2800" b="1">
                <a:latin typeface="Calibri"/>
                <a:cs typeface="Calibri"/>
              </a:rPr>
              <a:t>font</a:t>
            </a:r>
            <a:r>
              <a:rPr lang="en-US" sz="2800">
                <a:latin typeface="Calibri"/>
                <a:cs typeface="Calibri"/>
              </a:rPr>
              <a:t> choices (large and Sans-Serif typefaces)</a:t>
            </a:r>
          </a:p>
          <a:p>
            <a:pPr marL="342900" indent="-342900">
              <a:buFont typeface="Arial"/>
              <a:buChar char="•"/>
            </a:pPr>
            <a:r>
              <a:rPr lang="en-US" sz="2800" b="1">
                <a:latin typeface="Calibri"/>
                <a:cs typeface="Calibri"/>
              </a:rPr>
              <a:t>Context</a:t>
            </a:r>
            <a:r>
              <a:rPr lang="en-US" sz="2800">
                <a:latin typeface="Calibri"/>
                <a:cs typeface="Calibri"/>
              </a:rPr>
              <a:t> of visualization is given</a:t>
            </a:r>
          </a:p>
          <a:p>
            <a:pPr marL="342900" indent="-342900">
              <a:buFont typeface="Arial"/>
              <a:buChar char="•"/>
            </a:pPr>
            <a:r>
              <a:rPr lang="en-US" sz="2800" b="1">
                <a:latin typeface="Calibri"/>
                <a:cs typeface="Calibri"/>
              </a:rPr>
              <a:t>No misleading</a:t>
            </a:r>
            <a:r>
              <a:rPr lang="en-US" sz="2800">
                <a:latin typeface="Calibri"/>
                <a:cs typeface="Calibri"/>
              </a:rPr>
              <a:t> elements</a:t>
            </a:r>
          </a:p>
          <a:p>
            <a:pPr marL="342900" indent="-342900">
              <a:buFont typeface="Arial"/>
              <a:buChar char="•"/>
            </a:pPr>
            <a:r>
              <a:rPr lang="en-US" sz="2800">
                <a:latin typeface="Calibri"/>
                <a:cs typeface="Calibri"/>
              </a:rPr>
              <a:t>Use </a:t>
            </a:r>
            <a:r>
              <a:rPr lang="en-US" sz="2800" b="1">
                <a:latin typeface="Calibri"/>
                <a:cs typeface="Calibri"/>
              </a:rPr>
              <a:t>alternative text</a:t>
            </a:r>
            <a:r>
              <a:rPr lang="en-US" sz="2800">
                <a:latin typeface="Calibri"/>
                <a:cs typeface="Calibri"/>
              </a:rPr>
              <a:t> for people who use screen readers</a:t>
            </a:r>
          </a:p>
          <a:p>
            <a:pPr marL="342900" indent="-342900">
              <a:buFont typeface="Arial"/>
              <a:buChar char="•"/>
            </a:pPr>
            <a:r>
              <a:rPr lang="en-US" sz="2800">
                <a:latin typeface="Calibri"/>
                <a:cs typeface="Calibri"/>
              </a:rPr>
              <a:t>It is </a:t>
            </a:r>
            <a:r>
              <a:rPr lang="en-US" sz="2800" b="1">
                <a:latin typeface="Calibri"/>
                <a:cs typeface="Calibri"/>
              </a:rPr>
              <a:t>accessible</a:t>
            </a:r>
          </a:p>
          <a:p>
            <a:pPr>
              <a:lnSpc>
                <a:spcPct val="110000"/>
              </a:lnSpc>
            </a:pPr>
            <a:endParaRPr lang="en-US" sz="1600" b="1">
              <a:latin typeface="Calibri Light"/>
              <a:cs typeface="Calibri"/>
            </a:endParaRPr>
          </a:p>
          <a:p>
            <a:pPr>
              <a:lnSpc>
                <a:spcPct val="110000"/>
              </a:lnSpc>
            </a:pPr>
            <a:endParaRPr lang="en-US" sz="1600" b="1">
              <a:latin typeface="Calibri Light"/>
              <a:cs typeface="Calibri"/>
            </a:endParaRPr>
          </a:p>
        </p:txBody>
      </p:sp>
      <p:pic>
        <p:nvPicPr>
          <p:cNvPr id="3" name="Picture 2">
            <a:extLst>
              <a:ext uri="{FF2B5EF4-FFF2-40B4-BE49-F238E27FC236}">
                <a16:creationId xmlns:a16="http://schemas.microsoft.com/office/drawing/2014/main" id="{655C7B98-274D-58C4-E058-7FFE585615E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525" y="6257925"/>
            <a:ext cx="12192000" cy="609600"/>
          </a:xfrm>
          <a:prstGeom prst="rect">
            <a:avLst/>
          </a:prstGeom>
        </p:spPr>
      </p:pic>
      <p:pic>
        <p:nvPicPr>
          <p:cNvPr id="5" name="Picture 4">
            <a:extLst>
              <a:ext uri="{FF2B5EF4-FFF2-40B4-BE49-F238E27FC236}">
                <a16:creationId xmlns:a16="http://schemas.microsoft.com/office/drawing/2014/main" id="{C7416723-A706-6CDB-FD10-0BFC53E7004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flipH="1">
            <a:off x="7926081" y="1297489"/>
            <a:ext cx="6689897" cy="5267325"/>
          </a:xfrm>
          <a:prstGeom prst="rect">
            <a:avLst/>
          </a:prstGeom>
        </p:spPr>
      </p:pic>
    </p:spTree>
    <p:extLst>
      <p:ext uri="{BB962C8B-B14F-4D97-AF65-F5344CB8AC3E}">
        <p14:creationId xmlns:p14="http://schemas.microsoft.com/office/powerpoint/2010/main" val="145594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da95649d-1ad5-4e56-b219-2e3a2918278b"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C450CEA2B264446B7CDBA5D7CF79083" ma:contentTypeVersion="16" ma:contentTypeDescription="Create a new document." ma:contentTypeScope="" ma:versionID="32e9e6f1ea40daac01633fbfe4c6778b">
  <xsd:schema xmlns:xsd="http://www.w3.org/2001/XMLSchema" xmlns:xs="http://www.w3.org/2001/XMLSchema" xmlns:p="http://schemas.microsoft.com/office/2006/metadata/properties" xmlns:ns3="da95649d-1ad5-4e56-b219-2e3a2918278b" xmlns:ns4="d84ce573-a8e9-42e2-8c01-9cd41d54401e" targetNamespace="http://schemas.microsoft.com/office/2006/metadata/properties" ma:root="true" ma:fieldsID="fd664bc687b5342ef566ba74481b4db3" ns3:_="" ns4:_="">
    <xsd:import namespace="da95649d-1ad5-4e56-b219-2e3a2918278b"/>
    <xsd:import namespace="d84ce573-a8e9-42e2-8c01-9cd41d54401e"/>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4:SharedWithUsers" minOccurs="0"/>
                <xsd:element ref="ns4:SharedWithDetails" minOccurs="0"/>
                <xsd:element ref="ns4:SharingHintHash" minOccurs="0"/>
                <xsd:element ref="ns3:_activity" minOccurs="0"/>
                <xsd:element ref="ns3:MediaServiceObjectDetectorVersions" minOccurs="0"/>
                <xsd:element ref="ns3:MediaLengthInSeconds" minOccurs="0"/>
                <xsd:element ref="ns3:MediaServiceDateTaken"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95649d-1ad5-4e56-b219-2e3a291827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_activity" ma:index="17" nillable="true" ma:displayName="_activity" ma:hidden="true" ma:internalName="_activity">
      <xsd:simpleType>
        <xsd:restriction base="dms:Note"/>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84ce573-a8e9-42e2-8c01-9cd41d54401e"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F04022-848A-49E5-BC27-9749DC6329C0}">
  <ds:schemaRefs>
    <ds:schemaRef ds:uri="d84ce573-a8e9-42e2-8c01-9cd41d54401e"/>
    <ds:schemaRef ds:uri="http://purl.org/dc/elements/1.1/"/>
    <ds:schemaRef ds:uri="http://schemas.microsoft.com/office/2006/documentManagement/types"/>
    <ds:schemaRef ds:uri="http://schemas.microsoft.com/office/2006/metadata/properties"/>
    <ds:schemaRef ds:uri="http://purl.org/dc/dcmitype/"/>
    <ds:schemaRef ds:uri="http://schemas.microsoft.com/office/infopath/2007/PartnerControls"/>
    <ds:schemaRef ds:uri="http://schemas.openxmlformats.org/package/2006/metadata/core-properties"/>
    <ds:schemaRef ds:uri="da95649d-1ad5-4e56-b219-2e3a2918278b"/>
    <ds:schemaRef ds:uri="http://www.w3.org/XML/1998/namespace"/>
    <ds:schemaRef ds:uri="http://purl.org/dc/terms/"/>
  </ds:schemaRefs>
</ds:datastoreItem>
</file>

<file path=customXml/itemProps2.xml><?xml version="1.0" encoding="utf-8"?>
<ds:datastoreItem xmlns:ds="http://schemas.openxmlformats.org/officeDocument/2006/customXml" ds:itemID="{31B2DEA4-5B31-4400-87B0-98481F2BDC84}">
  <ds:schemaRefs>
    <ds:schemaRef ds:uri="http://schemas.microsoft.com/sharepoint/v3/contenttype/forms"/>
  </ds:schemaRefs>
</ds:datastoreItem>
</file>

<file path=customXml/itemProps3.xml><?xml version="1.0" encoding="utf-8"?>
<ds:datastoreItem xmlns:ds="http://schemas.openxmlformats.org/officeDocument/2006/customXml" ds:itemID="{898B5F9C-13C8-41AF-A2F2-D954D1D0D1E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a95649d-1ad5-4e56-b219-2e3a2918278b"/>
    <ds:schemaRef ds:uri="d84ce573-a8e9-42e2-8c01-9cd41d54401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32</TotalTime>
  <Words>3937</Words>
  <Application>Microsoft Office PowerPoint</Application>
  <PresentationFormat>Widescreen</PresentationFormat>
  <Paragraphs>498</Paragraphs>
  <Slides>64</Slides>
  <Notes>19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64</vt:i4>
      </vt:variant>
    </vt:vector>
  </HeadingPairs>
  <TitlesOfParts>
    <vt:vector size="72" baseType="lpstr">
      <vt:lpstr>Aptos</vt:lpstr>
      <vt:lpstr>Arial</vt:lpstr>
      <vt:lpstr>Calibri</vt:lpstr>
      <vt:lpstr>Calibri Light</vt:lpstr>
      <vt:lpstr>Georgia Pro</vt:lpstr>
      <vt:lpstr>Goudy Old Style</vt:lpstr>
      <vt:lpstr>Office Theme</vt:lpstr>
      <vt:lpstr>Office Theme</vt:lpstr>
      <vt:lpstr>Accessibly Create and Fairly Share Visualizations</vt:lpstr>
      <vt:lpstr>RDAP Code of Conduct</vt:lpstr>
      <vt:lpstr>RDAP Webinar Speakers</vt:lpstr>
      <vt:lpstr>Accessibly Create and FAIR(ly) Share Visualizations</vt:lpstr>
      <vt:lpstr>Data Services</vt:lpstr>
      <vt:lpstr>Presenter Bios</vt:lpstr>
      <vt:lpstr>Agenda</vt:lpstr>
      <vt:lpstr>Part 1: Appealing Graphs </vt:lpstr>
      <vt:lpstr>What Makes a Good Visualization?</vt:lpstr>
      <vt:lpstr>Graph Types</vt:lpstr>
      <vt:lpstr>Bar Chart</vt:lpstr>
      <vt:lpstr>Line Chart</vt:lpstr>
      <vt:lpstr>Line Chart with Categories</vt:lpstr>
      <vt:lpstr>Scatter Plot</vt:lpstr>
      <vt:lpstr>Pie Chart</vt:lpstr>
      <vt:lpstr>Wrong Choice of Graph</vt:lpstr>
      <vt:lpstr>Resources for all Graph Types</vt:lpstr>
      <vt:lpstr>Design Choices -Elements</vt:lpstr>
      <vt:lpstr>Chart Title</vt:lpstr>
      <vt:lpstr>Axis Titles</vt:lpstr>
      <vt:lpstr>Neither design choice is always the way to go...</vt:lpstr>
      <vt:lpstr>Y-Axis or Data Labels?</vt:lpstr>
      <vt:lpstr>Data labels are good for emphasis! </vt:lpstr>
      <vt:lpstr>Or for a callout! </vt:lpstr>
      <vt:lpstr>Instead of Legends, Try Labelling</vt:lpstr>
      <vt:lpstr>You Can Label Clustered Bar Charts Too</vt:lpstr>
      <vt:lpstr>If You Do Use a Legend... Have different shapes</vt:lpstr>
      <vt:lpstr>Misleading Graphs</vt:lpstr>
      <vt:lpstr>Appealing Viz: Key Takeaways </vt:lpstr>
      <vt:lpstr>Part 2: Accessible Graphs </vt:lpstr>
      <vt:lpstr>Ranking of visual elements</vt:lpstr>
      <vt:lpstr>Choosing Your Font</vt:lpstr>
      <vt:lpstr>Which is Easier to Read?</vt:lpstr>
      <vt:lpstr>Color Choices</vt:lpstr>
      <vt:lpstr>Consider Color Vision Deficiencies</vt:lpstr>
      <vt:lpstr>How To Fix It?</vt:lpstr>
      <vt:lpstr>Combine Color with Shapes</vt:lpstr>
      <vt:lpstr>Color Resources</vt:lpstr>
      <vt:lpstr>Include Alternative Text</vt:lpstr>
      <vt:lpstr>Presenting Your Work</vt:lpstr>
      <vt:lpstr>Accessible Viz: Key Takeaways </vt:lpstr>
      <vt:lpstr>Part 3: Activity – Creating Graphs in Excel and Tableau </vt:lpstr>
      <vt:lpstr>Tips for Accessibility in Excel</vt:lpstr>
      <vt:lpstr>Tips for Accessibility in Tableau</vt:lpstr>
      <vt:lpstr>Part 4: Sharing Your Viz with Documentation </vt:lpstr>
      <vt:lpstr>Accessible Ecosystem for Your Viz</vt:lpstr>
      <vt:lpstr>Dataset Accessibility</vt:lpstr>
      <vt:lpstr>What Is Documentation?</vt:lpstr>
      <vt:lpstr>Documentation Confusion...</vt:lpstr>
      <vt:lpstr>Types of Documentation</vt:lpstr>
      <vt:lpstr>READMEs</vt:lpstr>
      <vt:lpstr>Data Dictionaries &amp; Codebooks </vt:lpstr>
      <vt:lpstr>What is Interoperability?</vt:lpstr>
      <vt:lpstr>File Confusion...</vt:lpstr>
      <vt:lpstr>Interoperability Considerations</vt:lpstr>
      <vt:lpstr>Software and File Types</vt:lpstr>
      <vt:lpstr>Organization</vt:lpstr>
      <vt:lpstr>Accessibility</vt:lpstr>
      <vt:lpstr>Share Your Work</vt:lpstr>
      <vt:lpstr>Documentation: Key Takeaways</vt:lpstr>
      <vt:lpstr>Thank you!  Contact us with any questions!</vt:lpstr>
      <vt:lpstr>Appendix: Resources </vt:lpstr>
      <vt:lpstr>Free Virtual Resources to Make Viz</vt:lpstr>
      <vt:lpstr>Check Out Our Guides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Chen, Jieer</dc:creator>
  <cp:lastModifiedBy>Owen, Heather</cp:lastModifiedBy>
  <cp:revision>30</cp:revision>
  <dcterms:created xsi:type="dcterms:W3CDTF">2021-10-14T19:28:20Z</dcterms:created>
  <dcterms:modified xsi:type="dcterms:W3CDTF">2025-01-23T15:08:38Z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0x0101008C450CEA2B264446B7CDBA5D7CF79083</vt:lpwstr>
  </property>
</Properties>
</file>