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0" r:id="rId4"/>
  </p:sldMasterIdLst>
  <p:notesMasterIdLst>
    <p:notesMasterId r:id="rId36"/>
  </p:notesMasterIdLst>
  <p:sldIdLst>
    <p:sldId id="256" r:id="rId5"/>
    <p:sldId id="282" r:id="rId6"/>
    <p:sldId id="284" r:id="rId7"/>
    <p:sldId id="287" r:id="rId8"/>
    <p:sldId id="261" r:id="rId9"/>
    <p:sldId id="280" r:id="rId10"/>
    <p:sldId id="289" r:id="rId11"/>
    <p:sldId id="272" r:id="rId12"/>
    <p:sldId id="273" r:id="rId13"/>
    <p:sldId id="295" r:id="rId14"/>
    <p:sldId id="274" r:id="rId15"/>
    <p:sldId id="275" r:id="rId16"/>
    <p:sldId id="276" r:id="rId17"/>
    <p:sldId id="277" r:id="rId18"/>
    <p:sldId id="278" r:id="rId19"/>
    <p:sldId id="279" r:id="rId20"/>
    <p:sldId id="259" r:id="rId21"/>
    <p:sldId id="258" r:id="rId22"/>
    <p:sldId id="288" r:id="rId23"/>
    <p:sldId id="257" r:id="rId24"/>
    <p:sldId id="292" r:id="rId25"/>
    <p:sldId id="290" r:id="rId26"/>
    <p:sldId id="263" r:id="rId27"/>
    <p:sldId id="294" r:id="rId28"/>
    <p:sldId id="291" r:id="rId29"/>
    <p:sldId id="268" r:id="rId30"/>
    <p:sldId id="293" r:id="rId31"/>
    <p:sldId id="296" r:id="rId32"/>
    <p:sldId id="269" r:id="rId33"/>
    <p:sldId id="267" r:id="rId34"/>
    <p:sldId id="270"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F52FFD-DA24-4310-A67E-979737261E06}" v="88" dt="2024-06-24T21:15:09.720"/>
    <p1510:client id="{E0937687-8FDC-49D7-8C99-8029337C43B7}" v="6" dt="2024-06-24T21:19:33.1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3" d="100"/>
          <a:sy n="93" d="100"/>
        </p:scale>
        <p:origin x="274" y="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TEN TOTLEBEN" userId="lyOVAG9TeNyTCTBDlGO9GOGvtLamW/ZQla02bKnlddI=" providerId="None" clId="Web-{24F52FFD-DA24-4310-A67E-979737261E06}"/>
    <pc:docChg chg="modSld">
      <pc:chgData name="KRISTEN TOTLEBEN" userId="lyOVAG9TeNyTCTBDlGO9GOGvtLamW/ZQla02bKnlddI=" providerId="None" clId="Web-{24F52FFD-DA24-4310-A67E-979737261E06}" dt="2024-06-24T21:15:09.048" v="45" actId="20577"/>
      <pc:docMkLst>
        <pc:docMk/>
      </pc:docMkLst>
      <pc:sldChg chg="addSp modSp">
        <pc:chgData name="KRISTEN TOTLEBEN" userId="lyOVAG9TeNyTCTBDlGO9GOGvtLamW/ZQla02bKnlddI=" providerId="None" clId="Web-{24F52FFD-DA24-4310-A67E-979737261E06}" dt="2024-06-24T21:15:09.048" v="45" actId="20577"/>
        <pc:sldMkLst>
          <pc:docMk/>
          <pc:sldMk cId="2719635427" sldId="256"/>
        </pc:sldMkLst>
        <pc:spChg chg="add mod">
          <ac:chgData name="KRISTEN TOTLEBEN" userId="lyOVAG9TeNyTCTBDlGO9GOGvtLamW/ZQla02bKnlddI=" providerId="None" clId="Web-{24F52FFD-DA24-4310-A67E-979737261E06}" dt="2024-06-24T21:15:09.048" v="45" actId="20577"/>
          <ac:spMkLst>
            <pc:docMk/>
            <pc:sldMk cId="2719635427" sldId="256"/>
            <ac:spMk id="5" creationId="{B6770909-91E7-B9E9-ADF2-2F6D2D66F1DF}"/>
          </ac:spMkLst>
        </pc:spChg>
      </pc:sldChg>
    </pc:docChg>
  </pc:docChgLst>
  <pc:docChgLst>
    <pc:chgData name="KRISTEN TOTLEBEN" userId="lyOVAG9TeNyTCTBDlGO9GOGvtLamW/ZQla02bKnlddI=" providerId="None" clId="Web-{E0937687-8FDC-49D7-8C99-8029337C43B7}"/>
    <pc:docChg chg="modSld">
      <pc:chgData name="KRISTEN TOTLEBEN" userId="lyOVAG9TeNyTCTBDlGO9GOGvtLamW/ZQla02bKnlddI=" providerId="None" clId="Web-{E0937687-8FDC-49D7-8C99-8029337C43B7}" dt="2024-06-24T21:19:33.131" v="5" actId="20577"/>
      <pc:docMkLst>
        <pc:docMk/>
      </pc:docMkLst>
      <pc:sldChg chg="modSp">
        <pc:chgData name="KRISTEN TOTLEBEN" userId="lyOVAG9TeNyTCTBDlGO9GOGvtLamW/ZQla02bKnlddI=" providerId="None" clId="Web-{E0937687-8FDC-49D7-8C99-8029337C43B7}" dt="2024-06-24T21:19:33.131" v="5" actId="20577"/>
        <pc:sldMkLst>
          <pc:docMk/>
          <pc:sldMk cId="131451756" sldId="288"/>
        </pc:sldMkLst>
        <pc:spChg chg="mod">
          <ac:chgData name="KRISTEN TOTLEBEN" userId="lyOVAG9TeNyTCTBDlGO9GOGvtLamW/ZQla02bKnlddI=" providerId="None" clId="Web-{E0937687-8FDC-49D7-8C99-8029337C43B7}" dt="2024-06-24T21:19:33.131" v="5" actId="20577"/>
          <ac:spMkLst>
            <pc:docMk/>
            <pc:sldMk cId="131451756" sldId="288"/>
            <ac:spMk id="26" creationId="{85B26EA5-6B10-5AA5-A2A5-310FDC943DC2}"/>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svg"/><Relationship Id="rId1" Type="http://schemas.openxmlformats.org/officeDocument/2006/relationships/image" Target="../media/image30.png"/><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svg"/></Relationships>
</file>

<file path=ppt/diagrams/_rels/drawing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svg"/><Relationship Id="rId1" Type="http://schemas.openxmlformats.org/officeDocument/2006/relationships/image" Target="../media/image30.png"/><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CCC388-85BC-458E-8FC0-E55E291311D6}"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7E9CD72C-0348-4A6F-AD47-41155E1F7242}">
      <dgm:prSet/>
      <dgm:spPr/>
      <dgm:t>
        <a:bodyPr/>
        <a:lstStyle/>
        <a:p>
          <a:pPr rtl="0"/>
          <a:r>
            <a:rPr lang="en-US"/>
            <a:t>Making OER takes a long time and can be risky, in terms of time management and keeping digital tools up to date for others to access.</a:t>
          </a:r>
          <a:r>
            <a:rPr lang="en-US">
              <a:latin typeface="Neue Haas Grotesk Text Pro"/>
            </a:rPr>
            <a:t> </a:t>
          </a:r>
          <a:endParaRPr lang="en-US"/>
        </a:p>
      </dgm:t>
    </dgm:pt>
    <dgm:pt modelId="{2C57D564-34BD-442D-9CB9-5F2E40BF6477}" type="parTrans" cxnId="{CDD1F20D-EC5A-42B7-BAD3-708D9E3A6EEF}">
      <dgm:prSet/>
      <dgm:spPr/>
      <dgm:t>
        <a:bodyPr/>
        <a:lstStyle/>
        <a:p>
          <a:endParaRPr lang="en-US"/>
        </a:p>
      </dgm:t>
    </dgm:pt>
    <dgm:pt modelId="{3556AA85-0120-42B1-8F04-4B19D3B41936}" type="sibTrans" cxnId="{CDD1F20D-EC5A-42B7-BAD3-708D9E3A6EEF}">
      <dgm:prSet/>
      <dgm:spPr/>
      <dgm:t>
        <a:bodyPr/>
        <a:lstStyle/>
        <a:p>
          <a:endParaRPr lang="en-US"/>
        </a:p>
      </dgm:t>
    </dgm:pt>
    <dgm:pt modelId="{44DC47DB-53D3-4457-B34C-566CFA19E3B3}">
      <dgm:prSet/>
      <dgm:spPr/>
      <dgm:t>
        <a:bodyPr/>
        <a:lstStyle/>
        <a:p>
          <a:pPr rtl="0"/>
          <a:r>
            <a:rPr lang="en-US"/>
            <a:t>It’s a lot of fun and gives student more agency than a traditional classroom experience.</a:t>
          </a:r>
          <a:r>
            <a:rPr lang="en-US">
              <a:latin typeface="Neue Haas Grotesk Text Pro"/>
            </a:rPr>
            <a:t> </a:t>
          </a:r>
          <a:endParaRPr lang="en-US"/>
        </a:p>
      </dgm:t>
    </dgm:pt>
    <dgm:pt modelId="{189E7BCE-49B8-4CFD-B12A-60CBA24F6383}" type="parTrans" cxnId="{D694E090-BE29-4542-9B99-795F6E4EB920}">
      <dgm:prSet/>
      <dgm:spPr/>
      <dgm:t>
        <a:bodyPr/>
        <a:lstStyle/>
        <a:p>
          <a:endParaRPr lang="en-US"/>
        </a:p>
      </dgm:t>
    </dgm:pt>
    <dgm:pt modelId="{4B7901DA-0539-4615-A854-C9231BD784F9}" type="sibTrans" cxnId="{D694E090-BE29-4542-9B99-795F6E4EB920}">
      <dgm:prSet/>
      <dgm:spPr/>
      <dgm:t>
        <a:bodyPr/>
        <a:lstStyle/>
        <a:p>
          <a:endParaRPr lang="en-US"/>
        </a:p>
      </dgm:t>
    </dgm:pt>
    <dgm:pt modelId="{2D4F48FD-B286-44BF-88D5-98AD1043AFC2}">
      <dgm:prSet/>
      <dgm:spPr/>
      <dgm:t>
        <a:bodyPr/>
        <a:lstStyle/>
        <a:p>
          <a:pPr rtl="0"/>
          <a:r>
            <a:rPr lang="en-US"/>
            <a:t>It’s a lot of work and results can be unpredictable.</a:t>
          </a:r>
          <a:r>
            <a:rPr lang="en-US">
              <a:latin typeface="Neue Haas Grotesk Text Pro"/>
            </a:rPr>
            <a:t> That's not always a bad thing.</a:t>
          </a:r>
          <a:endParaRPr lang="en-US"/>
        </a:p>
      </dgm:t>
    </dgm:pt>
    <dgm:pt modelId="{545D9AC9-160F-4CCF-A312-DDA958B6052A}" type="parTrans" cxnId="{35C9C54D-66DE-47E9-A60E-1461576F0456}">
      <dgm:prSet/>
      <dgm:spPr/>
      <dgm:t>
        <a:bodyPr/>
        <a:lstStyle/>
        <a:p>
          <a:endParaRPr lang="en-US"/>
        </a:p>
      </dgm:t>
    </dgm:pt>
    <dgm:pt modelId="{79E6AEA0-1A85-4EE9-BFDB-1FBFA9C3EF9D}" type="sibTrans" cxnId="{35C9C54D-66DE-47E9-A60E-1461576F0456}">
      <dgm:prSet/>
      <dgm:spPr/>
      <dgm:t>
        <a:bodyPr/>
        <a:lstStyle/>
        <a:p>
          <a:endParaRPr lang="en-US"/>
        </a:p>
      </dgm:t>
    </dgm:pt>
    <dgm:pt modelId="{357A9882-ACE2-4CD0-98E2-CBB4447AABAF}" type="pres">
      <dgm:prSet presAssocID="{94CCC388-85BC-458E-8FC0-E55E291311D6}" presName="root" presStyleCnt="0">
        <dgm:presLayoutVars>
          <dgm:dir/>
          <dgm:resizeHandles val="exact"/>
        </dgm:presLayoutVars>
      </dgm:prSet>
      <dgm:spPr/>
    </dgm:pt>
    <dgm:pt modelId="{A53E5F6F-FEF8-453E-B689-BFDFC2BD932F}" type="pres">
      <dgm:prSet presAssocID="{7E9CD72C-0348-4A6F-AD47-41155E1F7242}" presName="compNode" presStyleCnt="0"/>
      <dgm:spPr/>
    </dgm:pt>
    <dgm:pt modelId="{9DE28806-4F28-4254-A8A0-A72CEFD116F2}" type="pres">
      <dgm:prSet presAssocID="{7E9CD72C-0348-4A6F-AD47-41155E1F7242}" presName="bgRect" presStyleLbl="bgShp" presStyleIdx="0" presStyleCnt="3"/>
      <dgm:spPr/>
    </dgm:pt>
    <dgm:pt modelId="{5584B73A-50E2-480D-8C97-6C35B234E201}" type="pres">
      <dgm:prSet presAssocID="{7E9CD72C-0348-4A6F-AD47-41155E1F7242}"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onthly calendar"/>
        </a:ext>
      </dgm:extLst>
    </dgm:pt>
    <dgm:pt modelId="{E35D6422-BA8D-4E97-A87D-81AFAF299E2F}" type="pres">
      <dgm:prSet presAssocID="{7E9CD72C-0348-4A6F-AD47-41155E1F7242}" presName="spaceRect" presStyleCnt="0"/>
      <dgm:spPr/>
    </dgm:pt>
    <dgm:pt modelId="{41A2C3B0-5530-4FB9-9DB1-F11E0AB19EE3}" type="pres">
      <dgm:prSet presAssocID="{7E9CD72C-0348-4A6F-AD47-41155E1F7242}" presName="parTx" presStyleLbl="revTx" presStyleIdx="0" presStyleCnt="3">
        <dgm:presLayoutVars>
          <dgm:chMax val="0"/>
          <dgm:chPref val="0"/>
        </dgm:presLayoutVars>
      </dgm:prSet>
      <dgm:spPr/>
    </dgm:pt>
    <dgm:pt modelId="{5166FDE4-767F-4718-85DF-284DDA66FE23}" type="pres">
      <dgm:prSet presAssocID="{3556AA85-0120-42B1-8F04-4B19D3B41936}" presName="sibTrans" presStyleCnt="0"/>
      <dgm:spPr/>
    </dgm:pt>
    <dgm:pt modelId="{06E7AAD8-9A65-4927-BF71-DB861BC37C48}" type="pres">
      <dgm:prSet presAssocID="{44DC47DB-53D3-4457-B34C-566CFA19E3B3}" presName="compNode" presStyleCnt="0"/>
      <dgm:spPr/>
    </dgm:pt>
    <dgm:pt modelId="{9F33DA3C-58B8-4584-B5F2-D4CA2EAFB318}" type="pres">
      <dgm:prSet presAssocID="{44DC47DB-53D3-4457-B34C-566CFA19E3B3}" presName="bgRect" presStyleLbl="bgShp" presStyleIdx="1" presStyleCnt="3"/>
      <dgm:spPr/>
    </dgm:pt>
    <dgm:pt modelId="{C8D59295-BF8A-431F-AF24-BBA4C8DEA478}" type="pres">
      <dgm:prSet presAssocID="{44DC47DB-53D3-4457-B34C-566CFA19E3B3}"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lassroom"/>
        </a:ext>
      </dgm:extLst>
    </dgm:pt>
    <dgm:pt modelId="{3322BF45-9BB9-4B82-8BBC-3AB170E2EB0D}" type="pres">
      <dgm:prSet presAssocID="{44DC47DB-53D3-4457-B34C-566CFA19E3B3}" presName="spaceRect" presStyleCnt="0"/>
      <dgm:spPr/>
    </dgm:pt>
    <dgm:pt modelId="{CAFA2E95-9C01-4428-933B-841F4742922B}" type="pres">
      <dgm:prSet presAssocID="{44DC47DB-53D3-4457-B34C-566CFA19E3B3}" presName="parTx" presStyleLbl="revTx" presStyleIdx="1" presStyleCnt="3">
        <dgm:presLayoutVars>
          <dgm:chMax val="0"/>
          <dgm:chPref val="0"/>
        </dgm:presLayoutVars>
      </dgm:prSet>
      <dgm:spPr/>
    </dgm:pt>
    <dgm:pt modelId="{166FDF19-7314-4A3C-8FD6-E7EDD299BDB5}" type="pres">
      <dgm:prSet presAssocID="{4B7901DA-0539-4615-A854-C9231BD784F9}" presName="sibTrans" presStyleCnt="0"/>
      <dgm:spPr/>
    </dgm:pt>
    <dgm:pt modelId="{DD09D481-6141-4497-971C-A735A2CACD72}" type="pres">
      <dgm:prSet presAssocID="{2D4F48FD-B286-44BF-88D5-98AD1043AFC2}" presName="compNode" presStyleCnt="0"/>
      <dgm:spPr/>
    </dgm:pt>
    <dgm:pt modelId="{491438A9-DE77-4C6A-A551-C6025B36CA2B}" type="pres">
      <dgm:prSet presAssocID="{2D4F48FD-B286-44BF-88D5-98AD1043AFC2}" presName="bgRect" presStyleLbl="bgShp" presStyleIdx="2" presStyleCnt="3"/>
      <dgm:spPr/>
    </dgm:pt>
    <dgm:pt modelId="{B32E11C0-B562-4759-A2C8-C1AF1EC9CE20}" type="pres">
      <dgm:prSet presAssocID="{2D4F48FD-B286-44BF-88D5-98AD1043AFC2}"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Thumbs Up Sign"/>
        </a:ext>
      </dgm:extLst>
    </dgm:pt>
    <dgm:pt modelId="{DCAE31C8-CD39-4FD8-A8F6-F6AC11962F8A}" type="pres">
      <dgm:prSet presAssocID="{2D4F48FD-B286-44BF-88D5-98AD1043AFC2}" presName="spaceRect" presStyleCnt="0"/>
      <dgm:spPr/>
    </dgm:pt>
    <dgm:pt modelId="{F564570D-E6CE-482C-9093-CEA1D4064372}" type="pres">
      <dgm:prSet presAssocID="{2D4F48FD-B286-44BF-88D5-98AD1043AFC2}" presName="parTx" presStyleLbl="revTx" presStyleIdx="2" presStyleCnt="3">
        <dgm:presLayoutVars>
          <dgm:chMax val="0"/>
          <dgm:chPref val="0"/>
        </dgm:presLayoutVars>
      </dgm:prSet>
      <dgm:spPr/>
    </dgm:pt>
  </dgm:ptLst>
  <dgm:cxnLst>
    <dgm:cxn modelId="{3A35290C-3166-40B5-B9F8-90C4AC3B8B10}" type="presOf" srcId="{94CCC388-85BC-458E-8FC0-E55E291311D6}" destId="{357A9882-ACE2-4CD0-98E2-CBB4447AABAF}" srcOrd="0" destOrd="0" presId="urn:microsoft.com/office/officeart/2018/2/layout/IconVerticalSolidList"/>
    <dgm:cxn modelId="{CDD1F20D-EC5A-42B7-BAD3-708D9E3A6EEF}" srcId="{94CCC388-85BC-458E-8FC0-E55E291311D6}" destId="{7E9CD72C-0348-4A6F-AD47-41155E1F7242}" srcOrd="0" destOrd="0" parTransId="{2C57D564-34BD-442D-9CB9-5F2E40BF6477}" sibTransId="{3556AA85-0120-42B1-8F04-4B19D3B41936}"/>
    <dgm:cxn modelId="{35C9C54D-66DE-47E9-A60E-1461576F0456}" srcId="{94CCC388-85BC-458E-8FC0-E55E291311D6}" destId="{2D4F48FD-B286-44BF-88D5-98AD1043AFC2}" srcOrd="2" destOrd="0" parTransId="{545D9AC9-160F-4CCF-A312-DDA958B6052A}" sibTransId="{79E6AEA0-1A85-4EE9-BFDB-1FBFA9C3EF9D}"/>
    <dgm:cxn modelId="{59D76871-464E-4ABC-849D-1E1B348BE1A0}" type="presOf" srcId="{44DC47DB-53D3-4457-B34C-566CFA19E3B3}" destId="{CAFA2E95-9C01-4428-933B-841F4742922B}" srcOrd="0" destOrd="0" presId="urn:microsoft.com/office/officeart/2018/2/layout/IconVerticalSolidList"/>
    <dgm:cxn modelId="{D694E090-BE29-4542-9B99-795F6E4EB920}" srcId="{94CCC388-85BC-458E-8FC0-E55E291311D6}" destId="{44DC47DB-53D3-4457-B34C-566CFA19E3B3}" srcOrd="1" destOrd="0" parTransId="{189E7BCE-49B8-4CFD-B12A-60CBA24F6383}" sibTransId="{4B7901DA-0539-4615-A854-C9231BD784F9}"/>
    <dgm:cxn modelId="{701699A4-2264-4AD9-9C60-C1658440199D}" type="presOf" srcId="{7E9CD72C-0348-4A6F-AD47-41155E1F7242}" destId="{41A2C3B0-5530-4FB9-9DB1-F11E0AB19EE3}" srcOrd="0" destOrd="0" presId="urn:microsoft.com/office/officeart/2018/2/layout/IconVerticalSolidList"/>
    <dgm:cxn modelId="{396318AC-2C13-4268-B30B-3A95EB4C149C}" type="presOf" srcId="{2D4F48FD-B286-44BF-88D5-98AD1043AFC2}" destId="{F564570D-E6CE-482C-9093-CEA1D4064372}" srcOrd="0" destOrd="0" presId="urn:microsoft.com/office/officeart/2018/2/layout/IconVerticalSolidList"/>
    <dgm:cxn modelId="{FD5450BB-0FB7-4BFB-80F6-3771083F6968}" type="presParOf" srcId="{357A9882-ACE2-4CD0-98E2-CBB4447AABAF}" destId="{A53E5F6F-FEF8-453E-B689-BFDFC2BD932F}" srcOrd="0" destOrd="0" presId="urn:microsoft.com/office/officeart/2018/2/layout/IconVerticalSolidList"/>
    <dgm:cxn modelId="{C7F9261A-3E97-4A5B-81F3-3B9657625486}" type="presParOf" srcId="{A53E5F6F-FEF8-453E-B689-BFDFC2BD932F}" destId="{9DE28806-4F28-4254-A8A0-A72CEFD116F2}" srcOrd="0" destOrd="0" presId="urn:microsoft.com/office/officeart/2018/2/layout/IconVerticalSolidList"/>
    <dgm:cxn modelId="{F51F0947-FD29-41F5-8C37-83D943C5B1EC}" type="presParOf" srcId="{A53E5F6F-FEF8-453E-B689-BFDFC2BD932F}" destId="{5584B73A-50E2-480D-8C97-6C35B234E201}" srcOrd="1" destOrd="0" presId="urn:microsoft.com/office/officeart/2018/2/layout/IconVerticalSolidList"/>
    <dgm:cxn modelId="{692166EB-807F-4740-9F05-94DEAF7D35D2}" type="presParOf" srcId="{A53E5F6F-FEF8-453E-B689-BFDFC2BD932F}" destId="{E35D6422-BA8D-4E97-A87D-81AFAF299E2F}" srcOrd="2" destOrd="0" presId="urn:microsoft.com/office/officeart/2018/2/layout/IconVerticalSolidList"/>
    <dgm:cxn modelId="{6A38A9F7-9DD4-471A-8F2B-46795EEB3BDD}" type="presParOf" srcId="{A53E5F6F-FEF8-453E-B689-BFDFC2BD932F}" destId="{41A2C3B0-5530-4FB9-9DB1-F11E0AB19EE3}" srcOrd="3" destOrd="0" presId="urn:microsoft.com/office/officeart/2018/2/layout/IconVerticalSolidList"/>
    <dgm:cxn modelId="{C9D90454-9AE1-4B21-AC5D-81014473FE38}" type="presParOf" srcId="{357A9882-ACE2-4CD0-98E2-CBB4447AABAF}" destId="{5166FDE4-767F-4718-85DF-284DDA66FE23}" srcOrd="1" destOrd="0" presId="urn:microsoft.com/office/officeart/2018/2/layout/IconVerticalSolidList"/>
    <dgm:cxn modelId="{FB071583-2430-4AF7-864B-B0621713CBC8}" type="presParOf" srcId="{357A9882-ACE2-4CD0-98E2-CBB4447AABAF}" destId="{06E7AAD8-9A65-4927-BF71-DB861BC37C48}" srcOrd="2" destOrd="0" presId="urn:microsoft.com/office/officeart/2018/2/layout/IconVerticalSolidList"/>
    <dgm:cxn modelId="{9E1403D7-336E-42DB-90F1-0607DE791CAB}" type="presParOf" srcId="{06E7AAD8-9A65-4927-BF71-DB861BC37C48}" destId="{9F33DA3C-58B8-4584-B5F2-D4CA2EAFB318}" srcOrd="0" destOrd="0" presId="urn:microsoft.com/office/officeart/2018/2/layout/IconVerticalSolidList"/>
    <dgm:cxn modelId="{D80CABDD-B8F1-47AA-A99E-C7E5CCA55303}" type="presParOf" srcId="{06E7AAD8-9A65-4927-BF71-DB861BC37C48}" destId="{C8D59295-BF8A-431F-AF24-BBA4C8DEA478}" srcOrd="1" destOrd="0" presId="urn:microsoft.com/office/officeart/2018/2/layout/IconVerticalSolidList"/>
    <dgm:cxn modelId="{4AA0F6A2-7FE5-48AB-8F62-1229C1828682}" type="presParOf" srcId="{06E7AAD8-9A65-4927-BF71-DB861BC37C48}" destId="{3322BF45-9BB9-4B82-8BBC-3AB170E2EB0D}" srcOrd="2" destOrd="0" presId="urn:microsoft.com/office/officeart/2018/2/layout/IconVerticalSolidList"/>
    <dgm:cxn modelId="{E5E2D7B2-A6D8-4F62-B326-BA43779A9990}" type="presParOf" srcId="{06E7AAD8-9A65-4927-BF71-DB861BC37C48}" destId="{CAFA2E95-9C01-4428-933B-841F4742922B}" srcOrd="3" destOrd="0" presId="urn:microsoft.com/office/officeart/2018/2/layout/IconVerticalSolidList"/>
    <dgm:cxn modelId="{5915715B-A8A6-42C3-A914-E9AC8C40D92A}" type="presParOf" srcId="{357A9882-ACE2-4CD0-98E2-CBB4447AABAF}" destId="{166FDF19-7314-4A3C-8FD6-E7EDD299BDB5}" srcOrd="3" destOrd="0" presId="urn:microsoft.com/office/officeart/2018/2/layout/IconVerticalSolidList"/>
    <dgm:cxn modelId="{0F66D868-64B3-4182-9347-DE22B86E0576}" type="presParOf" srcId="{357A9882-ACE2-4CD0-98E2-CBB4447AABAF}" destId="{DD09D481-6141-4497-971C-A735A2CACD72}" srcOrd="4" destOrd="0" presId="urn:microsoft.com/office/officeart/2018/2/layout/IconVerticalSolidList"/>
    <dgm:cxn modelId="{7F8B95FC-B11B-4DB0-A6C2-787DA9F2D539}" type="presParOf" srcId="{DD09D481-6141-4497-971C-A735A2CACD72}" destId="{491438A9-DE77-4C6A-A551-C6025B36CA2B}" srcOrd="0" destOrd="0" presId="urn:microsoft.com/office/officeart/2018/2/layout/IconVerticalSolidList"/>
    <dgm:cxn modelId="{0A3A8501-A457-4E8D-B42A-E289EE4D00AF}" type="presParOf" srcId="{DD09D481-6141-4497-971C-A735A2CACD72}" destId="{B32E11C0-B562-4759-A2C8-C1AF1EC9CE20}" srcOrd="1" destOrd="0" presId="urn:microsoft.com/office/officeart/2018/2/layout/IconVerticalSolidList"/>
    <dgm:cxn modelId="{3CFC6B0C-F39A-46BD-9C98-8135439FFE4D}" type="presParOf" srcId="{DD09D481-6141-4497-971C-A735A2CACD72}" destId="{DCAE31C8-CD39-4FD8-A8F6-F6AC11962F8A}" srcOrd="2" destOrd="0" presId="urn:microsoft.com/office/officeart/2018/2/layout/IconVerticalSolidList"/>
    <dgm:cxn modelId="{2CF254FB-0D95-4A2C-BA1B-8C51E839A7FD}" type="presParOf" srcId="{DD09D481-6141-4497-971C-A735A2CACD72}" destId="{F564570D-E6CE-482C-9093-CEA1D4064372}"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E28806-4F28-4254-A8A0-A72CEFD116F2}">
      <dsp:nvSpPr>
        <dsp:cNvPr id="0" name=""/>
        <dsp:cNvSpPr/>
      </dsp:nvSpPr>
      <dsp:spPr>
        <a:xfrm>
          <a:off x="0" y="633"/>
          <a:ext cx="6388331" cy="148289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584B73A-50E2-480D-8C97-6C35B234E201}">
      <dsp:nvSpPr>
        <dsp:cNvPr id="0" name=""/>
        <dsp:cNvSpPr/>
      </dsp:nvSpPr>
      <dsp:spPr>
        <a:xfrm>
          <a:off x="448576" y="334285"/>
          <a:ext cx="815593" cy="81559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A2C3B0-5530-4FB9-9DB1-F11E0AB19EE3}">
      <dsp:nvSpPr>
        <dsp:cNvPr id="0" name=""/>
        <dsp:cNvSpPr/>
      </dsp:nvSpPr>
      <dsp:spPr>
        <a:xfrm>
          <a:off x="1712746" y="633"/>
          <a:ext cx="4675584" cy="14828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940" tIns="156940" rIns="156940" bIns="156940" numCol="1" spcCol="1270" anchor="ctr" anchorCtr="0">
          <a:noAutofit/>
        </a:bodyPr>
        <a:lstStyle/>
        <a:p>
          <a:pPr marL="0" lvl="0" indent="0" algn="l" defTabSz="844550" rtl="0">
            <a:lnSpc>
              <a:spcPct val="90000"/>
            </a:lnSpc>
            <a:spcBef>
              <a:spcPct val="0"/>
            </a:spcBef>
            <a:spcAft>
              <a:spcPct val="35000"/>
            </a:spcAft>
            <a:buNone/>
          </a:pPr>
          <a:r>
            <a:rPr lang="en-US" sz="1900" kern="1200"/>
            <a:t>Making OER takes a long time and can be risky, in terms of time management and keeping digital tools up to date for others to access.</a:t>
          </a:r>
          <a:r>
            <a:rPr lang="en-US" sz="1900" kern="1200">
              <a:latin typeface="Neue Haas Grotesk Text Pro"/>
            </a:rPr>
            <a:t> </a:t>
          </a:r>
          <a:endParaRPr lang="en-US" sz="1900" kern="1200"/>
        </a:p>
      </dsp:txBody>
      <dsp:txXfrm>
        <a:off x="1712746" y="633"/>
        <a:ext cx="4675584" cy="1482897"/>
      </dsp:txXfrm>
    </dsp:sp>
    <dsp:sp modelId="{9F33DA3C-58B8-4584-B5F2-D4CA2EAFB318}">
      <dsp:nvSpPr>
        <dsp:cNvPr id="0" name=""/>
        <dsp:cNvSpPr/>
      </dsp:nvSpPr>
      <dsp:spPr>
        <a:xfrm>
          <a:off x="0" y="1854255"/>
          <a:ext cx="6388331" cy="148289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8D59295-BF8A-431F-AF24-BBA4C8DEA478}">
      <dsp:nvSpPr>
        <dsp:cNvPr id="0" name=""/>
        <dsp:cNvSpPr/>
      </dsp:nvSpPr>
      <dsp:spPr>
        <a:xfrm>
          <a:off x="448576" y="2187907"/>
          <a:ext cx="815593" cy="81559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AFA2E95-9C01-4428-933B-841F4742922B}">
      <dsp:nvSpPr>
        <dsp:cNvPr id="0" name=""/>
        <dsp:cNvSpPr/>
      </dsp:nvSpPr>
      <dsp:spPr>
        <a:xfrm>
          <a:off x="1712746" y="1854255"/>
          <a:ext cx="4675584" cy="14828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940" tIns="156940" rIns="156940" bIns="156940" numCol="1" spcCol="1270" anchor="ctr" anchorCtr="0">
          <a:noAutofit/>
        </a:bodyPr>
        <a:lstStyle/>
        <a:p>
          <a:pPr marL="0" lvl="0" indent="0" algn="l" defTabSz="844550" rtl="0">
            <a:lnSpc>
              <a:spcPct val="90000"/>
            </a:lnSpc>
            <a:spcBef>
              <a:spcPct val="0"/>
            </a:spcBef>
            <a:spcAft>
              <a:spcPct val="35000"/>
            </a:spcAft>
            <a:buNone/>
          </a:pPr>
          <a:r>
            <a:rPr lang="en-US" sz="1900" kern="1200"/>
            <a:t>It’s a lot of fun and gives student more agency than a traditional classroom experience.</a:t>
          </a:r>
          <a:r>
            <a:rPr lang="en-US" sz="1900" kern="1200">
              <a:latin typeface="Neue Haas Grotesk Text Pro"/>
            </a:rPr>
            <a:t> </a:t>
          </a:r>
          <a:endParaRPr lang="en-US" sz="1900" kern="1200"/>
        </a:p>
      </dsp:txBody>
      <dsp:txXfrm>
        <a:off x="1712746" y="1854255"/>
        <a:ext cx="4675584" cy="1482897"/>
      </dsp:txXfrm>
    </dsp:sp>
    <dsp:sp modelId="{491438A9-DE77-4C6A-A551-C6025B36CA2B}">
      <dsp:nvSpPr>
        <dsp:cNvPr id="0" name=""/>
        <dsp:cNvSpPr/>
      </dsp:nvSpPr>
      <dsp:spPr>
        <a:xfrm>
          <a:off x="0" y="3707876"/>
          <a:ext cx="6388331" cy="148289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32E11C0-B562-4759-A2C8-C1AF1EC9CE20}">
      <dsp:nvSpPr>
        <dsp:cNvPr id="0" name=""/>
        <dsp:cNvSpPr/>
      </dsp:nvSpPr>
      <dsp:spPr>
        <a:xfrm>
          <a:off x="448576" y="4041528"/>
          <a:ext cx="815593" cy="81559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564570D-E6CE-482C-9093-CEA1D4064372}">
      <dsp:nvSpPr>
        <dsp:cNvPr id="0" name=""/>
        <dsp:cNvSpPr/>
      </dsp:nvSpPr>
      <dsp:spPr>
        <a:xfrm>
          <a:off x="1712746" y="3707876"/>
          <a:ext cx="4675584" cy="14828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940" tIns="156940" rIns="156940" bIns="156940" numCol="1" spcCol="1270" anchor="ctr" anchorCtr="0">
          <a:noAutofit/>
        </a:bodyPr>
        <a:lstStyle/>
        <a:p>
          <a:pPr marL="0" lvl="0" indent="0" algn="l" defTabSz="844550" rtl="0">
            <a:lnSpc>
              <a:spcPct val="90000"/>
            </a:lnSpc>
            <a:spcBef>
              <a:spcPct val="0"/>
            </a:spcBef>
            <a:spcAft>
              <a:spcPct val="35000"/>
            </a:spcAft>
            <a:buNone/>
          </a:pPr>
          <a:r>
            <a:rPr lang="en-US" sz="1900" kern="1200"/>
            <a:t>It’s a lot of work and results can be unpredictable.</a:t>
          </a:r>
          <a:r>
            <a:rPr lang="en-US" sz="1900" kern="1200">
              <a:latin typeface="Neue Haas Grotesk Text Pro"/>
            </a:rPr>
            <a:t> That's not always a bad thing.</a:t>
          </a:r>
          <a:endParaRPr lang="en-US" sz="1900" kern="1200"/>
        </a:p>
      </dsp:txBody>
      <dsp:txXfrm>
        <a:off x="1712746" y="3707876"/>
        <a:ext cx="4675584" cy="1482897"/>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F53EB4-C58F-4959-A4DE-BD5995148C3B}" type="datetimeFigureOut">
              <a:rPr lang="en-US" smtClean="0"/>
              <a:t>6/24/2024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226CC5-C249-42E7-9F93-91A1EF530F3F}" type="slidenum">
              <a:rPr lang="en-US" smtClean="0"/>
              <a:t>‹#›</a:t>
            </a:fld>
            <a:endParaRPr lang="en-US"/>
          </a:p>
        </p:txBody>
      </p:sp>
    </p:spTree>
    <p:extLst>
      <p:ext uri="{BB962C8B-B14F-4D97-AF65-F5344CB8AC3E}">
        <p14:creationId xmlns:p14="http://schemas.microsoft.com/office/powerpoint/2010/main" val="2650693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rochester.primo.exlibrisgroup.com/permalink/01ROCH_INST/1vg5sr1/alma9910748813405216"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What if</a:t>
            </a:r>
          </a:p>
        </p:txBody>
      </p:sp>
      <p:sp>
        <p:nvSpPr>
          <p:cNvPr id="4" name="Slide Number Placeholder 3"/>
          <p:cNvSpPr>
            <a:spLocks noGrp="1"/>
          </p:cNvSpPr>
          <p:nvPr>
            <p:ph type="sldNum" sz="quarter" idx="5"/>
          </p:nvPr>
        </p:nvSpPr>
        <p:spPr/>
        <p:txBody>
          <a:bodyPr/>
          <a:lstStyle/>
          <a:p>
            <a:fld id="{76226CC5-C249-42E7-9F93-91A1EF530F3F}" type="slidenum">
              <a:rPr lang="en-US" smtClean="0"/>
              <a:t>5</a:t>
            </a:fld>
            <a:endParaRPr lang="en-US"/>
          </a:p>
        </p:txBody>
      </p:sp>
    </p:spTree>
    <p:extLst>
      <p:ext uri="{BB962C8B-B14F-4D97-AF65-F5344CB8AC3E}">
        <p14:creationId xmlns:p14="http://schemas.microsoft.com/office/powerpoint/2010/main" val="39769556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 need to recreate the wheel. We have a class period for Introduction to OER.</a:t>
            </a:r>
          </a:p>
        </p:txBody>
      </p:sp>
      <p:sp>
        <p:nvSpPr>
          <p:cNvPr id="4" name="Slide Number Placeholder 3"/>
          <p:cNvSpPr>
            <a:spLocks noGrp="1"/>
          </p:cNvSpPr>
          <p:nvPr>
            <p:ph type="sldNum" sz="quarter" idx="5"/>
          </p:nvPr>
        </p:nvSpPr>
        <p:spPr/>
        <p:txBody>
          <a:bodyPr/>
          <a:lstStyle/>
          <a:p>
            <a:fld id="{76226CC5-C249-42E7-9F93-91A1EF530F3F}" type="slidenum">
              <a:rPr lang="en-US" smtClean="0"/>
              <a:t>20</a:t>
            </a:fld>
            <a:endParaRPr lang="en-US"/>
          </a:p>
        </p:txBody>
      </p:sp>
    </p:spTree>
    <p:extLst>
      <p:ext uri="{BB962C8B-B14F-4D97-AF65-F5344CB8AC3E}">
        <p14:creationId xmlns:p14="http://schemas.microsoft.com/office/powerpoint/2010/main" val="37020039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 need to recreate the wheel. We have a class period for Introduction to OER.</a:t>
            </a:r>
          </a:p>
        </p:txBody>
      </p:sp>
      <p:sp>
        <p:nvSpPr>
          <p:cNvPr id="4" name="Slide Number Placeholder 3"/>
          <p:cNvSpPr>
            <a:spLocks noGrp="1"/>
          </p:cNvSpPr>
          <p:nvPr>
            <p:ph type="sldNum" sz="quarter" idx="5"/>
          </p:nvPr>
        </p:nvSpPr>
        <p:spPr/>
        <p:txBody>
          <a:bodyPr/>
          <a:lstStyle/>
          <a:p>
            <a:fld id="{76226CC5-C249-42E7-9F93-91A1EF530F3F}" type="slidenum">
              <a:rPr lang="en-US" smtClean="0"/>
              <a:t>21</a:t>
            </a:fld>
            <a:endParaRPr lang="en-US"/>
          </a:p>
        </p:txBody>
      </p:sp>
    </p:spTree>
    <p:extLst>
      <p:ext uri="{BB962C8B-B14F-4D97-AF65-F5344CB8AC3E}">
        <p14:creationId xmlns:p14="http://schemas.microsoft.com/office/powerpoint/2010/main" val="3744728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 need to recreate the wheel</a:t>
            </a:r>
          </a:p>
        </p:txBody>
      </p:sp>
      <p:sp>
        <p:nvSpPr>
          <p:cNvPr id="4" name="Slide Number Placeholder 3"/>
          <p:cNvSpPr>
            <a:spLocks noGrp="1"/>
          </p:cNvSpPr>
          <p:nvPr>
            <p:ph type="sldNum" sz="quarter" idx="5"/>
          </p:nvPr>
        </p:nvSpPr>
        <p:spPr/>
        <p:txBody>
          <a:bodyPr/>
          <a:lstStyle/>
          <a:p>
            <a:fld id="{76226CC5-C249-42E7-9F93-91A1EF530F3F}" type="slidenum">
              <a:rPr lang="en-US" smtClean="0"/>
              <a:t>22</a:t>
            </a:fld>
            <a:endParaRPr lang="en-US"/>
          </a:p>
        </p:txBody>
      </p:sp>
    </p:spTree>
    <p:extLst>
      <p:ext uri="{BB962C8B-B14F-4D97-AF65-F5344CB8AC3E}">
        <p14:creationId xmlns:p14="http://schemas.microsoft.com/office/powerpoint/2010/main" val="13629140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Julie divided portions for students to translate from French into English. Afterwards, they wrote a 1-2 paragraph reflection on the translation process. </a:t>
            </a:r>
            <a:r>
              <a:rPr lang="en-US" sz="1200">
                <a:ea typeface="+mn-lt"/>
                <a:cs typeface="+mn-lt"/>
              </a:rPr>
              <a:t>Spring 2023 &amp; Spring 2024:  French/English translation project. Julie, Jessica, Kristen and the students selected the </a:t>
            </a:r>
            <a:r>
              <a:rPr lang="en-US" sz="1200" i="1">
                <a:ea typeface="+mn-lt"/>
                <a:cs typeface="+mn-lt"/>
              </a:rPr>
              <a:t>feuilleton </a:t>
            </a:r>
            <a:r>
              <a:rPr lang="en-US" sz="1200">
                <a:ea typeface="+mn-lt"/>
                <a:cs typeface="+mn-lt"/>
              </a:rPr>
              <a:t>novel</a:t>
            </a:r>
            <a:r>
              <a:rPr lang="en-US" sz="1200">
                <a:ea typeface="+mn-lt"/>
                <a:cs typeface="+mn-lt"/>
                <a:hlinkClick r:id="rId3">
                  <a:extLst>
                    <a:ext uri="{A12FA001-AC4F-418D-AE19-62706E023703}">
                      <ahyp:hlinkClr xmlns:ahyp="http://schemas.microsoft.com/office/drawing/2018/hyperlinkcolor" val="tx"/>
                    </a:ext>
                  </a:extLst>
                </a:hlinkClick>
              </a:rPr>
              <a:t> </a:t>
            </a:r>
            <a:r>
              <a:rPr lang="en-US" sz="1200" i="1">
                <a:ea typeface="+mn-lt"/>
                <a:cs typeface="+mn-lt"/>
                <a:hlinkClick r:id="rId3">
                  <a:extLst>
                    <a:ext uri="{A12FA001-AC4F-418D-AE19-62706E023703}">
                      <ahyp:hlinkClr xmlns:ahyp="http://schemas.microsoft.com/office/drawing/2018/hyperlinkcolor" val="tx"/>
                    </a:ext>
                  </a:extLst>
                </a:hlinkClick>
              </a:rPr>
              <a:t>Les </a:t>
            </a:r>
            <a:r>
              <a:rPr lang="en-US" sz="1200" i="1" err="1">
                <a:ea typeface="+mn-lt"/>
                <a:cs typeface="+mn-lt"/>
                <a:hlinkClick r:id="rId3">
                  <a:extLst>
                    <a:ext uri="{A12FA001-AC4F-418D-AE19-62706E023703}">
                      <ahyp:hlinkClr xmlns:ahyp="http://schemas.microsoft.com/office/drawing/2018/hyperlinkcolor" val="tx"/>
                    </a:ext>
                  </a:extLst>
                </a:hlinkClick>
              </a:rPr>
              <a:t>mystères</a:t>
            </a:r>
            <a:r>
              <a:rPr lang="en-US" sz="1200" i="1">
                <a:ea typeface="+mn-lt"/>
                <a:cs typeface="+mn-lt"/>
                <a:hlinkClick r:id="rId3">
                  <a:extLst>
                    <a:ext uri="{A12FA001-AC4F-418D-AE19-62706E023703}">
                      <ahyp:hlinkClr xmlns:ahyp="http://schemas.microsoft.com/office/drawing/2018/hyperlinkcolor" val="tx"/>
                    </a:ext>
                  </a:extLst>
                </a:hlinkClick>
              </a:rPr>
              <a:t> de </a:t>
            </a:r>
            <a:r>
              <a:rPr lang="en-US" sz="1200" i="1" err="1">
                <a:ea typeface="+mn-lt"/>
                <a:cs typeface="+mn-lt"/>
                <a:hlinkClick r:id="rId3">
                  <a:extLst>
                    <a:ext uri="{A12FA001-AC4F-418D-AE19-62706E023703}">
                      <ahyp:hlinkClr xmlns:ahyp="http://schemas.microsoft.com/office/drawing/2018/hyperlinkcolor" val="tx"/>
                    </a:ext>
                  </a:extLst>
                </a:hlinkClick>
              </a:rPr>
              <a:t>Londres</a:t>
            </a:r>
            <a:r>
              <a:rPr lang="en-US" sz="1200" i="1">
                <a:ea typeface="+mn-lt"/>
                <a:cs typeface="+mn-lt"/>
                <a:hlinkClick r:id="rId3">
                  <a:extLst>
                    <a:ext uri="{A12FA001-AC4F-418D-AE19-62706E023703}">
                      <ahyp:hlinkClr xmlns:ahyp="http://schemas.microsoft.com/office/drawing/2018/hyperlinkcolor" val="tx"/>
                    </a:ext>
                  </a:extLst>
                </a:hlinkClick>
              </a:rPr>
              <a:t> </a:t>
            </a:r>
            <a:r>
              <a:rPr lang="en-US" sz="1200">
                <a:ea typeface="+mn-lt"/>
                <a:cs typeface="+mn-lt"/>
                <a:hlinkClick r:id="rId3">
                  <a:extLst>
                    <a:ext uri="{A12FA001-AC4F-418D-AE19-62706E023703}">
                      <ahyp:hlinkClr xmlns:ahyp="http://schemas.microsoft.com/office/drawing/2018/hyperlinkcolor" val="tx"/>
                    </a:ext>
                  </a:extLst>
                </a:hlinkClick>
              </a:rPr>
              <a:t>by Paul Henri </a:t>
            </a:r>
            <a:r>
              <a:rPr lang="en-US" sz="1200" err="1">
                <a:ea typeface="+mn-lt"/>
                <a:cs typeface="+mn-lt"/>
                <a:hlinkClick r:id="rId3">
                  <a:extLst>
                    <a:ext uri="{A12FA001-AC4F-418D-AE19-62706E023703}">
                      <ahyp:hlinkClr xmlns:ahyp="http://schemas.microsoft.com/office/drawing/2018/hyperlinkcolor" val="tx"/>
                    </a:ext>
                  </a:extLst>
                </a:hlinkClick>
              </a:rPr>
              <a:t>Corentin</a:t>
            </a:r>
            <a:r>
              <a:rPr lang="en-US" sz="1200">
                <a:ea typeface="+mn-lt"/>
                <a:cs typeface="+mn-lt"/>
                <a:hlinkClick r:id="rId3">
                  <a:extLst>
                    <a:ext uri="{A12FA001-AC4F-418D-AE19-62706E023703}">
                      <ahyp:hlinkClr xmlns:ahyp="http://schemas.microsoft.com/office/drawing/2018/hyperlinkcolor" val="tx"/>
                    </a:ext>
                  </a:extLst>
                </a:hlinkClick>
              </a:rPr>
              <a:t> </a:t>
            </a:r>
            <a:r>
              <a:rPr lang="en-US" sz="1200" err="1">
                <a:ea typeface="+mn-lt"/>
                <a:cs typeface="+mn-lt"/>
                <a:hlinkClick r:id="rId3">
                  <a:extLst>
                    <a:ext uri="{A12FA001-AC4F-418D-AE19-62706E023703}">
                      <ahyp:hlinkClr xmlns:ahyp="http://schemas.microsoft.com/office/drawing/2018/hyperlinkcolor" val="tx"/>
                    </a:ext>
                  </a:extLst>
                </a:hlinkClick>
              </a:rPr>
              <a:t>Féval</a:t>
            </a:r>
            <a:r>
              <a:rPr lang="en-US" sz="1200">
                <a:ea typeface="+mn-lt"/>
                <a:cs typeface="+mn-lt"/>
                <a:hlinkClick r:id="rId3">
                  <a:extLst>
                    <a:ext uri="{A12FA001-AC4F-418D-AE19-62706E023703}">
                      <ahyp:hlinkClr xmlns:ahyp="http://schemas.microsoft.com/office/drawing/2018/hyperlinkcolor" val="tx"/>
                    </a:ext>
                  </a:extLst>
                </a:hlinkClick>
              </a:rPr>
              <a:t> (1816-1887)</a:t>
            </a:r>
            <a:r>
              <a:rPr lang="en-US" sz="1200">
                <a:ea typeface="+mn-lt"/>
                <a:cs typeface="+mn-lt"/>
              </a:rPr>
              <a:t> in its 1844 edition housed in the Rare Books, Special Collections and Preservation (RBSCP). </a:t>
            </a:r>
            <a:endParaRPr lang="en-US" sz="1200"/>
          </a:p>
          <a:p>
            <a:endParaRPr lang="en-US" sz="1200"/>
          </a:p>
          <a:p>
            <a:r>
              <a:rPr lang="en-US" sz="1200">
                <a:ea typeface="+mn-lt"/>
                <a:cs typeface="+mn-lt"/>
              </a:rPr>
              <a:t> Ideally, the French text of the rare book should be side by side with the students’ English translation. After consultation with Digital Scholarship colleagues, collaborators currently believe (and propose) that it should be published using </a:t>
            </a:r>
            <a:r>
              <a:rPr lang="en-US" sz="1200" err="1">
                <a:ea typeface="+mn-lt"/>
                <a:cs typeface="+mn-lt"/>
              </a:rPr>
              <a:t>OmekaS</a:t>
            </a:r>
            <a:r>
              <a:rPr lang="en-US" sz="1200">
                <a:ea typeface="+mn-lt"/>
                <a:cs typeface="+mn-lt"/>
              </a:rPr>
              <a:t>. </a:t>
            </a:r>
          </a:p>
          <a:p>
            <a:r>
              <a:rPr lang="en-US" sz="1200" b="1">
                <a:ea typeface="+mn-lt"/>
                <a:cs typeface="+mn-lt"/>
              </a:rPr>
              <a:t>Note: this work has not been translated into English since the 19</a:t>
            </a:r>
            <a:r>
              <a:rPr lang="en-US" sz="1200" b="1" baseline="30000">
                <a:ea typeface="+mn-lt"/>
                <a:cs typeface="+mn-lt"/>
              </a:rPr>
              <a:t>th</a:t>
            </a:r>
            <a:r>
              <a:rPr lang="en-US" sz="1200" b="1">
                <a:ea typeface="+mn-lt"/>
                <a:cs typeface="+mn-lt"/>
              </a:rPr>
              <a:t> century.</a:t>
            </a:r>
            <a:endParaRPr lang="en-US"/>
          </a:p>
        </p:txBody>
      </p:sp>
      <p:sp>
        <p:nvSpPr>
          <p:cNvPr id="4" name="Slide Number Placeholder 3"/>
          <p:cNvSpPr>
            <a:spLocks noGrp="1"/>
          </p:cNvSpPr>
          <p:nvPr>
            <p:ph type="sldNum" sz="quarter" idx="5"/>
          </p:nvPr>
        </p:nvSpPr>
        <p:spPr/>
        <p:txBody>
          <a:bodyPr/>
          <a:lstStyle/>
          <a:p>
            <a:fld id="{76226CC5-C249-42E7-9F93-91A1EF530F3F}" type="slidenum">
              <a:rPr lang="en-US" smtClean="0"/>
              <a:t>24</a:t>
            </a:fld>
            <a:endParaRPr lang="en-US"/>
          </a:p>
        </p:txBody>
      </p:sp>
    </p:spTree>
    <p:extLst>
      <p:ext uri="{BB962C8B-B14F-4D97-AF65-F5344CB8AC3E}">
        <p14:creationId xmlns:p14="http://schemas.microsoft.com/office/powerpoint/2010/main" val="2995649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804406-9FC5-ACFE-893D-D4EADEB1A89D}"/>
              </a:ext>
            </a:extLst>
          </p:cNvPr>
          <p:cNvSpPr>
            <a:spLocks noGrp="1"/>
          </p:cNvSpPr>
          <p:nvPr>
            <p:ph type="ctrTitle"/>
          </p:nvPr>
        </p:nvSpPr>
        <p:spPr>
          <a:xfrm>
            <a:off x="308388" y="745440"/>
            <a:ext cx="8132227" cy="3559859"/>
          </a:xfrm>
        </p:spPr>
        <p:txBody>
          <a:bodyPr anchor="t">
            <a:normAutofit/>
          </a:bodyPr>
          <a:lstStyle>
            <a:lvl1pPr algn="l">
              <a:defRPr sz="5400"/>
            </a:lvl1pPr>
          </a:lstStyle>
          <a:p>
            <a:r>
              <a:rPr lang="en-US"/>
              <a:t>Click to edit Master title style</a:t>
            </a:r>
          </a:p>
        </p:txBody>
      </p:sp>
      <p:sp>
        <p:nvSpPr>
          <p:cNvPr id="3" name="Subtitle 2">
            <a:extLst>
              <a:ext uri="{FF2B5EF4-FFF2-40B4-BE49-F238E27FC236}">
                <a16:creationId xmlns:a16="http://schemas.microsoft.com/office/drawing/2014/main" id="{BC0AF19C-C14B-F137-2DE9-1992459045F5}"/>
              </a:ext>
            </a:extLst>
          </p:cNvPr>
          <p:cNvSpPr>
            <a:spLocks noGrp="1"/>
          </p:cNvSpPr>
          <p:nvPr>
            <p:ph type="subTitle" idx="1"/>
          </p:nvPr>
        </p:nvSpPr>
        <p:spPr>
          <a:xfrm>
            <a:off x="317308" y="4669316"/>
            <a:ext cx="8132227" cy="1350484"/>
          </a:xfrm>
        </p:spPr>
        <p:txBody>
          <a:bodyPr anchor="b">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AC6A999-B8D4-1774-9F1B-9F9FE1B3BFA6}"/>
              </a:ext>
            </a:extLst>
          </p:cNvPr>
          <p:cNvSpPr>
            <a:spLocks noGrp="1"/>
          </p:cNvSpPr>
          <p:nvPr>
            <p:ph type="dt" sz="half" idx="10"/>
          </p:nvPr>
        </p:nvSpPr>
        <p:spPr/>
        <p:txBody>
          <a:bodyPr/>
          <a:lstStyle/>
          <a:p>
            <a:fld id="{F2EE3B7B-C7B5-42CF-90CF-67B3D21B2314}" type="datetime1">
              <a:rPr lang="en-US" smtClean="0"/>
              <a:t>6/24/2024</a:t>
            </a:fld>
            <a:endParaRPr lang="en-US"/>
          </a:p>
        </p:txBody>
      </p:sp>
      <p:sp>
        <p:nvSpPr>
          <p:cNvPr id="5" name="Footer Placeholder 4">
            <a:extLst>
              <a:ext uri="{FF2B5EF4-FFF2-40B4-BE49-F238E27FC236}">
                <a16:creationId xmlns:a16="http://schemas.microsoft.com/office/drawing/2014/main" id="{61165D5D-2AE2-6F91-D1EB-6DD8FC3CE64C}"/>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BF0029E4-3A4E-970A-17A8-1E17D37D1F2B}"/>
              </a:ext>
            </a:extLst>
          </p:cNvPr>
          <p:cNvSpPr>
            <a:spLocks noGrp="1"/>
          </p:cNvSpPr>
          <p:nvPr>
            <p:ph type="sldNum" sz="quarter" idx="12"/>
          </p:nvPr>
        </p:nvSpPr>
        <p:spPr/>
        <p:txBody>
          <a:bodyPr/>
          <a:lstStyle/>
          <a:p>
            <a:fld id="{6E91CC32-6A6B-4E2E-BBA1-6864F305DA26}" type="slidenum">
              <a:rPr lang="en-US" smtClean="0"/>
              <a:t>‹#›</a:t>
            </a:fld>
            <a:endParaRPr lang="en-US"/>
          </a:p>
        </p:txBody>
      </p:sp>
    </p:spTree>
    <p:extLst>
      <p:ext uri="{BB962C8B-B14F-4D97-AF65-F5344CB8AC3E}">
        <p14:creationId xmlns:p14="http://schemas.microsoft.com/office/powerpoint/2010/main" val="8388201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CDEBC-9F49-FA9D-D13C-DB380A6281E2}"/>
              </a:ext>
            </a:extLst>
          </p:cNvPr>
          <p:cNvSpPr>
            <a:spLocks noGrp="1"/>
          </p:cNvSpPr>
          <p:nvPr>
            <p:ph type="title"/>
          </p:nvPr>
        </p:nvSpPr>
        <p:spPr>
          <a:xfrm>
            <a:off x="308387" y="757451"/>
            <a:ext cx="10875953" cy="1214650"/>
          </a:xfrm>
        </p:spPr>
        <p:txBody>
          <a:bodyPr anchor="t"/>
          <a:lstStyle/>
          <a:p>
            <a:r>
              <a:rPr lang="en-US"/>
              <a:t>Click to edit Master title style</a:t>
            </a:r>
          </a:p>
        </p:txBody>
      </p:sp>
      <p:sp>
        <p:nvSpPr>
          <p:cNvPr id="3" name="Vertical Text Placeholder 2">
            <a:extLst>
              <a:ext uri="{FF2B5EF4-FFF2-40B4-BE49-F238E27FC236}">
                <a16:creationId xmlns:a16="http://schemas.microsoft.com/office/drawing/2014/main" id="{BA00CB13-23E6-D711-450C-A85A0CB99576}"/>
              </a:ext>
            </a:extLst>
          </p:cNvPr>
          <p:cNvSpPr>
            <a:spLocks noGrp="1"/>
          </p:cNvSpPr>
          <p:nvPr>
            <p:ph type="body" orient="vert" idx="1"/>
          </p:nvPr>
        </p:nvSpPr>
        <p:spPr>
          <a:xfrm>
            <a:off x="335467" y="1972101"/>
            <a:ext cx="10848873" cy="40476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89BB7B-5C14-76DB-FEA8-3DBC09A96516}"/>
              </a:ext>
            </a:extLst>
          </p:cNvPr>
          <p:cNvSpPr>
            <a:spLocks noGrp="1"/>
          </p:cNvSpPr>
          <p:nvPr>
            <p:ph type="dt" sz="half" idx="10"/>
          </p:nvPr>
        </p:nvSpPr>
        <p:spPr/>
        <p:txBody>
          <a:bodyPr/>
          <a:lstStyle/>
          <a:p>
            <a:fld id="{6BAD9902-F134-45BD-ABD2-80C28059B090}" type="datetime1">
              <a:rPr lang="en-US" smtClean="0"/>
              <a:t>6/24/2024</a:t>
            </a:fld>
            <a:endParaRPr lang="en-US"/>
          </a:p>
        </p:txBody>
      </p:sp>
      <p:sp>
        <p:nvSpPr>
          <p:cNvPr id="5" name="Footer Placeholder 4">
            <a:extLst>
              <a:ext uri="{FF2B5EF4-FFF2-40B4-BE49-F238E27FC236}">
                <a16:creationId xmlns:a16="http://schemas.microsoft.com/office/drawing/2014/main" id="{48BC13CC-29B3-9FDC-C746-D5D65CC2A5D3}"/>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9AB52A12-895F-E9BE-5289-4E0411BD3F4B}"/>
              </a:ext>
            </a:extLst>
          </p:cNvPr>
          <p:cNvSpPr>
            <a:spLocks noGrp="1"/>
          </p:cNvSpPr>
          <p:nvPr>
            <p:ph type="sldNum" sz="quarter" idx="12"/>
          </p:nvPr>
        </p:nvSpPr>
        <p:spPr/>
        <p:txBody>
          <a:bodyPr/>
          <a:lstStyle/>
          <a:p>
            <a:fld id="{6E91CC32-6A6B-4E2E-BBA1-6864F305DA26}" type="slidenum">
              <a:rPr lang="en-US" smtClean="0"/>
              <a:t>‹#›</a:t>
            </a:fld>
            <a:endParaRPr lang="en-US"/>
          </a:p>
        </p:txBody>
      </p:sp>
    </p:spTree>
    <p:extLst>
      <p:ext uri="{BB962C8B-B14F-4D97-AF65-F5344CB8AC3E}">
        <p14:creationId xmlns:p14="http://schemas.microsoft.com/office/powerpoint/2010/main" val="3309325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CA17614-2270-537D-8B09-6CB65016AD8F}"/>
              </a:ext>
            </a:extLst>
          </p:cNvPr>
          <p:cNvSpPr>
            <a:spLocks noGrp="1"/>
          </p:cNvSpPr>
          <p:nvPr>
            <p:ph type="title" orient="vert"/>
          </p:nvPr>
        </p:nvSpPr>
        <p:spPr>
          <a:xfrm>
            <a:off x="9359496" y="755981"/>
            <a:ext cx="2277552" cy="533836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0BC98B5-885C-CBB1-A858-76F65F7D28BD}"/>
              </a:ext>
            </a:extLst>
          </p:cNvPr>
          <p:cNvSpPr>
            <a:spLocks noGrp="1"/>
          </p:cNvSpPr>
          <p:nvPr>
            <p:ph type="body" orient="vert" idx="1"/>
          </p:nvPr>
        </p:nvSpPr>
        <p:spPr>
          <a:xfrm>
            <a:off x="838199" y="755981"/>
            <a:ext cx="8230086" cy="533836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E5DAFE-6A83-FB7D-72DF-232EFE20424E}"/>
              </a:ext>
            </a:extLst>
          </p:cNvPr>
          <p:cNvSpPr>
            <a:spLocks noGrp="1"/>
          </p:cNvSpPr>
          <p:nvPr>
            <p:ph type="dt" sz="half" idx="10"/>
          </p:nvPr>
        </p:nvSpPr>
        <p:spPr/>
        <p:txBody>
          <a:bodyPr/>
          <a:lstStyle/>
          <a:p>
            <a:fld id="{C2B04DB0-379A-41B7-9B29-7F42F0D571D5}" type="datetime1">
              <a:rPr lang="en-US" smtClean="0"/>
              <a:t>6/24/2024</a:t>
            </a:fld>
            <a:endParaRPr lang="en-US"/>
          </a:p>
        </p:txBody>
      </p:sp>
      <p:sp>
        <p:nvSpPr>
          <p:cNvPr id="5" name="Footer Placeholder 4">
            <a:extLst>
              <a:ext uri="{FF2B5EF4-FFF2-40B4-BE49-F238E27FC236}">
                <a16:creationId xmlns:a16="http://schemas.microsoft.com/office/drawing/2014/main" id="{43B41CCF-A3CD-506E-3AAE-CAEFA8C1BB12}"/>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7420DD9D-25C2-0EDF-A6F4-71946D57B3CD}"/>
              </a:ext>
            </a:extLst>
          </p:cNvPr>
          <p:cNvSpPr>
            <a:spLocks noGrp="1"/>
          </p:cNvSpPr>
          <p:nvPr>
            <p:ph type="sldNum" sz="quarter" idx="12"/>
          </p:nvPr>
        </p:nvSpPr>
        <p:spPr/>
        <p:txBody>
          <a:bodyPr/>
          <a:lstStyle/>
          <a:p>
            <a:fld id="{6E91CC32-6A6B-4E2E-BBA1-6864F305DA26}" type="slidenum">
              <a:rPr lang="en-US" smtClean="0"/>
              <a:t>‹#›</a:t>
            </a:fld>
            <a:endParaRPr lang="en-US"/>
          </a:p>
        </p:txBody>
      </p:sp>
    </p:spTree>
    <p:extLst>
      <p:ext uri="{BB962C8B-B14F-4D97-AF65-F5344CB8AC3E}">
        <p14:creationId xmlns:p14="http://schemas.microsoft.com/office/powerpoint/2010/main" val="4183164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5D22A-1F6D-0DE5-E04A-DC466353DA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04ADD6F-7C93-3CD3-AC8D-28A78787CB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706E74-14FC-84D9-4B41-7D9FB0D573C4}"/>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1F35A7DC-6292-6181-949E-F8BC3FA11BA6}"/>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1050F5C6-EADC-E072-B19B-49BB11DF0309}"/>
              </a:ext>
            </a:extLst>
          </p:cNvPr>
          <p:cNvSpPr>
            <a:spLocks noGrp="1"/>
          </p:cNvSpPr>
          <p:nvPr>
            <p:ph type="sldNum" sz="quarter" idx="12"/>
          </p:nvPr>
        </p:nvSpPr>
        <p:spPr/>
        <p:txBody>
          <a:bodyPr/>
          <a:lstStyle/>
          <a:p>
            <a:fld id="{6E91CC32-6A6B-4E2E-BBA1-6864F305DA26}" type="slidenum">
              <a:rPr lang="en-US" smtClean="0"/>
              <a:t>‹#›</a:t>
            </a:fld>
            <a:endParaRPr lang="en-US"/>
          </a:p>
        </p:txBody>
      </p:sp>
    </p:spTree>
    <p:extLst>
      <p:ext uri="{BB962C8B-B14F-4D97-AF65-F5344CB8AC3E}">
        <p14:creationId xmlns:p14="http://schemas.microsoft.com/office/powerpoint/2010/main" val="21093715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B2054-1AE7-534F-0CFE-1F0628A09FC1}"/>
              </a:ext>
            </a:extLst>
          </p:cNvPr>
          <p:cNvSpPr>
            <a:spLocks noGrp="1"/>
          </p:cNvSpPr>
          <p:nvPr>
            <p:ph type="title"/>
          </p:nvPr>
        </p:nvSpPr>
        <p:spPr>
          <a:xfrm>
            <a:off x="340138" y="2243708"/>
            <a:ext cx="9156288" cy="3776091"/>
          </a:xfrm>
        </p:spPr>
        <p:txBody>
          <a:bodyPr anchor="b">
            <a:normAutofit/>
          </a:bodyPr>
          <a:lstStyle>
            <a:lvl1pPr>
              <a:defRPr sz="6600"/>
            </a:lvl1pPr>
          </a:lstStyle>
          <a:p>
            <a:r>
              <a:rPr lang="en-US"/>
              <a:t>Click to edit Master title style</a:t>
            </a:r>
          </a:p>
        </p:txBody>
      </p:sp>
      <p:sp>
        <p:nvSpPr>
          <p:cNvPr id="3" name="Text Placeholder 2">
            <a:extLst>
              <a:ext uri="{FF2B5EF4-FFF2-40B4-BE49-F238E27FC236}">
                <a16:creationId xmlns:a16="http://schemas.microsoft.com/office/drawing/2014/main" id="{3988EC2A-45C7-131C-0F4A-56E62EB029C2}"/>
              </a:ext>
            </a:extLst>
          </p:cNvPr>
          <p:cNvSpPr>
            <a:spLocks noGrp="1"/>
          </p:cNvSpPr>
          <p:nvPr>
            <p:ph type="body" idx="1"/>
          </p:nvPr>
        </p:nvSpPr>
        <p:spPr>
          <a:xfrm>
            <a:off x="340137" y="838201"/>
            <a:ext cx="9156289" cy="1405508"/>
          </a:xfrm>
        </p:spPr>
        <p:txBody>
          <a:bodyPr>
            <a:normAutofit/>
          </a:bodyPr>
          <a:lstStyle>
            <a:lvl1pPr marL="0" indent="0">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C75A323-2679-E978-8856-2FEBE8F5AE45}"/>
              </a:ext>
            </a:extLst>
          </p:cNvPr>
          <p:cNvSpPr>
            <a:spLocks noGrp="1"/>
          </p:cNvSpPr>
          <p:nvPr>
            <p:ph type="dt" sz="half" idx="10"/>
          </p:nvPr>
        </p:nvSpPr>
        <p:spPr/>
        <p:txBody>
          <a:bodyPr/>
          <a:lstStyle/>
          <a:p>
            <a:fld id="{6477AEB6-FCE1-4CD5-923B-84E54F1460D5}" type="datetime1">
              <a:rPr lang="en-US" smtClean="0"/>
              <a:t>6/24/2024</a:t>
            </a:fld>
            <a:endParaRPr lang="en-US"/>
          </a:p>
        </p:txBody>
      </p:sp>
      <p:sp>
        <p:nvSpPr>
          <p:cNvPr id="5" name="Footer Placeholder 4">
            <a:extLst>
              <a:ext uri="{FF2B5EF4-FFF2-40B4-BE49-F238E27FC236}">
                <a16:creationId xmlns:a16="http://schemas.microsoft.com/office/drawing/2014/main" id="{2C971DC2-625E-0477-BF8C-F3CDDCE4B11E}"/>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8EF1A644-D449-E464-C2DF-F045A51899D0}"/>
              </a:ext>
            </a:extLst>
          </p:cNvPr>
          <p:cNvSpPr>
            <a:spLocks noGrp="1"/>
          </p:cNvSpPr>
          <p:nvPr>
            <p:ph type="sldNum" sz="quarter" idx="12"/>
          </p:nvPr>
        </p:nvSpPr>
        <p:spPr/>
        <p:txBody>
          <a:bodyPr/>
          <a:lstStyle/>
          <a:p>
            <a:fld id="{6E91CC32-6A6B-4E2E-BBA1-6864F305DA26}" type="slidenum">
              <a:rPr lang="en-US" smtClean="0"/>
              <a:t>‹#›</a:t>
            </a:fld>
            <a:endParaRPr lang="en-US"/>
          </a:p>
        </p:txBody>
      </p:sp>
    </p:spTree>
    <p:extLst>
      <p:ext uri="{BB962C8B-B14F-4D97-AF65-F5344CB8AC3E}">
        <p14:creationId xmlns:p14="http://schemas.microsoft.com/office/powerpoint/2010/main" val="2344967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12719-44A3-3EE8-D757-F0E0F9632AEC}"/>
              </a:ext>
            </a:extLst>
          </p:cNvPr>
          <p:cNvSpPr>
            <a:spLocks noGrp="1"/>
          </p:cNvSpPr>
          <p:nvPr>
            <p:ph type="title"/>
          </p:nvPr>
        </p:nvSpPr>
        <p:spPr>
          <a:xfrm>
            <a:off x="303197" y="750627"/>
            <a:ext cx="10846556" cy="1304150"/>
          </a:xfrm>
        </p:spPr>
        <p:txBody>
          <a:bodyPr anchor="t"/>
          <a:lstStyle/>
          <a:p>
            <a:r>
              <a:rPr lang="en-US"/>
              <a:t>Click to edit Master title style</a:t>
            </a:r>
          </a:p>
        </p:txBody>
      </p:sp>
      <p:sp>
        <p:nvSpPr>
          <p:cNvPr id="3" name="Content Placeholder 2">
            <a:extLst>
              <a:ext uri="{FF2B5EF4-FFF2-40B4-BE49-F238E27FC236}">
                <a16:creationId xmlns:a16="http://schemas.microsoft.com/office/drawing/2014/main" id="{40440DC2-69F2-A056-508C-F5138E71FCA2}"/>
              </a:ext>
            </a:extLst>
          </p:cNvPr>
          <p:cNvSpPr>
            <a:spLocks noGrp="1"/>
          </p:cNvSpPr>
          <p:nvPr>
            <p:ph sz="half" idx="1"/>
          </p:nvPr>
        </p:nvSpPr>
        <p:spPr>
          <a:xfrm>
            <a:off x="1056961" y="2075250"/>
            <a:ext cx="4571288" cy="4101492"/>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DA2243E-0673-54F2-5B38-DF5D2C7367F4}"/>
              </a:ext>
            </a:extLst>
          </p:cNvPr>
          <p:cNvSpPr>
            <a:spLocks noGrp="1"/>
          </p:cNvSpPr>
          <p:nvPr>
            <p:ph sz="half" idx="2"/>
          </p:nvPr>
        </p:nvSpPr>
        <p:spPr>
          <a:xfrm>
            <a:off x="6379560" y="2075250"/>
            <a:ext cx="4770191" cy="4101492"/>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E946B7D-7BAF-8DE9-FB5A-282908B03106}"/>
              </a:ext>
            </a:extLst>
          </p:cNvPr>
          <p:cNvSpPr>
            <a:spLocks noGrp="1"/>
          </p:cNvSpPr>
          <p:nvPr>
            <p:ph type="dt" sz="half" idx="10"/>
          </p:nvPr>
        </p:nvSpPr>
        <p:spPr/>
        <p:txBody>
          <a:bodyPr/>
          <a:lstStyle/>
          <a:p>
            <a:fld id="{96374C2F-71A1-43C9-B2F6-A4FAC8157F1A}" type="datetime1">
              <a:rPr lang="en-US" smtClean="0"/>
              <a:t>6/24/2024</a:t>
            </a:fld>
            <a:endParaRPr lang="en-US"/>
          </a:p>
        </p:txBody>
      </p:sp>
      <p:sp>
        <p:nvSpPr>
          <p:cNvPr id="6" name="Footer Placeholder 5">
            <a:extLst>
              <a:ext uri="{FF2B5EF4-FFF2-40B4-BE49-F238E27FC236}">
                <a16:creationId xmlns:a16="http://schemas.microsoft.com/office/drawing/2014/main" id="{0AF99017-BDD7-56C7-43AE-4B86AC78194A}"/>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CF6E7D63-14BF-E333-B350-75DA58E281CF}"/>
              </a:ext>
            </a:extLst>
          </p:cNvPr>
          <p:cNvSpPr>
            <a:spLocks noGrp="1"/>
          </p:cNvSpPr>
          <p:nvPr>
            <p:ph type="sldNum" sz="quarter" idx="12"/>
          </p:nvPr>
        </p:nvSpPr>
        <p:spPr/>
        <p:txBody>
          <a:bodyPr/>
          <a:lstStyle/>
          <a:p>
            <a:fld id="{6E91CC32-6A6B-4E2E-BBA1-6864F305DA26}" type="slidenum">
              <a:rPr lang="en-US" smtClean="0"/>
              <a:t>‹#›</a:t>
            </a:fld>
            <a:endParaRPr lang="en-US"/>
          </a:p>
        </p:txBody>
      </p:sp>
    </p:spTree>
    <p:extLst>
      <p:ext uri="{BB962C8B-B14F-4D97-AF65-F5344CB8AC3E}">
        <p14:creationId xmlns:p14="http://schemas.microsoft.com/office/powerpoint/2010/main" val="1280928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C7F72-3970-859F-C268-E9940EF2D0E4}"/>
              </a:ext>
            </a:extLst>
          </p:cNvPr>
          <p:cNvSpPr>
            <a:spLocks noGrp="1"/>
          </p:cNvSpPr>
          <p:nvPr>
            <p:ph type="title"/>
          </p:nvPr>
        </p:nvSpPr>
        <p:spPr>
          <a:xfrm>
            <a:off x="305649" y="743803"/>
            <a:ext cx="10764271" cy="1025362"/>
          </a:xfrm>
        </p:spPr>
        <p:txBody>
          <a:bodyPr anchor="t"/>
          <a:lstStyle/>
          <a:p>
            <a:r>
              <a:rPr lang="en-US"/>
              <a:t>Click to edit Master title style</a:t>
            </a:r>
          </a:p>
        </p:txBody>
      </p:sp>
      <p:sp>
        <p:nvSpPr>
          <p:cNvPr id="3" name="Text Placeholder 2">
            <a:extLst>
              <a:ext uri="{FF2B5EF4-FFF2-40B4-BE49-F238E27FC236}">
                <a16:creationId xmlns:a16="http://schemas.microsoft.com/office/drawing/2014/main" id="{F9B37CC6-89B8-3CF3-6973-1B5B71782F56}"/>
              </a:ext>
            </a:extLst>
          </p:cNvPr>
          <p:cNvSpPr>
            <a:spLocks noGrp="1"/>
          </p:cNvSpPr>
          <p:nvPr>
            <p:ph type="body" idx="1"/>
          </p:nvPr>
        </p:nvSpPr>
        <p:spPr>
          <a:xfrm>
            <a:off x="1056961" y="1769166"/>
            <a:ext cx="4571287" cy="815008"/>
          </a:xfrm>
        </p:spPr>
        <p:txBody>
          <a:bodyPr anchor="b">
            <a:noAutofit/>
          </a:bodyPr>
          <a:lstStyle>
            <a:lvl1pPr marL="0" indent="0">
              <a:buNone/>
              <a:defRPr sz="2000" b="0" cap="all" spc="1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0650EB0-E35B-DA3D-B6A1-2422B01C6005}"/>
              </a:ext>
            </a:extLst>
          </p:cNvPr>
          <p:cNvSpPr>
            <a:spLocks noGrp="1"/>
          </p:cNvSpPr>
          <p:nvPr>
            <p:ph sz="half" idx="2"/>
          </p:nvPr>
        </p:nvSpPr>
        <p:spPr>
          <a:xfrm>
            <a:off x="1056961" y="2678597"/>
            <a:ext cx="4571287" cy="35067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57A15D0-F178-1506-0E61-C8FFDF9BD6B5}"/>
              </a:ext>
            </a:extLst>
          </p:cNvPr>
          <p:cNvSpPr>
            <a:spLocks noGrp="1"/>
          </p:cNvSpPr>
          <p:nvPr>
            <p:ph type="body" sz="quarter" idx="3"/>
          </p:nvPr>
        </p:nvSpPr>
        <p:spPr>
          <a:xfrm>
            <a:off x="6498633" y="1769166"/>
            <a:ext cx="4571287" cy="815008"/>
          </a:xfrm>
        </p:spPr>
        <p:txBody>
          <a:bodyPr anchor="b">
            <a:noAutofit/>
          </a:bodyPr>
          <a:lstStyle>
            <a:lvl1pPr marL="0" indent="0">
              <a:buNone/>
              <a:defRPr sz="2000" b="0" cap="all" spc="1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6CB421-A65A-A7DC-40A7-D8B76F9C3A3A}"/>
              </a:ext>
            </a:extLst>
          </p:cNvPr>
          <p:cNvSpPr>
            <a:spLocks noGrp="1"/>
          </p:cNvSpPr>
          <p:nvPr>
            <p:ph sz="quarter" idx="4"/>
          </p:nvPr>
        </p:nvSpPr>
        <p:spPr>
          <a:xfrm>
            <a:off x="6498633" y="2678596"/>
            <a:ext cx="4571287" cy="350670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7AF5675-5329-D2DB-FAFF-700D076CA886}"/>
              </a:ext>
            </a:extLst>
          </p:cNvPr>
          <p:cNvSpPr>
            <a:spLocks noGrp="1"/>
          </p:cNvSpPr>
          <p:nvPr>
            <p:ph type="dt" sz="half" idx="10"/>
          </p:nvPr>
        </p:nvSpPr>
        <p:spPr/>
        <p:txBody>
          <a:bodyPr/>
          <a:lstStyle/>
          <a:p>
            <a:fld id="{AD631DCC-9916-4BB7-A2E9-25EC84C740A7}" type="datetime1">
              <a:rPr lang="en-US" smtClean="0"/>
              <a:t>6/24/2024</a:t>
            </a:fld>
            <a:endParaRPr lang="en-US"/>
          </a:p>
        </p:txBody>
      </p:sp>
      <p:sp>
        <p:nvSpPr>
          <p:cNvPr id="8" name="Footer Placeholder 7">
            <a:extLst>
              <a:ext uri="{FF2B5EF4-FFF2-40B4-BE49-F238E27FC236}">
                <a16:creationId xmlns:a16="http://schemas.microsoft.com/office/drawing/2014/main" id="{D1392A97-07D9-5E5C-2A31-3B7D764CE1B8}"/>
              </a:ext>
            </a:extLst>
          </p:cNvPr>
          <p:cNvSpPr>
            <a:spLocks noGrp="1"/>
          </p:cNvSpPr>
          <p:nvPr>
            <p:ph type="ftr" sz="quarter" idx="11"/>
          </p:nvPr>
        </p:nvSpPr>
        <p:spPr/>
        <p:txBody>
          <a:bodyPr/>
          <a:lstStyle/>
          <a:p>
            <a:r>
              <a:rPr lang="en-US"/>
              <a:t>Sample Footer Text</a:t>
            </a:r>
          </a:p>
        </p:txBody>
      </p:sp>
      <p:sp>
        <p:nvSpPr>
          <p:cNvPr id="9" name="Slide Number Placeholder 8">
            <a:extLst>
              <a:ext uri="{FF2B5EF4-FFF2-40B4-BE49-F238E27FC236}">
                <a16:creationId xmlns:a16="http://schemas.microsoft.com/office/drawing/2014/main" id="{4E626143-8FEE-0ABD-25C7-C34AF6568B83}"/>
              </a:ext>
            </a:extLst>
          </p:cNvPr>
          <p:cNvSpPr>
            <a:spLocks noGrp="1"/>
          </p:cNvSpPr>
          <p:nvPr>
            <p:ph type="sldNum" sz="quarter" idx="12"/>
          </p:nvPr>
        </p:nvSpPr>
        <p:spPr/>
        <p:txBody>
          <a:bodyPr/>
          <a:lstStyle/>
          <a:p>
            <a:fld id="{6E91CC32-6A6B-4E2E-BBA1-6864F305DA26}" type="slidenum">
              <a:rPr lang="en-US" smtClean="0"/>
              <a:t>‹#›</a:t>
            </a:fld>
            <a:endParaRPr lang="en-US"/>
          </a:p>
        </p:txBody>
      </p:sp>
    </p:spTree>
    <p:extLst>
      <p:ext uri="{BB962C8B-B14F-4D97-AF65-F5344CB8AC3E}">
        <p14:creationId xmlns:p14="http://schemas.microsoft.com/office/powerpoint/2010/main" val="932069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26EFE-D86C-B076-D4D1-FAD1883E0813}"/>
              </a:ext>
            </a:extLst>
          </p:cNvPr>
          <p:cNvSpPr>
            <a:spLocks noGrp="1"/>
          </p:cNvSpPr>
          <p:nvPr>
            <p:ph type="title"/>
          </p:nvPr>
        </p:nvSpPr>
        <p:spPr>
          <a:xfrm>
            <a:off x="308387" y="757766"/>
            <a:ext cx="7240293" cy="3547534"/>
          </a:xfrm>
        </p:spPr>
        <p:txBody>
          <a:bodyPr anchor="t"/>
          <a:lstStyle/>
          <a:p>
            <a:r>
              <a:rPr lang="en-US"/>
              <a:t>Click to edit Master title style</a:t>
            </a:r>
          </a:p>
        </p:txBody>
      </p:sp>
      <p:sp>
        <p:nvSpPr>
          <p:cNvPr id="3" name="Date Placeholder 2">
            <a:extLst>
              <a:ext uri="{FF2B5EF4-FFF2-40B4-BE49-F238E27FC236}">
                <a16:creationId xmlns:a16="http://schemas.microsoft.com/office/drawing/2014/main" id="{C23F3B23-C631-4B62-3211-30222ABE1C33}"/>
              </a:ext>
            </a:extLst>
          </p:cNvPr>
          <p:cNvSpPr>
            <a:spLocks noGrp="1"/>
          </p:cNvSpPr>
          <p:nvPr>
            <p:ph type="dt" sz="half" idx="10"/>
          </p:nvPr>
        </p:nvSpPr>
        <p:spPr/>
        <p:txBody>
          <a:bodyPr/>
          <a:lstStyle/>
          <a:p>
            <a:fld id="{AF59146A-335D-4B7F-86AE-5D483B1F631C}" type="datetime1">
              <a:rPr lang="en-US" smtClean="0"/>
              <a:t>6/24/2024</a:t>
            </a:fld>
            <a:endParaRPr lang="en-US"/>
          </a:p>
        </p:txBody>
      </p:sp>
      <p:sp>
        <p:nvSpPr>
          <p:cNvPr id="4" name="Footer Placeholder 3">
            <a:extLst>
              <a:ext uri="{FF2B5EF4-FFF2-40B4-BE49-F238E27FC236}">
                <a16:creationId xmlns:a16="http://schemas.microsoft.com/office/drawing/2014/main" id="{7789A1FB-EA0D-F6A3-A4EB-001AA082AAFF}"/>
              </a:ext>
            </a:extLst>
          </p:cNvPr>
          <p:cNvSpPr>
            <a:spLocks noGrp="1"/>
          </p:cNvSpPr>
          <p:nvPr>
            <p:ph type="ftr" sz="quarter" idx="11"/>
          </p:nvPr>
        </p:nvSpPr>
        <p:spPr/>
        <p:txBody>
          <a:bodyPr/>
          <a:lstStyle/>
          <a:p>
            <a:r>
              <a:rPr lang="en-US"/>
              <a:t>Sample Footer Text</a:t>
            </a:r>
          </a:p>
        </p:txBody>
      </p:sp>
      <p:sp>
        <p:nvSpPr>
          <p:cNvPr id="5" name="Slide Number Placeholder 4">
            <a:extLst>
              <a:ext uri="{FF2B5EF4-FFF2-40B4-BE49-F238E27FC236}">
                <a16:creationId xmlns:a16="http://schemas.microsoft.com/office/drawing/2014/main" id="{C6D671B7-A902-587D-89D0-ECFB738FD702}"/>
              </a:ext>
            </a:extLst>
          </p:cNvPr>
          <p:cNvSpPr>
            <a:spLocks noGrp="1"/>
          </p:cNvSpPr>
          <p:nvPr>
            <p:ph type="sldNum" sz="quarter" idx="12"/>
          </p:nvPr>
        </p:nvSpPr>
        <p:spPr/>
        <p:txBody>
          <a:bodyPr/>
          <a:lstStyle/>
          <a:p>
            <a:fld id="{6E91CC32-6A6B-4E2E-BBA1-6864F305DA26}" type="slidenum">
              <a:rPr lang="en-US" smtClean="0"/>
              <a:t>‹#›</a:t>
            </a:fld>
            <a:endParaRPr lang="en-US"/>
          </a:p>
        </p:txBody>
      </p:sp>
    </p:spTree>
    <p:extLst>
      <p:ext uri="{BB962C8B-B14F-4D97-AF65-F5344CB8AC3E}">
        <p14:creationId xmlns:p14="http://schemas.microsoft.com/office/powerpoint/2010/main" val="36798736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9A27D49-E5B4-0E67-FCFC-62A04E705682}"/>
              </a:ext>
            </a:extLst>
          </p:cNvPr>
          <p:cNvSpPr>
            <a:spLocks noGrp="1"/>
          </p:cNvSpPr>
          <p:nvPr>
            <p:ph type="dt" sz="half" idx="10"/>
          </p:nvPr>
        </p:nvSpPr>
        <p:spPr/>
        <p:txBody>
          <a:bodyPr/>
          <a:lstStyle/>
          <a:p>
            <a:fld id="{DD71D8EC-8E17-4CE6-99C2-C22488572868}" type="datetime1">
              <a:rPr lang="en-US" smtClean="0"/>
              <a:t>6/24/2024</a:t>
            </a:fld>
            <a:endParaRPr lang="en-US"/>
          </a:p>
        </p:txBody>
      </p:sp>
      <p:sp>
        <p:nvSpPr>
          <p:cNvPr id="3" name="Footer Placeholder 2">
            <a:extLst>
              <a:ext uri="{FF2B5EF4-FFF2-40B4-BE49-F238E27FC236}">
                <a16:creationId xmlns:a16="http://schemas.microsoft.com/office/drawing/2014/main" id="{6B0E4B02-DD32-C63F-6FEE-BC36E2EFD012}"/>
              </a:ext>
            </a:extLst>
          </p:cNvPr>
          <p:cNvSpPr>
            <a:spLocks noGrp="1"/>
          </p:cNvSpPr>
          <p:nvPr>
            <p:ph type="ftr" sz="quarter" idx="11"/>
          </p:nvPr>
        </p:nvSpPr>
        <p:spPr/>
        <p:txBody>
          <a:bodyPr/>
          <a:lstStyle/>
          <a:p>
            <a:r>
              <a:rPr lang="en-US"/>
              <a:t>Sample Footer Text</a:t>
            </a:r>
          </a:p>
        </p:txBody>
      </p:sp>
      <p:sp>
        <p:nvSpPr>
          <p:cNvPr id="4" name="Slide Number Placeholder 3">
            <a:extLst>
              <a:ext uri="{FF2B5EF4-FFF2-40B4-BE49-F238E27FC236}">
                <a16:creationId xmlns:a16="http://schemas.microsoft.com/office/drawing/2014/main" id="{CF25FA8B-18F7-7DDC-74E0-B1C7139E7B05}"/>
              </a:ext>
            </a:extLst>
          </p:cNvPr>
          <p:cNvSpPr>
            <a:spLocks noGrp="1"/>
          </p:cNvSpPr>
          <p:nvPr>
            <p:ph type="sldNum" sz="quarter" idx="12"/>
          </p:nvPr>
        </p:nvSpPr>
        <p:spPr/>
        <p:txBody>
          <a:bodyPr/>
          <a:lstStyle/>
          <a:p>
            <a:fld id="{6E91CC32-6A6B-4E2E-BBA1-6864F305DA26}" type="slidenum">
              <a:rPr lang="en-US" smtClean="0"/>
              <a:t>‹#›</a:t>
            </a:fld>
            <a:endParaRPr lang="en-US"/>
          </a:p>
        </p:txBody>
      </p:sp>
    </p:spTree>
    <p:extLst>
      <p:ext uri="{BB962C8B-B14F-4D97-AF65-F5344CB8AC3E}">
        <p14:creationId xmlns:p14="http://schemas.microsoft.com/office/powerpoint/2010/main" val="484311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12D42A-8FC3-F6BE-4CF7-1490DE4FD462}"/>
              </a:ext>
            </a:extLst>
          </p:cNvPr>
          <p:cNvSpPr>
            <a:spLocks noGrp="1"/>
          </p:cNvSpPr>
          <p:nvPr>
            <p:ph type="title"/>
          </p:nvPr>
        </p:nvSpPr>
        <p:spPr>
          <a:xfrm>
            <a:off x="317395" y="766636"/>
            <a:ext cx="3951745" cy="1510628"/>
          </a:xfrm>
        </p:spPr>
        <p:txBody>
          <a:bodyPr anchor="t"/>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CAA2BAA-1CCB-696D-D506-5E1747080119}"/>
              </a:ext>
            </a:extLst>
          </p:cNvPr>
          <p:cNvSpPr>
            <a:spLocks noGrp="1"/>
          </p:cNvSpPr>
          <p:nvPr>
            <p:ph idx="1"/>
          </p:nvPr>
        </p:nvSpPr>
        <p:spPr>
          <a:xfrm>
            <a:off x="5105400" y="702452"/>
            <a:ext cx="6249988" cy="531734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B3C3E7-B970-EF6C-A6D3-6CB81C948775}"/>
              </a:ext>
            </a:extLst>
          </p:cNvPr>
          <p:cNvSpPr>
            <a:spLocks noGrp="1"/>
          </p:cNvSpPr>
          <p:nvPr>
            <p:ph type="body" sz="half" idx="2"/>
          </p:nvPr>
        </p:nvSpPr>
        <p:spPr>
          <a:xfrm>
            <a:off x="323953" y="2277264"/>
            <a:ext cx="3752747" cy="374253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6F32464-D130-7DA0-050D-B444566B1A2F}"/>
              </a:ext>
            </a:extLst>
          </p:cNvPr>
          <p:cNvSpPr>
            <a:spLocks noGrp="1"/>
          </p:cNvSpPr>
          <p:nvPr>
            <p:ph type="dt" sz="half" idx="10"/>
          </p:nvPr>
        </p:nvSpPr>
        <p:spPr/>
        <p:txBody>
          <a:bodyPr/>
          <a:lstStyle/>
          <a:p>
            <a:fld id="{9A750ABA-DFFA-4B13-BB77-624D9164A38B}" type="datetime1">
              <a:rPr lang="en-US" smtClean="0"/>
              <a:t>6/24/2024</a:t>
            </a:fld>
            <a:endParaRPr lang="en-US"/>
          </a:p>
        </p:txBody>
      </p:sp>
      <p:sp>
        <p:nvSpPr>
          <p:cNvPr id="6" name="Footer Placeholder 5">
            <a:extLst>
              <a:ext uri="{FF2B5EF4-FFF2-40B4-BE49-F238E27FC236}">
                <a16:creationId xmlns:a16="http://schemas.microsoft.com/office/drawing/2014/main" id="{3FC2B3B4-209E-187A-6F86-2F2EAD9F7476}"/>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036A2A86-6CB1-F027-66AC-8EBFA9D0647A}"/>
              </a:ext>
            </a:extLst>
          </p:cNvPr>
          <p:cNvSpPr>
            <a:spLocks noGrp="1"/>
          </p:cNvSpPr>
          <p:nvPr>
            <p:ph type="sldNum" sz="quarter" idx="12"/>
          </p:nvPr>
        </p:nvSpPr>
        <p:spPr/>
        <p:txBody>
          <a:bodyPr/>
          <a:lstStyle/>
          <a:p>
            <a:fld id="{6E91CC32-6A6B-4E2E-BBA1-6864F305DA26}" type="slidenum">
              <a:rPr lang="en-US" smtClean="0"/>
              <a:t>‹#›</a:t>
            </a:fld>
            <a:endParaRPr lang="en-US"/>
          </a:p>
        </p:txBody>
      </p:sp>
    </p:spTree>
    <p:extLst>
      <p:ext uri="{BB962C8B-B14F-4D97-AF65-F5344CB8AC3E}">
        <p14:creationId xmlns:p14="http://schemas.microsoft.com/office/powerpoint/2010/main" val="3238503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68F49-A418-C21F-25DC-E4C2E1716387}"/>
              </a:ext>
            </a:extLst>
          </p:cNvPr>
          <p:cNvSpPr>
            <a:spLocks noGrp="1"/>
          </p:cNvSpPr>
          <p:nvPr>
            <p:ph type="title"/>
          </p:nvPr>
        </p:nvSpPr>
        <p:spPr>
          <a:xfrm>
            <a:off x="318972" y="765850"/>
            <a:ext cx="3995693" cy="1774778"/>
          </a:xfrm>
        </p:spPr>
        <p:txBody>
          <a:bodyPr anchor="t"/>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378CDE2-0C1B-D3BE-F399-98D983EF4534}"/>
              </a:ext>
            </a:extLst>
          </p:cNvPr>
          <p:cNvSpPr>
            <a:spLocks noGrp="1"/>
          </p:cNvSpPr>
          <p:nvPr>
            <p:ph type="pic" idx="1"/>
          </p:nvPr>
        </p:nvSpPr>
        <p:spPr>
          <a:xfrm>
            <a:off x="5105400" y="838200"/>
            <a:ext cx="6249988" cy="51815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38786322-CA2D-A634-C10E-4F22BCE48B7F}"/>
              </a:ext>
            </a:extLst>
          </p:cNvPr>
          <p:cNvSpPr>
            <a:spLocks noGrp="1"/>
          </p:cNvSpPr>
          <p:nvPr>
            <p:ph type="body" sz="half" idx="2"/>
          </p:nvPr>
        </p:nvSpPr>
        <p:spPr>
          <a:xfrm>
            <a:off x="340137" y="2552699"/>
            <a:ext cx="3736563" cy="3467099"/>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DAD0DD6-F55F-4437-DEC5-FA6028509A2D}"/>
              </a:ext>
            </a:extLst>
          </p:cNvPr>
          <p:cNvSpPr>
            <a:spLocks noGrp="1"/>
          </p:cNvSpPr>
          <p:nvPr>
            <p:ph type="dt" sz="half" idx="10"/>
          </p:nvPr>
        </p:nvSpPr>
        <p:spPr>
          <a:xfrm>
            <a:off x="340137" y="63202"/>
            <a:ext cx="2743200" cy="318221"/>
          </a:xfrm>
        </p:spPr>
        <p:txBody>
          <a:bodyPr/>
          <a:lstStyle/>
          <a:p>
            <a:fld id="{3220A08F-2B1D-4498-A043-7C299B1C2561}" type="datetime1">
              <a:rPr lang="en-US" smtClean="0"/>
              <a:t>6/24/2024</a:t>
            </a:fld>
            <a:endParaRPr lang="en-US"/>
          </a:p>
        </p:txBody>
      </p:sp>
      <p:sp>
        <p:nvSpPr>
          <p:cNvPr id="6" name="Footer Placeholder 5">
            <a:extLst>
              <a:ext uri="{FF2B5EF4-FFF2-40B4-BE49-F238E27FC236}">
                <a16:creationId xmlns:a16="http://schemas.microsoft.com/office/drawing/2014/main" id="{595B46D7-EE7C-E399-6A6B-18237228F6BA}"/>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F211B808-3207-D755-3B0B-E1D8814B2FA1}"/>
              </a:ext>
            </a:extLst>
          </p:cNvPr>
          <p:cNvSpPr>
            <a:spLocks noGrp="1"/>
          </p:cNvSpPr>
          <p:nvPr>
            <p:ph type="sldNum" sz="quarter" idx="12"/>
          </p:nvPr>
        </p:nvSpPr>
        <p:spPr/>
        <p:txBody>
          <a:bodyPr/>
          <a:lstStyle/>
          <a:p>
            <a:fld id="{6E91CC32-6A6B-4E2E-BBA1-6864F305DA26}" type="slidenum">
              <a:rPr lang="en-US" smtClean="0"/>
              <a:t>‹#›</a:t>
            </a:fld>
            <a:endParaRPr lang="en-US"/>
          </a:p>
        </p:txBody>
      </p:sp>
    </p:spTree>
    <p:extLst>
      <p:ext uri="{BB962C8B-B14F-4D97-AF65-F5344CB8AC3E}">
        <p14:creationId xmlns:p14="http://schemas.microsoft.com/office/powerpoint/2010/main" val="36652034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FF45E2-9197-4E34-029A-725ADAC0C752}"/>
              </a:ext>
            </a:extLst>
          </p:cNvPr>
          <p:cNvSpPr>
            <a:spLocks noGrp="1"/>
          </p:cNvSpPr>
          <p:nvPr>
            <p:ph type="title"/>
          </p:nvPr>
        </p:nvSpPr>
        <p:spPr>
          <a:xfrm>
            <a:off x="308387" y="620202"/>
            <a:ext cx="9956747" cy="1438780"/>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268CC19E-63FE-1D76-2550-01FD9A6D9A95}"/>
              </a:ext>
            </a:extLst>
          </p:cNvPr>
          <p:cNvSpPr>
            <a:spLocks noGrp="1"/>
          </p:cNvSpPr>
          <p:nvPr>
            <p:ph type="body" idx="1"/>
          </p:nvPr>
        </p:nvSpPr>
        <p:spPr>
          <a:xfrm>
            <a:off x="335467" y="2306781"/>
            <a:ext cx="9956747" cy="38701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DFA067-55BA-33CD-E6F2-B24B2D5DE896}"/>
              </a:ext>
            </a:extLst>
          </p:cNvPr>
          <p:cNvSpPr>
            <a:spLocks noGrp="1"/>
          </p:cNvSpPr>
          <p:nvPr>
            <p:ph type="dt" sz="half" idx="2"/>
          </p:nvPr>
        </p:nvSpPr>
        <p:spPr>
          <a:xfrm>
            <a:off x="340137" y="63202"/>
            <a:ext cx="2743200" cy="318221"/>
          </a:xfrm>
          <a:prstGeom prst="rect">
            <a:avLst/>
          </a:prstGeom>
        </p:spPr>
        <p:txBody>
          <a:bodyPr vert="horz" lIns="91440" tIns="45720" rIns="91440" bIns="45720" rtlCol="0" anchor="ctr"/>
          <a:lstStyle>
            <a:lvl1pPr algn="l">
              <a:defRPr sz="800">
                <a:solidFill>
                  <a:schemeClr val="tx1"/>
                </a:solidFill>
              </a:defRPr>
            </a:lvl1pPr>
          </a:lstStyle>
          <a:p>
            <a:fld id="{567E9B64-DC09-41C8-9DE3-DA74AF8D2F97}" type="datetime1">
              <a:rPr lang="en-US" smtClean="0"/>
              <a:t>6/24/2024</a:t>
            </a:fld>
            <a:endParaRPr lang="en-US"/>
          </a:p>
        </p:txBody>
      </p:sp>
      <p:sp>
        <p:nvSpPr>
          <p:cNvPr id="5" name="Footer Placeholder 4">
            <a:extLst>
              <a:ext uri="{FF2B5EF4-FFF2-40B4-BE49-F238E27FC236}">
                <a16:creationId xmlns:a16="http://schemas.microsoft.com/office/drawing/2014/main" id="{C965EAE2-7EF5-FFAA-CD74-AA63C671197D}"/>
              </a:ext>
            </a:extLst>
          </p:cNvPr>
          <p:cNvSpPr>
            <a:spLocks noGrp="1"/>
          </p:cNvSpPr>
          <p:nvPr>
            <p:ph type="ftr" sz="quarter" idx="3"/>
          </p:nvPr>
        </p:nvSpPr>
        <p:spPr>
          <a:xfrm>
            <a:off x="7344016" y="6424761"/>
            <a:ext cx="4059936" cy="365125"/>
          </a:xfrm>
          <a:prstGeom prst="rect">
            <a:avLst/>
          </a:prstGeom>
        </p:spPr>
        <p:txBody>
          <a:bodyPr vert="horz" lIns="91440" tIns="45720" rIns="91440" bIns="45720" rtlCol="0" anchor="ctr"/>
          <a:lstStyle>
            <a:lvl1pPr algn="r">
              <a:defRPr sz="800" b="0" cap="all" spc="0" baseline="0">
                <a:solidFill>
                  <a:schemeClr val="tx1"/>
                </a:solidFill>
              </a:defRPr>
            </a:lvl1pPr>
          </a:lstStyle>
          <a:p>
            <a:r>
              <a:rPr lang="en-US"/>
              <a:t>Sample Footer Text</a:t>
            </a:r>
          </a:p>
        </p:txBody>
      </p:sp>
      <p:sp>
        <p:nvSpPr>
          <p:cNvPr id="6" name="Slide Number Placeholder 5">
            <a:extLst>
              <a:ext uri="{FF2B5EF4-FFF2-40B4-BE49-F238E27FC236}">
                <a16:creationId xmlns:a16="http://schemas.microsoft.com/office/drawing/2014/main" id="{D109DC1A-2539-3AE9-11EA-B87D22E62CDB}"/>
              </a:ext>
            </a:extLst>
          </p:cNvPr>
          <p:cNvSpPr>
            <a:spLocks noGrp="1"/>
          </p:cNvSpPr>
          <p:nvPr>
            <p:ph type="sldNum" sz="quarter" idx="4"/>
          </p:nvPr>
        </p:nvSpPr>
        <p:spPr>
          <a:xfrm>
            <a:off x="11403951" y="6425816"/>
            <a:ext cx="429768" cy="365125"/>
          </a:xfrm>
          <a:prstGeom prst="rect">
            <a:avLst/>
          </a:prstGeom>
        </p:spPr>
        <p:txBody>
          <a:bodyPr vert="horz" lIns="91440" tIns="45720" rIns="91440" bIns="45720" rtlCol="0" anchor="ctr"/>
          <a:lstStyle>
            <a:lvl1pPr algn="r">
              <a:defRPr sz="800">
                <a:solidFill>
                  <a:schemeClr val="tx1"/>
                </a:solidFill>
              </a:defRPr>
            </a:lvl1pPr>
          </a:lstStyle>
          <a:p>
            <a:fld id="{6E91CC32-6A6B-4E2E-BBA1-6864F305DA26}" type="slidenum">
              <a:rPr lang="en-US" smtClean="0"/>
              <a:t>‹#›</a:t>
            </a:fld>
            <a:endParaRPr lang="en-US"/>
          </a:p>
        </p:txBody>
      </p:sp>
    </p:spTree>
    <p:extLst>
      <p:ext uri="{BB962C8B-B14F-4D97-AF65-F5344CB8AC3E}">
        <p14:creationId xmlns:p14="http://schemas.microsoft.com/office/powerpoint/2010/main" val="3309083800"/>
      </p:ext>
    </p:extLst>
  </p:cSld>
  <p:clrMap bg1="dk1" tx1="lt1" bg2="dk2" tx2="lt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9" r:id="rId6"/>
    <p:sldLayoutId id="2147483754" r:id="rId7"/>
    <p:sldLayoutId id="2147483755" r:id="rId8"/>
    <p:sldLayoutId id="2147483756" r:id="rId9"/>
    <p:sldLayoutId id="2147483758" r:id="rId10"/>
    <p:sldLayoutId id="2147483757" r:id="rId11"/>
  </p:sldLayoutIdLst>
  <p:hf hdr="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Neue Haas Grotesk Text Pro" panose="020B0504020202020204" pitchFamily="34" charset="0"/>
        <a:buChar char="+"/>
        <a:defRPr sz="16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868680" indent="-228600" algn="l" defTabSz="914400" rtl="0" eaLnBrk="1" latinLnBrk="0" hangingPunct="1">
        <a:lnSpc>
          <a:spcPct val="120000"/>
        </a:lnSpc>
        <a:spcBef>
          <a:spcPts val="500"/>
        </a:spcBef>
        <a:buFont typeface="Neue Haas Grotesk Text Pro" panose="020B0504020202020204" pitchFamily="34" charset="0"/>
        <a:buChar char="+"/>
        <a:defRPr sz="1200" kern="1200">
          <a:solidFill>
            <a:schemeClr val="tx1"/>
          </a:solidFill>
          <a:latin typeface="+mn-lt"/>
          <a:ea typeface="+mn-ea"/>
          <a:cs typeface="+mn-cs"/>
        </a:defRPr>
      </a:lvl4pPr>
      <a:lvl5pPr marL="109728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creativecommons.org/licenses/by/4.0/"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ikieducator.org/File:Eight_attributes_of_Open_Pedagogy.jpg" TargetMode="External"/><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svg"/></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unesdoc.unesco.org/ark:/48223/pf0000246687"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hyperlink" Target="https://tlp-lpa.ca/oer-toolkit/about"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opentextbooks.library.arizona.edu/humansrsocialmedia/front-matter/preface-about-this-book/"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urfrenchoer.org/migrationdialogue/how-to-be-french-if-your-parents-werent/" TargetMode="External"/><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hyperlink" Target="https://rochester.primo.exlibrisgroup.com/discovery/fulldisplay?docid=alma9978465417205216&amp;context=L&amp;vid=01ROCH_INST:UR01&amp;lang=en&amp;search_scope=MyInst_and_CI&amp;adaptor=Local%20Search%20Engine&amp;tab=Everything&amp;query=any%2Ccontains%2Cfeval&amp;offset=0"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rochester.primo.exlibrisgroup.com/discovery/fulldisplay?docid=alma9978465417205216&amp;context=L&amp;vid=01ROCH_INST:UR01&amp;lang=en&amp;search_scope=MyInst_and_CI&amp;adaptor=Local%20Search%20Engine&amp;tab=Everything&amp;query=any%2Ccontains%2Cfeval&amp;offset=0"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mailto:ktotleben@library.rochester.edu" TargetMode="External"/><Relationship Id="rId2" Type="http://schemas.openxmlformats.org/officeDocument/2006/relationships/hyperlink" Target="mailto:jlacherfeldman@library.Rochester.edu" TargetMode="External"/><Relationship Id="rId1" Type="http://schemas.openxmlformats.org/officeDocument/2006/relationships/slideLayout" Target="../slideLayouts/slideLayout2.xml"/><Relationship Id="rId4" Type="http://schemas.openxmlformats.org/officeDocument/2006/relationships/hyperlink" Target="mailto:julie.papaioannou@rochester.edu"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unesdoc.unesco.org/ark:/48223/pf0000246687" TargetMode="External"/><Relationship Id="rId7" Type="http://schemas.openxmlformats.org/officeDocument/2006/relationships/hyperlink" Target="https://unesdoc.unesco.org/ark:/48223/pf0000383205" TargetMode="External"/><Relationship Id="rId2" Type="http://schemas.openxmlformats.org/officeDocument/2006/relationships/hyperlink" Target="http://urfrenchoer.org/" TargetMode="External"/><Relationship Id="rId1" Type="http://schemas.openxmlformats.org/officeDocument/2006/relationships/slideLayout" Target="../slideLayouts/slideLayout2.xml"/><Relationship Id="rId6" Type="http://schemas.openxmlformats.org/officeDocument/2006/relationships/hyperlink" Target="https://rochester.primo.exlibrisgroup.com/discovery/fulldisplay?docid=alma9910748813405216&amp;context=L&amp;vid=01ROCH_INST:UR01&amp;lang=en&amp;adaptor=Local%20Search%20Engine&amp;tab=Everything" TargetMode="External"/><Relationship Id="rId5" Type="http://schemas.openxmlformats.org/officeDocument/2006/relationships/hyperlink" Target="https://tlp-lpa.ca/oer-toolkit/about" TargetMode="External"/><Relationship Id="rId4" Type="http://schemas.openxmlformats.org/officeDocument/2006/relationships/hyperlink" Target="https://press.rebus.community/makingopentextbookswithstudents/chapter/open-pedagogy/"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www.histoire-immigration.fr/en"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rochester.primo.exlibrisgroup.com/discovery/fulldisplay?docid=alma9978333251205216&amp;context=L&amp;vid=01ROCH_INST:UR01&amp;lang=en&amp;adaptor=Local%20Search%20Engine&amp;tab=Everything&amp;query=any%2Ccontains%2C%22le%20modele%20noir%22&amp;offset=0" TargetMode="External"/><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B80FCB87-A9C2-6E51-36D5-4E44C40F55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9EFC927B-5CDF-B9EB-06F5-01BD6E1BF0C5}"/>
              </a:ext>
            </a:extLst>
          </p:cNvPr>
          <p:cNvSpPr>
            <a:spLocks noGrp="1"/>
          </p:cNvSpPr>
          <p:nvPr>
            <p:ph type="subTitle" idx="1"/>
          </p:nvPr>
        </p:nvSpPr>
        <p:spPr>
          <a:xfrm>
            <a:off x="784746" y="5574719"/>
            <a:ext cx="11222357" cy="900988"/>
          </a:xfrm>
        </p:spPr>
        <p:txBody>
          <a:bodyPr anchor="ctr">
            <a:noAutofit/>
          </a:bodyPr>
          <a:lstStyle/>
          <a:p>
            <a:pPr algn="r">
              <a:lnSpc>
                <a:spcPct val="110000"/>
              </a:lnSpc>
            </a:pPr>
            <a:r>
              <a:rPr lang="en-US" sz="2400">
                <a:latin typeface="Calibri"/>
                <a:ea typeface="Calibri"/>
                <a:cs typeface="Calibri"/>
              </a:rPr>
              <a:t>Jessica Lacher-Feldman and Kristen Totleben</a:t>
            </a:r>
            <a:br>
              <a:rPr lang="en-US" sz="2400">
                <a:latin typeface="Calibri" panose="020F0502020204030204" pitchFamily="34" charset="0"/>
                <a:cs typeface="Calibri" panose="020F0502020204030204" pitchFamily="34" charset="0"/>
              </a:rPr>
            </a:br>
            <a:r>
              <a:rPr lang="en-US">
                <a:ea typeface="+mn-lt"/>
                <a:cs typeface="+mn-lt"/>
              </a:rPr>
              <a:t>UR/RIT Conference, June 17, 2024</a:t>
            </a:r>
            <a:endParaRPr lang="en-US" sz="2400">
              <a:latin typeface="Calibri"/>
              <a:ea typeface="Calibri"/>
              <a:cs typeface="Calibri"/>
            </a:endParaRPr>
          </a:p>
          <a:p>
            <a:pPr algn="r">
              <a:lnSpc>
                <a:spcPct val="110000"/>
              </a:lnSpc>
            </a:pPr>
            <a:endParaRPr lang="en-US"/>
          </a:p>
        </p:txBody>
      </p:sp>
      <p:sp>
        <p:nvSpPr>
          <p:cNvPr id="38" name="Freeform: Shape 37">
            <a:extLst>
              <a:ext uri="{FF2B5EF4-FFF2-40B4-BE49-F238E27FC236}">
                <a16:creationId xmlns:a16="http://schemas.microsoft.com/office/drawing/2014/main" id="{025EC668-E747-D464-223E-1129F9A6DD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320"/>
            <a:ext cx="12192001" cy="5153821"/>
          </a:xfrm>
          <a:custGeom>
            <a:avLst/>
            <a:gdLst>
              <a:gd name="connsiteX0" fmla="*/ 0 w 12192001"/>
              <a:gd name="connsiteY0" fmla="*/ 0 h 5153821"/>
              <a:gd name="connsiteX1" fmla="*/ 12192001 w 12192001"/>
              <a:gd name="connsiteY1" fmla="*/ 0 h 5153821"/>
              <a:gd name="connsiteX2" fmla="*/ 12192001 w 12192001"/>
              <a:gd name="connsiteY2" fmla="*/ 4475908 h 5153821"/>
              <a:gd name="connsiteX3" fmla="*/ 11514088 w 12192001"/>
              <a:gd name="connsiteY3" fmla="*/ 5153821 h 5153821"/>
              <a:gd name="connsiteX4" fmla="*/ 677913 w 12192001"/>
              <a:gd name="connsiteY4" fmla="*/ 5153821 h 5153821"/>
              <a:gd name="connsiteX5" fmla="*/ 0 w 12192001"/>
              <a:gd name="connsiteY5" fmla="*/ 4475908 h 5153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1" h="5153821">
                <a:moveTo>
                  <a:pt x="0" y="0"/>
                </a:moveTo>
                <a:lnTo>
                  <a:pt x="12192001" y="0"/>
                </a:lnTo>
                <a:lnTo>
                  <a:pt x="12192001" y="4475908"/>
                </a:lnTo>
                <a:cubicBezTo>
                  <a:pt x="12192001" y="4850309"/>
                  <a:pt x="11888489" y="5153821"/>
                  <a:pt x="11514088" y="5153821"/>
                </a:cubicBezTo>
                <a:lnTo>
                  <a:pt x="677913" y="5153821"/>
                </a:lnTo>
                <a:cubicBezTo>
                  <a:pt x="303512" y="5153821"/>
                  <a:pt x="0" y="4850309"/>
                  <a:pt x="0" y="4475908"/>
                </a:cubicBez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descr="A blue abstract watercolor pattern on a white background">
            <a:extLst>
              <a:ext uri="{FF2B5EF4-FFF2-40B4-BE49-F238E27FC236}">
                <a16:creationId xmlns:a16="http://schemas.microsoft.com/office/drawing/2014/main" id="{14113A1D-CFE8-62B2-A742-718AAF527B35}"/>
              </a:ext>
            </a:extLst>
          </p:cNvPr>
          <p:cNvPicPr>
            <a:picLocks noChangeAspect="1"/>
          </p:cNvPicPr>
          <p:nvPr/>
        </p:nvPicPr>
        <p:blipFill rotWithShape="1">
          <a:blip r:embed="rId2">
            <a:alphaModFix amt="60000"/>
          </a:blip>
          <a:srcRect t="24965" b="11706"/>
          <a:stretch/>
        </p:blipFill>
        <p:spPr>
          <a:xfrm>
            <a:off x="19" y="205289"/>
            <a:ext cx="12191981" cy="5153821"/>
          </a:xfrm>
          <a:custGeom>
            <a:avLst/>
            <a:gdLst/>
            <a:ahLst/>
            <a:cxnLst/>
            <a:rect l="l" t="t" r="r" b="b"/>
            <a:pathLst>
              <a:path w="12192001" h="5153821">
                <a:moveTo>
                  <a:pt x="0" y="0"/>
                </a:moveTo>
                <a:lnTo>
                  <a:pt x="12192001" y="0"/>
                </a:lnTo>
                <a:lnTo>
                  <a:pt x="12192001" y="4475908"/>
                </a:lnTo>
                <a:cubicBezTo>
                  <a:pt x="12192001" y="4850309"/>
                  <a:pt x="11888489" y="5153821"/>
                  <a:pt x="11514088" y="5153821"/>
                </a:cubicBezTo>
                <a:lnTo>
                  <a:pt x="677913" y="5153821"/>
                </a:lnTo>
                <a:cubicBezTo>
                  <a:pt x="303512" y="5153821"/>
                  <a:pt x="0" y="4850309"/>
                  <a:pt x="0" y="4475908"/>
                </a:cubicBezTo>
                <a:close/>
              </a:path>
            </a:pathLst>
          </a:custGeom>
        </p:spPr>
      </p:pic>
      <p:sp>
        <p:nvSpPr>
          <p:cNvPr id="2" name="Title 1">
            <a:extLst>
              <a:ext uri="{FF2B5EF4-FFF2-40B4-BE49-F238E27FC236}">
                <a16:creationId xmlns:a16="http://schemas.microsoft.com/office/drawing/2014/main" id="{57E5A1CE-0AB3-B84E-AB44-DE49B87FA3A2}"/>
              </a:ext>
            </a:extLst>
          </p:cNvPr>
          <p:cNvSpPr>
            <a:spLocks noGrp="1"/>
          </p:cNvSpPr>
          <p:nvPr>
            <p:ph type="ctrTitle"/>
          </p:nvPr>
        </p:nvSpPr>
        <p:spPr>
          <a:xfrm>
            <a:off x="308388" y="726909"/>
            <a:ext cx="7806912" cy="3316897"/>
          </a:xfrm>
        </p:spPr>
        <p:txBody>
          <a:bodyPr anchor="t">
            <a:normAutofit/>
          </a:bodyPr>
          <a:lstStyle/>
          <a:p>
            <a:r>
              <a:rPr lang="en-US" sz="7200">
                <a:solidFill>
                  <a:srgbClr val="FFFFFF"/>
                </a:solidFill>
              </a:rPr>
              <a:t>French OER? </a:t>
            </a:r>
            <a:r>
              <a:rPr lang="en-US" sz="7200" i="1" err="1">
                <a:solidFill>
                  <a:srgbClr val="FFFFFF"/>
                </a:solidFill>
              </a:rPr>
              <a:t>Absolument</a:t>
            </a:r>
            <a:r>
              <a:rPr lang="en-US" sz="7200" i="1">
                <a:solidFill>
                  <a:srgbClr val="FFFFFF"/>
                </a:solidFill>
              </a:rPr>
              <a:t>!</a:t>
            </a:r>
          </a:p>
        </p:txBody>
      </p:sp>
      <p:sp>
        <p:nvSpPr>
          <p:cNvPr id="5" name="TextBox 4">
            <a:extLst>
              <a:ext uri="{FF2B5EF4-FFF2-40B4-BE49-F238E27FC236}">
                <a16:creationId xmlns:a16="http://schemas.microsoft.com/office/drawing/2014/main" id="{B6770909-91E7-B9E9-ADF2-2F6D2D66F1DF}"/>
              </a:ext>
            </a:extLst>
          </p:cNvPr>
          <p:cNvSpPr txBox="1"/>
          <p:nvPr/>
        </p:nvSpPr>
        <p:spPr>
          <a:xfrm>
            <a:off x="782014" y="5594040"/>
            <a:ext cx="5476875" cy="11849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latin typeface="Source Sans Pro"/>
                <a:ea typeface="Source Sans Pro"/>
              </a:rPr>
              <a:t>CC BY 4.0</a:t>
            </a:r>
          </a:p>
          <a:p>
            <a:endParaRPr lang="en-US" dirty="0">
              <a:latin typeface="Source Sans Pro"/>
              <a:ea typeface="Source Sans Pro"/>
            </a:endParaRPr>
          </a:p>
          <a:p>
            <a:r>
              <a:rPr lang="en-US" sz="1100" dirty="0">
                <a:latin typeface="Source Sans Pro"/>
                <a:ea typeface="Source Sans Pro"/>
              </a:rPr>
              <a:t>This work is licensed under a </a:t>
            </a:r>
            <a:r>
              <a:rPr lang="en-US" sz="1100" dirty="0">
                <a:latin typeface="Source Sans Pro"/>
                <a:ea typeface="Source Sans Pro"/>
                <a:hlinkClick r:id="rId3">
                  <a:extLst>
                    <a:ext uri="{A12FA001-AC4F-418D-AE19-62706E023703}">
                      <ahyp:hlinkClr xmlns:ahyp="http://schemas.microsoft.com/office/drawing/2018/hyperlinkcolor" val="tx"/>
                    </a:ext>
                  </a:extLst>
                </a:hlinkClick>
              </a:rPr>
              <a:t>Creative Commons Attribution 4.0 International License</a:t>
            </a:r>
            <a:r>
              <a:rPr lang="en-US" sz="1100" dirty="0">
                <a:latin typeface="Source Sans Pro"/>
                <a:ea typeface="Source Sans Pro"/>
              </a:rPr>
              <a:t> by Jessica Lacher-Feldman and Kristen Totleben, in as far as they are enabled under the terms of their employment at the University of Rochester </a:t>
            </a:r>
            <a:r>
              <a:rPr lang="en-US" sz="1100" i="1" dirty="0">
                <a:latin typeface="Source Sans Pro"/>
                <a:ea typeface="Source Sans Pro"/>
              </a:rPr>
              <a:t>© 2024</a:t>
            </a:r>
            <a:endParaRPr lang="en-US"/>
          </a:p>
        </p:txBody>
      </p:sp>
    </p:spTree>
    <p:extLst>
      <p:ext uri="{BB962C8B-B14F-4D97-AF65-F5344CB8AC3E}">
        <p14:creationId xmlns:p14="http://schemas.microsoft.com/office/powerpoint/2010/main" val="2719635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3ECDA2C-B534-6E38-FD56-33379053D0C5}"/>
              </a:ext>
            </a:extLst>
          </p:cNvPr>
          <p:cNvSpPr>
            <a:spLocks noGrp="1"/>
          </p:cNvSpPr>
          <p:nvPr>
            <p:ph type="dt" sz="half" idx="10"/>
          </p:nvPr>
        </p:nvSpPr>
        <p:spPr/>
        <p:txBody>
          <a:bodyPr/>
          <a:lstStyle/>
          <a:p>
            <a:fld id="{DD71D8EC-8E17-4CE6-99C2-C22488572868}" type="datetime1">
              <a:rPr lang="en-US" smtClean="0"/>
              <a:t>6/24/2024</a:t>
            </a:fld>
            <a:endParaRPr lang="en-US"/>
          </a:p>
        </p:txBody>
      </p:sp>
      <p:sp>
        <p:nvSpPr>
          <p:cNvPr id="3" name="Footer Placeholder 2">
            <a:extLst>
              <a:ext uri="{FF2B5EF4-FFF2-40B4-BE49-F238E27FC236}">
                <a16:creationId xmlns:a16="http://schemas.microsoft.com/office/drawing/2014/main" id="{9D6C0E81-C883-80FB-2F3C-0BD48715AE16}"/>
              </a:ext>
            </a:extLst>
          </p:cNvPr>
          <p:cNvSpPr>
            <a:spLocks noGrp="1"/>
          </p:cNvSpPr>
          <p:nvPr>
            <p:ph type="ftr" sz="quarter" idx="11"/>
          </p:nvPr>
        </p:nvSpPr>
        <p:spPr>
          <a:xfrm>
            <a:off x="6096000" y="6424761"/>
            <a:ext cx="5307952" cy="365125"/>
          </a:xfrm>
        </p:spPr>
        <p:txBody>
          <a:bodyPr/>
          <a:lstStyle/>
          <a:p>
            <a:r>
              <a:rPr lang="en-US">
                <a:ea typeface="+mn-lt"/>
                <a:cs typeface="+mn-lt"/>
              </a:rPr>
              <a:t>FRENCH OER? </a:t>
            </a:r>
            <a:r>
              <a:rPr lang="en-US" i="1">
                <a:ea typeface="+mn-lt"/>
                <a:cs typeface="+mn-lt"/>
              </a:rPr>
              <a:t>ABSOLUMENT!</a:t>
            </a:r>
            <a:endParaRPr lang="en-US">
              <a:solidFill>
                <a:srgbClr val="000000"/>
              </a:solidFill>
              <a:ea typeface="+mn-lt"/>
              <a:cs typeface="+mn-lt"/>
            </a:endParaRPr>
          </a:p>
          <a:p>
            <a:endParaRPr lang="en-US"/>
          </a:p>
        </p:txBody>
      </p:sp>
      <p:sp>
        <p:nvSpPr>
          <p:cNvPr id="4" name="Slide Number Placeholder 3">
            <a:extLst>
              <a:ext uri="{FF2B5EF4-FFF2-40B4-BE49-F238E27FC236}">
                <a16:creationId xmlns:a16="http://schemas.microsoft.com/office/drawing/2014/main" id="{65D6733F-D44F-399D-0E2D-9823BC4128CF}"/>
              </a:ext>
            </a:extLst>
          </p:cNvPr>
          <p:cNvSpPr>
            <a:spLocks noGrp="1"/>
          </p:cNvSpPr>
          <p:nvPr>
            <p:ph type="sldNum" sz="quarter" idx="12"/>
          </p:nvPr>
        </p:nvSpPr>
        <p:spPr/>
        <p:txBody>
          <a:bodyPr/>
          <a:lstStyle/>
          <a:p>
            <a:fld id="{6E91CC32-6A6B-4E2E-BBA1-6864F305DA26}" type="slidenum">
              <a:rPr lang="en-US" smtClean="0"/>
              <a:t>10</a:t>
            </a:fld>
            <a:endParaRPr lang="en-US"/>
          </a:p>
        </p:txBody>
      </p:sp>
      <p:pic>
        <p:nvPicPr>
          <p:cNvPr id="5" name="Picture 4" descr="A diagram of a diagram&#10;&#10;Description automatically generated">
            <a:extLst>
              <a:ext uri="{FF2B5EF4-FFF2-40B4-BE49-F238E27FC236}">
                <a16:creationId xmlns:a16="http://schemas.microsoft.com/office/drawing/2014/main" id="{1AB27468-13D6-700E-247C-321AF87548F4}"/>
              </a:ext>
            </a:extLst>
          </p:cNvPr>
          <p:cNvPicPr>
            <a:picLocks noChangeAspect="1"/>
          </p:cNvPicPr>
          <p:nvPr/>
        </p:nvPicPr>
        <p:blipFill>
          <a:blip r:embed="rId2"/>
          <a:stretch>
            <a:fillRect/>
          </a:stretch>
        </p:blipFill>
        <p:spPr>
          <a:xfrm>
            <a:off x="3200400" y="533400"/>
            <a:ext cx="5579076" cy="5579076"/>
          </a:xfrm>
          <a:prstGeom prst="rect">
            <a:avLst/>
          </a:prstGeom>
        </p:spPr>
      </p:pic>
      <p:sp>
        <p:nvSpPr>
          <p:cNvPr id="6" name="TextBox 5">
            <a:extLst>
              <a:ext uri="{FF2B5EF4-FFF2-40B4-BE49-F238E27FC236}">
                <a16:creationId xmlns:a16="http://schemas.microsoft.com/office/drawing/2014/main" id="{F6A92DCC-4F14-C4EC-58C7-06CE85DDBFC0}"/>
              </a:ext>
            </a:extLst>
          </p:cNvPr>
          <p:cNvSpPr txBox="1"/>
          <p:nvPr/>
        </p:nvSpPr>
        <p:spPr>
          <a:xfrm>
            <a:off x="661412" y="6255854"/>
            <a:ext cx="8013357" cy="523220"/>
          </a:xfrm>
          <a:prstGeom prst="rect">
            <a:avLst/>
          </a:prstGeom>
          <a:noFill/>
        </p:spPr>
        <p:txBody>
          <a:bodyPr wrap="square" rtlCol="0">
            <a:spAutoFit/>
          </a:bodyPr>
          <a:lstStyle/>
          <a:p>
            <a:r>
              <a:rPr lang="en-US" sz="1400" dirty="0"/>
              <a:t>Eight Attributes of Open Pedagogy – Hegarty (2015). Graphic by Morgan Oliver </a:t>
            </a:r>
            <a:r>
              <a:rPr lang="en-US" sz="1400" dirty="0">
                <a:hlinkClick r:id="rId3"/>
              </a:rPr>
              <a:t>https://wikieducator.org/File:Eight_attributes_of_Open_Pedagogy.jpg</a:t>
            </a:r>
            <a:r>
              <a:rPr lang="en-US" sz="1400" dirty="0"/>
              <a:t> </a:t>
            </a:r>
          </a:p>
        </p:txBody>
      </p:sp>
      <p:sp>
        <p:nvSpPr>
          <p:cNvPr id="7" name="Rectangle 1">
            <a:extLst>
              <a:ext uri="{FF2B5EF4-FFF2-40B4-BE49-F238E27FC236}">
                <a16:creationId xmlns:a16="http://schemas.microsoft.com/office/drawing/2014/main" id="{30648D93-CD8F-0348-AF87-10ACEDB7BDC0}"/>
              </a:ext>
            </a:extLst>
          </p:cNvPr>
          <p:cNvSpPr>
            <a:spLocks noChangeArrowheads="1"/>
          </p:cNvSpPr>
          <p:nvPr/>
        </p:nvSpPr>
        <p:spPr bwMode="auto">
          <a:xfrm>
            <a:off x="0" y="0"/>
            <a:ext cx="12192000" cy="0"/>
          </a:xfrm>
          <a:prstGeom prst="rect">
            <a:avLst/>
          </a:prstGeom>
          <a:solidFill>
            <a:srgbClr val="F9F9F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252525"/>
                </a:solidFill>
                <a:effectLst/>
                <a:latin typeface="Arial" panose="020B0604020202020204" pitchFamily="34" charset="0"/>
              </a:rPr>
              <a:t>Eight attributes of Open Pedagogy - Hegarty (2015). </a:t>
            </a:r>
            <a:r>
              <a:rPr kumimoji="0" lang="en-US" altLang="en-US" sz="800" b="0" i="0" u="none" strike="noStrike" cap="none" normalizeH="0" baseline="0">
                <a:ln>
                  <a:noFill/>
                </a:ln>
                <a:solidFill>
                  <a:srgbClr val="252525"/>
                </a:solidFill>
                <a:effectLst/>
                <a:latin typeface="Arial" panose="020B0604020202020204" pitchFamily="34" charset="0"/>
                <a:cs typeface="Arial" panose="020B0604020202020204" pitchFamily="34" charset="0"/>
              </a:rPr>
              <a:t>Graphic by Morgan Oliver</a:t>
            </a:r>
            <a:r>
              <a:rPr kumimoji="0" lang="en-US" altLang="en-US" sz="900" b="0" i="0" u="none" strike="noStrike" cap="none" normalizeH="0" baseline="0">
                <a:ln>
                  <a:noFill/>
                </a:ln>
                <a:solidFill>
                  <a:srgbClr val="252525"/>
                </a:solidFill>
                <a:effectLst/>
                <a:latin typeface="Arial" panose="020B0604020202020204" pitchFamily="34" charset="0"/>
                <a:cs typeface="Arial" panose="020B0604020202020204" pitchFamily="34" charset="0"/>
              </a:rPr>
              <a:t>.</a:t>
            </a:r>
            <a:r>
              <a:rPr kumimoji="0" lang="en-US" altLang="en-US" sz="800" b="0" i="0" u="none" strike="noStrike" cap="none" normalizeH="0" baseline="0">
                <a:ln>
                  <a:noFill/>
                </a:ln>
                <a:solidFill>
                  <a:schemeClr val="tx1"/>
                </a:solidFill>
                <a:effectLst/>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3200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4BFFEA0-CAA9-36A5-F4CC-E0D182B60608}"/>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D46560E4-8E2F-2FE9-533C-A2DDF2F12B3E}"/>
              </a:ext>
            </a:extLst>
          </p:cNvPr>
          <p:cNvSpPr>
            <a:spLocks noGrp="1"/>
          </p:cNvSpPr>
          <p:nvPr>
            <p:ph type="ftr" sz="quarter" idx="11"/>
          </p:nvPr>
        </p:nvSpPr>
        <p:spPr/>
        <p:txBody>
          <a:bodyPr/>
          <a:lstStyle/>
          <a:p>
            <a:pPr>
              <a:spcAft>
                <a:spcPts val="600"/>
              </a:spcAft>
            </a:pPr>
            <a:r>
              <a:rPr lang="en-US" b="0" kern="1200" cap="all" spc="0" baseline="0">
                <a:solidFill>
                  <a:schemeClr val="tx1"/>
                </a:solidFill>
                <a:latin typeface="+mn-lt"/>
                <a:ea typeface="+mn-ea"/>
                <a:cs typeface="+mn-cs"/>
              </a:rPr>
              <a:t>French OER? </a:t>
            </a:r>
            <a:r>
              <a:rPr lang="en-US" b="0" i="1" kern="1200" cap="all" spc="0" baseline="0" err="1">
                <a:solidFill>
                  <a:schemeClr val="tx1"/>
                </a:solidFill>
                <a:latin typeface="+mn-lt"/>
                <a:ea typeface="+mn-ea"/>
                <a:cs typeface="+mn-cs"/>
              </a:rPr>
              <a:t>Absolument</a:t>
            </a:r>
            <a:r>
              <a:rPr lang="en-US" b="0" i="1" kern="1200" cap="all" spc="0" baseline="0">
                <a:solidFill>
                  <a:schemeClr val="tx1"/>
                </a:solidFill>
                <a:latin typeface="+mn-lt"/>
                <a:ea typeface="+mn-ea"/>
                <a:cs typeface="+mn-cs"/>
              </a:rPr>
              <a:t>!</a:t>
            </a:r>
          </a:p>
        </p:txBody>
      </p:sp>
      <p:sp>
        <p:nvSpPr>
          <p:cNvPr id="6" name="Slide Number Placeholder 5">
            <a:extLst>
              <a:ext uri="{FF2B5EF4-FFF2-40B4-BE49-F238E27FC236}">
                <a16:creationId xmlns:a16="http://schemas.microsoft.com/office/drawing/2014/main" id="{A43B6E59-44E2-2A99-7062-E9BCE98B7D04}"/>
              </a:ext>
            </a:extLst>
          </p:cNvPr>
          <p:cNvSpPr>
            <a:spLocks noGrp="1"/>
          </p:cNvSpPr>
          <p:nvPr>
            <p:ph type="sldNum" sz="quarter" idx="12"/>
          </p:nvPr>
        </p:nvSpPr>
        <p:spPr/>
        <p:txBody>
          <a:bodyPr/>
          <a:lstStyle/>
          <a:p>
            <a:fld id="{6E91CC32-6A6B-4E2E-BBA1-6864F305DA26}" type="slidenum">
              <a:rPr lang="en-US" smtClean="0"/>
              <a:t>11</a:t>
            </a:fld>
            <a:endParaRPr lang="en-US"/>
          </a:p>
        </p:txBody>
      </p:sp>
      <p:pic>
        <p:nvPicPr>
          <p:cNvPr id="8" name="Picture 7" descr="A brochure of a group of people&#10;&#10;Description automatically generated">
            <a:extLst>
              <a:ext uri="{FF2B5EF4-FFF2-40B4-BE49-F238E27FC236}">
                <a16:creationId xmlns:a16="http://schemas.microsoft.com/office/drawing/2014/main" id="{7F97E17C-34A4-195E-80C3-2DDE8AD231AB}"/>
              </a:ext>
            </a:extLst>
          </p:cNvPr>
          <p:cNvPicPr>
            <a:picLocks noChangeAspect="1"/>
          </p:cNvPicPr>
          <p:nvPr/>
        </p:nvPicPr>
        <p:blipFill>
          <a:blip r:embed="rId2"/>
          <a:stretch>
            <a:fillRect/>
          </a:stretch>
        </p:blipFill>
        <p:spPr>
          <a:xfrm>
            <a:off x="1367673" y="0"/>
            <a:ext cx="5157788" cy="6858000"/>
          </a:xfrm>
          <a:prstGeom prst="rect">
            <a:avLst/>
          </a:prstGeom>
        </p:spPr>
      </p:pic>
      <p:sp>
        <p:nvSpPr>
          <p:cNvPr id="2" name="Teardrop 1">
            <a:extLst>
              <a:ext uri="{FF2B5EF4-FFF2-40B4-BE49-F238E27FC236}">
                <a16:creationId xmlns:a16="http://schemas.microsoft.com/office/drawing/2014/main" id="{671D8335-2F36-FBCA-9D64-2AA58EF254DC}"/>
              </a:ext>
            </a:extLst>
          </p:cNvPr>
          <p:cNvSpPr/>
          <p:nvPr/>
        </p:nvSpPr>
        <p:spPr>
          <a:xfrm rot="13849005">
            <a:off x="7615427" y="1481842"/>
            <a:ext cx="4305350" cy="4251367"/>
          </a:xfrm>
          <a:prstGeom prst="teardrop">
            <a:avLst/>
          </a:prstGeom>
          <a:solidFill>
            <a:schemeClr val="tx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Handshake with solid fill">
            <a:extLst>
              <a:ext uri="{FF2B5EF4-FFF2-40B4-BE49-F238E27FC236}">
                <a16:creationId xmlns:a16="http://schemas.microsoft.com/office/drawing/2014/main" id="{B9EF994F-59BC-7021-6A5F-E15EE28F50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10847" y="2157786"/>
            <a:ext cx="3144982" cy="3144982"/>
          </a:xfrm>
          <a:prstGeom prst="rect">
            <a:avLst/>
          </a:prstGeom>
        </p:spPr>
      </p:pic>
      <p:sp>
        <p:nvSpPr>
          <p:cNvPr id="9" name="Teardrop 8">
            <a:extLst>
              <a:ext uri="{FF2B5EF4-FFF2-40B4-BE49-F238E27FC236}">
                <a16:creationId xmlns:a16="http://schemas.microsoft.com/office/drawing/2014/main" id="{BA2C586B-CD1F-A409-6B31-106B31AC44EF}"/>
              </a:ext>
            </a:extLst>
          </p:cNvPr>
          <p:cNvSpPr/>
          <p:nvPr/>
        </p:nvSpPr>
        <p:spPr>
          <a:xfrm>
            <a:off x="10948642" y="331126"/>
            <a:ext cx="914400" cy="914400"/>
          </a:xfrm>
          <a:prstGeom prst="teardrop">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53615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EF75CA6-206A-A402-313A-E1CDA0371153}"/>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9A7FDAE3-F618-2237-90A0-B1164C091AD3}"/>
              </a:ext>
            </a:extLst>
          </p:cNvPr>
          <p:cNvSpPr>
            <a:spLocks noGrp="1"/>
          </p:cNvSpPr>
          <p:nvPr>
            <p:ph type="ftr" sz="quarter" idx="11"/>
          </p:nvPr>
        </p:nvSpPr>
        <p:spPr/>
        <p:txBody>
          <a:bodyPr/>
          <a:lstStyle/>
          <a:p>
            <a:pPr>
              <a:spcAft>
                <a:spcPts val="600"/>
              </a:spcAft>
            </a:pPr>
            <a:r>
              <a:rPr lang="en-US" b="0" kern="1200" cap="all" spc="0" baseline="0">
                <a:solidFill>
                  <a:schemeClr val="tx1"/>
                </a:solidFill>
                <a:latin typeface="+mn-lt"/>
                <a:ea typeface="+mn-ea"/>
                <a:cs typeface="+mn-cs"/>
              </a:rPr>
              <a:t>French OER? </a:t>
            </a:r>
            <a:r>
              <a:rPr lang="en-US" b="0" i="1" kern="1200" cap="all" spc="0" baseline="0" err="1">
                <a:solidFill>
                  <a:schemeClr val="tx1"/>
                </a:solidFill>
                <a:latin typeface="+mn-lt"/>
                <a:ea typeface="+mn-ea"/>
                <a:cs typeface="+mn-cs"/>
              </a:rPr>
              <a:t>Absolument</a:t>
            </a:r>
            <a:r>
              <a:rPr lang="en-US" b="0" i="1" kern="1200" cap="all" spc="0" baseline="0">
                <a:solidFill>
                  <a:schemeClr val="tx1"/>
                </a:solidFill>
                <a:latin typeface="+mn-lt"/>
                <a:ea typeface="+mn-ea"/>
                <a:cs typeface="+mn-cs"/>
              </a:rPr>
              <a:t>!</a:t>
            </a:r>
          </a:p>
        </p:txBody>
      </p:sp>
      <p:sp>
        <p:nvSpPr>
          <p:cNvPr id="6" name="Slide Number Placeholder 5">
            <a:extLst>
              <a:ext uri="{FF2B5EF4-FFF2-40B4-BE49-F238E27FC236}">
                <a16:creationId xmlns:a16="http://schemas.microsoft.com/office/drawing/2014/main" id="{E4C30C6E-F74F-19D0-2025-CF6D8D69D8C2}"/>
              </a:ext>
            </a:extLst>
          </p:cNvPr>
          <p:cNvSpPr>
            <a:spLocks noGrp="1"/>
          </p:cNvSpPr>
          <p:nvPr>
            <p:ph type="sldNum" sz="quarter" idx="12"/>
          </p:nvPr>
        </p:nvSpPr>
        <p:spPr/>
        <p:txBody>
          <a:bodyPr/>
          <a:lstStyle/>
          <a:p>
            <a:fld id="{6E91CC32-6A6B-4E2E-BBA1-6864F305DA26}" type="slidenum">
              <a:rPr lang="en-US" smtClean="0"/>
              <a:t>12</a:t>
            </a:fld>
            <a:endParaRPr lang="en-US"/>
          </a:p>
        </p:txBody>
      </p:sp>
      <p:pic>
        <p:nvPicPr>
          <p:cNvPr id="8" name="Picture 7" descr="A poster of a person lying on the floor&#10;&#10;Description automatically generated">
            <a:extLst>
              <a:ext uri="{FF2B5EF4-FFF2-40B4-BE49-F238E27FC236}">
                <a16:creationId xmlns:a16="http://schemas.microsoft.com/office/drawing/2014/main" id="{1A6BA077-56DB-05C4-8C0D-4B1792B4DE9B}"/>
              </a:ext>
            </a:extLst>
          </p:cNvPr>
          <p:cNvPicPr>
            <a:picLocks noChangeAspect="1"/>
          </p:cNvPicPr>
          <p:nvPr/>
        </p:nvPicPr>
        <p:blipFill>
          <a:blip r:embed="rId2"/>
          <a:stretch>
            <a:fillRect/>
          </a:stretch>
        </p:blipFill>
        <p:spPr>
          <a:xfrm>
            <a:off x="4881256" y="0"/>
            <a:ext cx="4929188" cy="6858000"/>
          </a:xfrm>
          <a:prstGeom prst="rect">
            <a:avLst/>
          </a:prstGeom>
        </p:spPr>
      </p:pic>
      <p:sp>
        <p:nvSpPr>
          <p:cNvPr id="2" name="Teardrop 1">
            <a:extLst>
              <a:ext uri="{FF2B5EF4-FFF2-40B4-BE49-F238E27FC236}">
                <a16:creationId xmlns:a16="http://schemas.microsoft.com/office/drawing/2014/main" id="{901CE2AE-866F-5182-6B2D-C448E19F0DCE}"/>
              </a:ext>
            </a:extLst>
          </p:cNvPr>
          <p:cNvSpPr/>
          <p:nvPr/>
        </p:nvSpPr>
        <p:spPr>
          <a:xfrm rot="1183809">
            <a:off x="40861" y="1938188"/>
            <a:ext cx="4500748" cy="4215740"/>
          </a:xfrm>
          <a:prstGeom prst="teardrop">
            <a:avLst>
              <a:gd name="adj" fmla="val 112767"/>
            </a:avLst>
          </a:prstGeom>
          <a:solidFill>
            <a:schemeClr val="accent1">
              <a:lumMod val="75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301B060D-1803-0B87-DDE7-93331B8E7323}"/>
              </a:ext>
            </a:extLst>
          </p:cNvPr>
          <p:cNvSpPr txBox="1"/>
          <p:nvPr/>
        </p:nvSpPr>
        <p:spPr>
          <a:xfrm>
            <a:off x="817340" y="2520134"/>
            <a:ext cx="3482211" cy="30469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t>"...Reframing ideas, exploring new ways to communicate, and creating new tools to deliver information are skills that are adaptable in many ways..." </a:t>
            </a:r>
          </a:p>
        </p:txBody>
      </p:sp>
    </p:spTree>
    <p:extLst>
      <p:ext uri="{BB962C8B-B14F-4D97-AF65-F5344CB8AC3E}">
        <p14:creationId xmlns:p14="http://schemas.microsoft.com/office/powerpoint/2010/main" val="23143771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C41E3E7C-454D-9B27-1AF7-5C1CDEE39A9E}"/>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D29041BB-D95C-3D93-B75A-755BA83FB7D0}"/>
              </a:ext>
            </a:extLst>
          </p:cNvPr>
          <p:cNvSpPr>
            <a:spLocks noGrp="1"/>
          </p:cNvSpPr>
          <p:nvPr>
            <p:ph type="ftr" sz="quarter" idx="11"/>
          </p:nvPr>
        </p:nvSpPr>
        <p:spPr/>
        <p:txBody>
          <a:bodyPr/>
          <a:lstStyle/>
          <a:p>
            <a:pPr>
              <a:spcAft>
                <a:spcPts val="600"/>
              </a:spcAft>
            </a:pPr>
            <a:r>
              <a:rPr lang="en-US" b="0" kern="1200" cap="all" spc="0" baseline="0">
                <a:solidFill>
                  <a:schemeClr val="tx1"/>
                </a:solidFill>
                <a:latin typeface="+mn-lt"/>
                <a:ea typeface="+mn-ea"/>
                <a:cs typeface="+mn-cs"/>
              </a:rPr>
              <a:t>French OER? </a:t>
            </a:r>
            <a:r>
              <a:rPr lang="en-US" b="0" i="1" kern="1200" cap="all" spc="0" baseline="0" err="1">
                <a:solidFill>
                  <a:schemeClr val="tx1"/>
                </a:solidFill>
                <a:latin typeface="+mn-lt"/>
                <a:ea typeface="+mn-ea"/>
                <a:cs typeface="+mn-cs"/>
              </a:rPr>
              <a:t>Absolument</a:t>
            </a:r>
            <a:r>
              <a:rPr lang="en-US" b="0" i="1" kern="1200" cap="all" spc="0" baseline="0">
                <a:solidFill>
                  <a:schemeClr val="tx1"/>
                </a:solidFill>
                <a:latin typeface="+mn-lt"/>
                <a:ea typeface="+mn-ea"/>
                <a:cs typeface="+mn-cs"/>
              </a:rPr>
              <a:t>!</a:t>
            </a:r>
          </a:p>
        </p:txBody>
      </p:sp>
      <p:sp>
        <p:nvSpPr>
          <p:cNvPr id="6" name="Slide Number Placeholder 5">
            <a:extLst>
              <a:ext uri="{FF2B5EF4-FFF2-40B4-BE49-F238E27FC236}">
                <a16:creationId xmlns:a16="http://schemas.microsoft.com/office/drawing/2014/main" id="{9440C938-3D83-4FD0-6F43-EB32F631AF18}"/>
              </a:ext>
            </a:extLst>
          </p:cNvPr>
          <p:cNvSpPr>
            <a:spLocks noGrp="1"/>
          </p:cNvSpPr>
          <p:nvPr>
            <p:ph type="sldNum" sz="quarter" idx="12"/>
          </p:nvPr>
        </p:nvSpPr>
        <p:spPr/>
        <p:txBody>
          <a:bodyPr/>
          <a:lstStyle/>
          <a:p>
            <a:fld id="{6E91CC32-6A6B-4E2E-BBA1-6864F305DA26}" type="slidenum">
              <a:rPr lang="en-US" smtClean="0"/>
              <a:t>13</a:t>
            </a:fld>
            <a:endParaRPr lang="en-US"/>
          </a:p>
        </p:txBody>
      </p:sp>
      <p:pic>
        <p:nvPicPr>
          <p:cNvPr id="8" name="Picture 7" descr="A close-up of a brochure&#10;&#10;Description automatically generated">
            <a:extLst>
              <a:ext uri="{FF2B5EF4-FFF2-40B4-BE49-F238E27FC236}">
                <a16:creationId xmlns:a16="http://schemas.microsoft.com/office/drawing/2014/main" id="{6482AFE5-155F-3828-A1A8-C69E8DB5A56B}"/>
              </a:ext>
            </a:extLst>
          </p:cNvPr>
          <p:cNvPicPr>
            <a:picLocks noChangeAspect="1"/>
          </p:cNvPicPr>
          <p:nvPr/>
        </p:nvPicPr>
        <p:blipFill>
          <a:blip r:embed="rId2"/>
          <a:stretch>
            <a:fillRect/>
          </a:stretch>
        </p:blipFill>
        <p:spPr>
          <a:xfrm>
            <a:off x="1253931" y="0"/>
            <a:ext cx="5018484" cy="6858000"/>
          </a:xfrm>
          <a:prstGeom prst="rect">
            <a:avLst/>
          </a:prstGeom>
        </p:spPr>
      </p:pic>
      <p:sp>
        <p:nvSpPr>
          <p:cNvPr id="3" name="Teardrop 2">
            <a:extLst>
              <a:ext uri="{FF2B5EF4-FFF2-40B4-BE49-F238E27FC236}">
                <a16:creationId xmlns:a16="http://schemas.microsoft.com/office/drawing/2014/main" id="{2A9730DE-F251-D7B5-FD22-8EC8B4A1044F}"/>
              </a:ext>
            </a:extLst>
          </p:cNvPr>
          <p:cNvSpPr/>
          <p:nvPr/>
        </p:nvSpPr>
        <p:spPr>
          <a:xfrm flipH="1">
            <a:off x="6385474" y="395900"/>
            <a:ext cx="4912558" cy="4861473"/>
          </a:xfrm>
          <a:prstGeom prst="teardrop">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9F2FF072-4E1C-59BB-1642-BA3112347810}"/>
              </a:ext>
            </a:extLst>
          </p:cNvPr>
          <p:cNvSpPr txBox="1"/>
          <p:nvPr/>
        </p:nvSpPr>
        <p:spPr>
          <a:xfrm>
            <a:off x="6730291" y="698145"/>
            <a:ext cx="2643586"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Concise concepts and</a:t>
            </a:r>
          </a:p>
          <a:p>
            <a:r>
              <a:rPr lang="en-US"/>
              <a:t>additional resources for each of the student panels  was part of the exhibition development process.</a:t>
            </a:r>
          </a:p>
        </p:txBody>
      </p:sp>
      <p:pic>
        <p:nvPicPr>
          <p:cNvPr id="9" name="Picture 8" descr="A screenshot of a computer&#10;&#10;Description automatically generated">
            <a:extLst>
              <a:ext uri="{FF2B5EF4-FFF2-40B4-BE49-F238E27FC236}">
                <a16:creationId xmlns:a16="http://schemas.microsoft.com/office/drawing/2014/main" id="{54E095C7-C45E-F45D-27B9-3AA7F4747847}"/>
              </a:ext>
            </a:extLst>
          </p:cNvPr>
          <p:cNvPicPr>
            <a:picLocks noChangeAspect="1"/>
          </p:cNvPicPr>
          <p:nvPr/>
        </p:nvPicPr>
        <p:blipFill>
          <a:blip r:embed="rId3"/>
          <a:stretch>
            <a:fillRect/>
          </a:stretch>
        </p:blipFill>
        <p:spPr>
          <a:xfrm>
            <a:off x="7793970" y="2989253"/>
            <a:ext cx="3883501" cy="2663170"/>
          </a:xfrm>
          <a:prstGeom prst="rect">
            <a:avLst/>
          </a:prstGeom>
        </p:spPr>
      </p:pic>
    </p:spTree>
    <p:extLst>
      <p:ext uri="{BB962C8B-B14F-4D97-AF65-F5344CB8AC3E}">
        <p14:creationId xmlns:p14="http://schemas.microsoft.com/office/powerpoint/2010/main" val="14200449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759DA363-3F6A-206D-F6E5-CAFA7B235F72}"/>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16044D6A-195D-C069-6FC9-20FFBE9788D3}"/>
              </a:ext>
            </a:extLst>
          </p:cNvPr>
          <p:cNvSpPr>
            <a:spLocks noGrp="1"/>
          </p:cNvSpPr>
          <p:nvPr>
            <p:ph type="ftr" sz="quarter" idx="11"/>
          </p:nvPr>
        </p:nvSpPr>
        <p:spPr/>
        <p:txBody>
          <a:bodyPr/>
          <a:lstStyle/>
          <a:p>
            <a:r>
              <a:rPr lang="en-US">
                <a:ea typeface="+mn-lt"/>
                <a:cs typeface="+mn-lt"/>
              </a:rPr>
              <a:t>FRENCH OER? </a:t>
            </a:r>
            <a:r>
              <a:rPr lang="en-US" i="1">
                <a:ea typeface="+mn-lt"/>
                <a:cs typeface="+mn-lt"/>
              </a:rPr>
              <a:t>ABSOLUMENT!</a:t>
            </a:r>
            <a:endParaRPr lang="en-US">
              <a:solidFill>
                <a:srgbClr val="000000"/>
              </a:solidFill>
              <a:ea typeface="+mn-lt"/>
              <a:cs typeface="+mn-lt"/>
            </a:endParaRPr>
          </a:p>
          <a:p>
            <a:endParaRPr lang="en-US"/>
          </a:p>
        </p:txBody>
      </p:sp>
      <p:sp>
        <p:nvSpPr>
          <p:cNvPr id="6" name="Slide Number Placeholder 5">
            <a:extLst>
              <a:ext uri="{FF2B5EF4-FFF2-40B4-BE49-F238E27FC236}">
                <a16:creationId xmlns:a16="http://schemas.microsoft.com/office/drawing/2014/main" id="{66C6CC81-2268-BF17-DCC8-385B05F2F6F9}"/>
              </a:ext>
            </a:extLst>
          </p:cNvPr>
          <p:cNvSpPr>
            <a:spLocks noGrp="1"/>
          </p:cNvSpPr>
          <p:nvPr>
            <p:ph type="sldNum" sz="quarter" idx="12"/>
          </p:nvPr>
        </p:nvSpPr>
        <p:spPr/>
        <p:txBody>
          <a:bodyPr/>
          <a:lstStyle/>
          <a:p>
            <a:fld id="{6E91CC32-6A6B-4E2E-BBA1-6864F305DA26}" type="slidenum">
              <a:rPr lang="en-US" smtClean="0"/>
              <a:t>14</a:t>
            </a:fld>
            <a:endParaRPr lang="en-US"/>
          </a:p>
        </p:txBody>
      </p:sp>
      <p:pic>
        <p:nvPicPr>
          <p:cNvPr id="8" name="Picture 7" descr="A close-up of a brochure&#10;&#10;Description automatically generated">
            <a:extLst>
              <a:ext uri="{FF2B5EF4-FFF2-40B4-BE49-F238E27FC236}">
                <a16:creationId xmlns:a16="http://schemas.microsoft.com/office/drawing/2014/main" id="{37F69019-F725-A461-326E-78A28A8AA9CF}"/>
              </a:ext>
            </a:extLst>
          </p:cNvPr>
          <p:cNvPicPr>
            <a:picLocks noChangeAspect="1"/>
          </p:cNvPicPr>
          <p:nvPr/>
        </p:nvPicPr>
        <p:blipFill>
          <a:blip r:embed="rId2"/>
          <a:stretch>
            <a:fillRect/>
          </a:stretch>
        </p:blipFill>
        <p:spPr>
          <a:xfrm>
            <a:off x="3631406" y="0"/>
            <a:ext cx="4929188" cy="6858000"/>
          </a:xfrm>
          <a:prstGeom prst="rect">
            <a:avLst/>
          </a:prstGeom>
        </p:spPr>
      </p:pic>
    </p:spTree>
    <p:extLst>
      <p:ext uri="{BB962C8B-B14F-4D97-AF65-F5344CB8AC3E}">
        <p14:creationId xmlns:p14="http://schemas.microsoft.com/office/powerpoint/2010/main" val="40204592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7A7ADBDF-77D6-3A20-4320-ED57D80BC4A7}"/>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4DB6EC1E-EF05-C852-2C88-4E5C63BEF59E}"/>
              </a:ext>
            </a:extLst>
          </p:cNvPr>
          <p:cNvSpPr>
            <a:spLocks noGrp="1"/>
          </p:cNvSpPr>
          <p:nvPr>
            <p:ph type="ftr" sz="quarter" idx="11"/>
          </p:nvPr>
        </p:nvSpPr>
        <p:spPr/>
        <p:txBody>
          <a:bodyPr/>
          <a:lstStyle/>
          <a:p>
            <a:r>
              <a:rPr lang="en-US">
                <a:ea typeface="+mn-lt"/>
                <a:cs typeface="+mn-lt"/>
              </a:rPr>
              <a:t>FRENCH OER? </a:t>
            </a:r>
            <a:r>
              <a:rPr lang="en-US" i="1">
                <a:ea typeface="+mn-lt"/>
                <a:cs typeface="+mn-lt"/>
              </a:rPr>
              <a:t>ABSOLUMENT!</a:t>
            </a:r>
            <a:endParaRPr lang="en-US">
              <a:solidFill>
                <a:srgbClr val="000000"/>
              </a:solidFill>
              <a:ea typeface="+mn-lt"/>
              <a:cs typeface="+mn-lt"/>
            </a:endParaRPr>
          </a:p>
          <a:p>
            <a:endParaRPr lang="en-US"/>
          </a:p>
        </p:txBody>
      </p:sp>
      <p:sp>
        <p:nvSpPr>
          <p:cNvPr id="6" name="Slide Number Placeholder 5">
            <a:extLst>
              <a:ext uri="{FF2B5EF4-FFF2-40B4-BE49-F238E27FC236}">
                <a16:creationId xmlns:a16="http://schemas.microsoft.com/office/drawing/2014/main" id="{A8E77A5A-A9A6-A002-67BF-AB54B0E0FD47}"/>
              </a:ext>
            </a:extLst>
          </p:cNvPr>
          <p:cNvSpPr>
            <a:spLocks noGrp="1"/>
          </p:cNvSpPr>
          <p:nvPr>
            <p:ph type="sldNum" sz="quarter" idx="12"/>
          </p:nvPr>
        </p:nvSpPr>
        <p:spPr/>
        <p:txBody>
          <a:bodyPr/>
          <a:lstStyle/>
          <a:p>
            <a:fld id="{6E91CC32-6A6B-4E2E-BBA1-6864F305DA26}" type="slidenum">
              <a:rPr lang="en-US" smtClean="0"/>
              <a:t>15</a:t>
            </a:fld>
            <a:endParaRPr lang="en-US"/>
          </a:p>
        </p:txBody>
      </p:sp>
      <p:pic>
        <p:nvPicPr>
          <p:cNvPr id="8" name="Picture 7" descr="A poster with text and images&#10;&#10;Description automatically generated">
            <a:extLst>
              <a:ext uri="{FF2B5EF4-FFF2-40B4-BE49-F238E27FC236}">
                <a16:creationId xmlns:a16="http://schemas.microsoft.com/office/drawing/2014/main" id="{CC6F01AD-0504-F18B-3273-215030257305}"/>
              </a:ext>
            </a:extLst>
          </p:cNvPr>
          <p:cNvPicPr>
            <a:picLocks noChangeAspect="1"/>
          </p:cNvPicPr>
          <p:nvPr/>
        </p:nvPicPr>
        <p:blipFill>
          <a:blip r:embed="rId2"/>
          <a:stretch>
            <a:fillRect/>
          </a:stretch>
        </p:blipFill>
        <p:spPr>
          <a:xfrm>
            <a:off x="3631406" y="0"/>
            <a:ext cx="4929188" cy="6858000"/>
          </a:xfrm>
          <a:prstGeom prst="rect">
            <a:avLst/>
          </a:prstGeom>
        </p:spPr>
      </p:pic>
    </p:spTree>
    <p:extLst>
      <p:ext uri="{BB962C8B-B14F-4D97-AF65-F5344CB8AC3E}">
        <p14:creationId xmlns:p14="http://schemas.microsoft.com/office/powerpoint/2010/main" val="6661171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771789E-8481-5267-A094-B0D5C9C0EC10}"/>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E86808E5-DBA2-0C3D-B8C1-95E82DA7B1C9}"/>
              </a:ext>
            </a:extLst>
          </p:cNvPr>
          <p:cNvSpPr>
            <a:spLocks noGrp="1"/>
          </p:cNvSpPr>
          <p:nvPr>
            <p:ph type="ftr" sz="quarter" idx="11"/>
          </p:nvPr>
        </p:nvSpPr>
        <p:spPr/>
        <p:txBody>
          <a:bodyPr/>
          <a:lstStyle/>
          <a:p>
            <a:r>
              <a:rPr lang="en-US">
                <a:ea typeface="+mn-lt"/>
                <a:cs typeface="+mn-lt"/>
              </a:rPr>
              <a:t>FRENCH OER? </a:t>
            </a:r>
            <a:r>
              <a:rPr lang="en-US" i="1">
                <a:ea typeface="+mn-lt"/>
                <a:cs typeface="+mn-lt"/>
              </a:rPr>
              <a:t>ABSOLUMENT!</a:t>
            </a:r>
            <a:endParaRPr lang="en-US">
              <a:solidFill>
                <a:srgbClr val="000000"/>
              </a:solidFill>
              <a:ea typeface="+mn-lt"/>
              <a:cs typeface="+mn-lt"/>
            </a:endParaRPr>
          </a:p>
          <a:p>
            <a:endParaRPr lang="en-US"/>
          </a:p>
        </p:txBody>
      </p:sp>
      <p:sp>
        <p:nvSpPr>
          <p:cNvPr id="6" name="Slide Number Placeholder 5">
            <a:extLst>
              <a:ext uri="{FF2B5EF4-FFF2-40B4-BE49-F238E27FC236}">
                <a16:creationId xmlns:a16="http://schemas.microsoft.com/office/drawing/2014/main" id="{BCFB2B9F-F368-8F68-A2A6-FE8319CA3CB2}"/>
              </a:ext>
            </a:extLst>
          </p:cNvPr>
          <p:cNvSpPr>
            <a:spLocks noGrp="1"/>
          </p:cNvSpPr>
          <p:nvPr>
            <p:ph type="sldNum" sz="quarter" idx="12"/>
          </p:nvPr>
        </p:nvSpPr>
        <p:spPr/>
        <p:txBody>
          <a:bodyPr/>
          <a:lstStyle/>
          <a:p>
            <a:fld id="{6E91CC32-6A6B-4E2E-BBA1-6864F305DA26}" type="slidenum">
              <a:rPr lang="en-US" smtClean="0"/>
              <a:t>16</a:t>
            </a:fld>
            <a:endParaRPr lang="en-US"/>
          </a:p>
        </p:txBody>
      </p:sp>
      <p:pic>
        <p:nvPicPr>
          <p:cNvPr id="8" name="Picture 7" descr="A poster with text and images of people&#10;&#10;Description automatically generated">
            <a:extLst>
              <a:ext uri="{FF2B5EF4-FFF2-40B4-BE49-F238E27FC236}">
                <a16:creationId xmlns:a16="http://schemas.microsoft.com/office/drawing/2014/main" id="{E25641CA-6B97-B7FB-63CC-B12132F3BF24}"/>
              </a:ext>
            </a:extLst>
          </p:cNvPr>
          <p:cNvPicPr>
            <a:picLocks noChangeAspect="1"/>
          </p:cNvPicPr>
          <p:nvPr/>
        </p:nvPicPr>
        <p:blipFill>
          <a:blip r:embed="rId2"/>
          <a:stretch>
            <a:fillRect/>
          </a:stretch>
        </p:blipFill>
        <p:spPr>
          <a:xfrm>
            <a:off x="3631406" y="0"/>
            <a:ext cx="4929188" cy="6858000"/>
          </a:xfrm>
          <a:prstGeom prst="rect">
            <a:avLst/>
          </a:prstGeom>
        </p:spPr>
      </p:pic>
    </p:spTree>
    <p:extLst>
      <p:ext uri="{BB962C8B-B14F-4D97-AF65-F5344CB8AC3E}">
        <p14:creationId xmlns:p14="http://schemas.microsoft.com/office/powerpoint/2010/main" val="38135183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B0774-44CC-BC09-BCAB-BB6119CEDB64}"/>
              </a:ext>
            </a:extLst>
          </p:cNvPr>
          <p:cNvSpPr>
            <a:spLocks noGrp="1"/>
          </p:cNvSpPr>
          <p:nvPr>
            <p:ph type="title"/>
          </p:nvPr>
        </p:nvSpPr>
        <p:spPr>
          <a:xfrm>
            <a:off x="308387" y="1229802"/>
            <a:ext cx="6394397" cy="1438780"/>
          </a:xfrm>
        </p:spPr>
        <p:txBody>
          <a:bodyPr>
            <a:normAutofit fontScale="90000"/>
          </a:bodyPr>
          <a:lstStyle/>
          <a:p>
            <a:r>
              <a:rPr lang="en-US"/>
              <a:t>Taking scholarly voices outside of the classroom.</a:t>
            </a:r>
          </a:p>
        </p:txBody>
      </p:sp>
      <p:pic>
        <p:nvPicPr>
          <p:cNvPr id="7" name="Content Placeholder 6" descr="A painting of a person riding a horse&#10;&#10;Description automatically generated">
            <a:extLst>
              <a:ext uri="{FF2B5EF4-FFF2-40B4-BE49-F238E27FC236}">
                <a16:creationId xmlns:a16="http://schemas.microsoft.com/office/drawing/2014/main" id="{452D4A42-091B-17B1-42A1-DB0C53D27C84}"/>
              </a:ext>
            </a:extLst>
          </p:cNvPr>
          <p:cNvPicPr>
            <a:picLocks noGrp="1" noChangeAspect="1"/>
          </p:cNvPicPr>
          <p:nvPr>
            <p:ph idx="1"/>
          </p:nvPr>
        </p:nvPicPr>
        <p:blipFill>
          <a:blip r:embed="rId2"/>
          <a:stretch>
            <a:fillRect/>
          </a:stretch>
        </p:blipFill>
        <p:spPr>
          <a:xfrm>
            <a:off x="6829181" y="193746"/>
            <a:ext cx="4789343" cy="6229350"/>
          </a:xfrm>
        </p:spPr>
      </p:pic>
      <p:sp>
        <p:nvSpPr>
          <p:cNvPr id="4" name="Date Placeholder 3">
            <a:extLst>
              <a:ext uri="{FF2B5EF4-FFF2-40B4-BE49-F238E27FC236}">
                <a16:creationId xmlns:a16="http://schemas.microsoft.com/office/drawing/2014/main" id="{8F52F357-CE09-8BEB-99EE-F8FDC823837A}"/>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B57DF04A-B95A-D152-B6D4-71C16465EA92}"/>
              </a:ext>
            </a:extLst>
          </p:cNvPr>
          <p:cNvSpPr>
            <a:spLocks noGrp="1"/>
          </p:cNvSpPr>
          <p:nvPr>
            <p:ph type="ftr" sz="quarter" idx="11"/>
          </p:nvPr>
        </p:nvSpPr>
        <p:spPr/>
        <p:txBody>
          <a:bodyPr/>
          <a:lstStyle/>
          <a:p>
            <a:r>
              <a:rPr lang="en-US">
                <a:ea typeface="+mn-lt"/>
                <a:cs typeface="+mn-lt"/>
              </a:rPr>
              <a:t>FRENCH OER? </a:t>
            </a:r>
            <a:r>
              <a:rPr lang="en-US" i="1">
                <a:ea typeface="+mn-lt"/>
                <a:cs typeface="+mn-lt"/>
              </a:rPr>
              <a:t>ABSOLUMENT!</a:t>
            </a:r>
            <a:endParaRPr lang="en-US">
              <a:solidFill>
                <a:srgbClr val="000000"/>
              </a:solidFill>
              <a:ea typeface="+mn-lt"/>
              <a:cs typeface="+mn-lt"/>
            </a:endParaRPr>
          </a:p>
          <a:p>
            <a:endParaRPr lang="en-US"/>
          </a:p>
        </p:txBody>
      </p:sp>
      <p:sp>
        <p:nvSpPr>
          <p:cNvPr id="6" name="Slide Number Placeholder 5">
            <a:extLst>
              <a:ext uri="{FF2B5EF4-FFF2-40B4-BE49-F238E27FC236}">
                <a16:creationId xmlns:a16="http://schemas.microsoft.com/office/drawing/2014/main" id="{B057896C-D292-5968-0C44-516D79BDC839}"/>
              </a:ext>
            </a:extLst>
          </p:cNvPr>
          <p:cNvSpPr>
            <a:spLocks noGrp="1"/>
          </p:cNvSpPr>
          <p:nvPr>
            <p:ph type="sldNum" sz="quarter" idx="12"/>
          </p:nvPr>
        </p:nvSpPr>
        <p:spPr/>
        <p:txBody>
          <a:bodyPr/>
          <a:lstStyle/>
          <a:p>
            <a:fld id="{6E91CC32-6A6B-4E2E-BBA1-6864F305DA26}" type="slidenum">
              <a:rPr lang="en-US" smtClean="0"/>
              <a:t>17</a:t>
            </a:fld>
            <a:endParaRPr lang="en-US"/>
          </a:p>
        </p:txBody>
      </p:sp>
    </p:spTree>
    <p:extLst>
      <p:ext uri="{BB962C8B-B14F-4D97-AF65-F5344CB8AC3E}">
        <p14:creationId xmlns:p14="http://schemas.microsoft.com/office/powerpoint/2010/main" val="20364987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47691-AB3E-6131-C760-A408B2489EF2}"/>
              </a:ext>
            </a:extLst>
          </p:cNvPr>
          <p:cNvSpPr>
            <a:spLocks noGrp="1"/>
          </p:cNvSpPr>
          <p:nvPr>
            <p:ph type="title"/>
          </p:nvPr>
        </p:nvSpPr>
        <p:spPr>
          <a:xfrm>
            <a:off x="336962" y="620202"/>
            <a:ext cx="9956747" cy="800605"/>
          </a:xfrm>
        </p:spPr>
        <p:txBody>
          <a:bodyPr/>
          <a:lstStyle/>
          <a:p>
            <a:r>
              <a:rPr lang="en-US"/>
              <a:t>Exhibit Development as Instruction</a:t>
            </a:r>
          </a:p>
        </p:txBody>
      </p:sp>
      <p:sp>
        <p:nvSpPr>
          <p:cNvPr id="3" name="Content Placeholder 2">
            <a:extLst>
              <a:ext uri="{FF2B5EF4-FFF2-40B4-BE49-F238E27FC236}">
                <a16:creationId xmlns:a16="http://schemas.microsoft.com/office/drawing/2014/main" id="{ABC3CB31-2483-0F93-2253-F91D2128C5E9}"/>
              </a:ext>
            </a:extLst>
          </p:cNvPr>
          <p:cNvSpPr>
            <a:spLocks noGrp="1"/>
          </p:cNvSpPr>
          <p:nvPr>
            <p:ph idx="1"/>
          </p:nvPr>
        </p:nvSpPr>
        <p:spPr>
          <a:xfrm>
            <a:off x="335467" y="1716231"/>
            <a:ext cx="9956747" cy="4136881"/>
          </a:xfrm>
        </p:spPr>
        <p:txBody>
          <a:bodyPr vert="horz" lIns="91440" tIns="45720" rIns="91440" bIns="45720" rtlCol="0" anchor="t">
            <a:normAutofit fontScale="92500" lnSpcReduction="20000"/>
          </a:bodyPr>
          <a:lstStyle/>
          <a:p>
            <a:endParaRPr lang="en-US" dirty="0"/>
          </a:p>
          <a:p>
            <a:endParaRPr lang="en-US" dirty="0"/>
          </a:p>
          <a:p>
            <a:r>
              <a:rPr lang="en-US" dirty="0"/>
              <a:t>Reframing ideas and concepts – putting the world on the head of a pin, but making sure that everyone can see and understand it.</a:t>
            </a:r>
          </a:p>
          <a:p>
            <a:r>
              <a:rPr lang="en-US" dirty="0"/>
              <a:t>Turning an essay or longer narrative into a concise and accessible exhibit label takes a broad range of skills, all of which are explored here -- how to write for exhibits. </a:t>
            </a:r>
          </a:p>
          <a:p>
            <a:r>
              <a:rPr lang="en-US" dirty="0"/>
              <a:t>Publicly sharing what is learned in the classroom to a broad audience.</a:t>
            </a:r>
          </a:p>
          <a:p>
            <a:r>
              <a:rPr lang="en-US" dirty="0"/>
              <a:t>Creating a connection between research and scholarship with communication and creative expression. </a:t>
            </a:r>
          </a:p>
          <a:p>
            <a:r>
              <a:rPr lang="en-US" dirty="0"/>
              <a:t>One class session "mini-workshop" to explore concepts of exhibition theory, philosophy, and practice.</a:t>
            </a:r>
          </a:p>
          <a:p>
            <a:r>
              <a:rPr lang="en-US" dirty="0"/>
              <a:t>Ongoing consultation and access for questions and follow-up.</a:t>
            </a:r>
          </a:p>
        </p:txBody>
      </p:sp>
      <p:sp>
        <p:nvSpPr>
          <p:cNvPr id="4" name="Date Placeholder 3">
            <a:extLst>
              <a:ext uri="{FF2B5EF4-FFF2-40B4-BE49-F238E27FC236}">
                <a16:creationId xmlns:a16="http://schemas.microsoft.com/office/drawing/2014/main" id="{A19FCD7C-FFFE-6E53-8FEF-D77D0BCE9728}"/>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DBFA1619-EE2B-CB8D-D64F-1FD67F8F26D6}"/>
              </a:ext>
            </a:extLst>
          </p:cNvPr>
          <p:cNvSpPr>
            <a:spLocks noGrp="1"/>
          </p:cNvSpPr>
          <p:nvPr>
            <p:ph type="ftr" sz="quarter" idx="11"/>
          </p:nvPr>
        </p:nvSpPr>
        <p:spPr/>
        <p:txBody>
          <a:bodyPr/>
          <a:lstStyle/>
          <a:p>
            <a:r>
              <a:rPr lang="en-US">
                <a:ea typeface="+mn-lt"/>
                <a:cs typeface="+mn-lt"/>
              </a:rPr>
              <a:t>FRENCH OER? </a:t>
            </a:r>
            <a:r>
              <a:rPr lang="en-US" i="1">
                <a:ea typeface="+mn-lt"/>
                <a:cs typeface="+mn-lt"/>
              </a:rPr>
              <a:t>ABSOLUMENT!</a:t>
            </a:r>
            <a:endParaRPr lang="en-US">
              <a:solidFill>
                <a:srgbClr val="000000"/>
              </a:solidFill>
              <a:ea typeface="+mn-lt"/>
              <a:cs typeface="+mn-lt"/>
            </a:endParaRPr>
          </a:p>
          <a:p>
            <a:endParaRPr lang="en-US"/>
          </a:p>
        </p:txBody>
      </p:sp>
      <p:sp>
        <p:nvSpPr>
          <p:cNvPr id="6" name="Slide Number Placeholder 5">
            <a:extLst>
              <a:ext uri="{FF2B5EF4-FFF2-40B4-BE49-F238E27FC236}">
                <a16:creationId xmlns:a16="http://schemas.microsoft.com/office/drawing/2014/main" id="{B3D46791-D12C-AA95-9F5A-1D5E84DA648D}"/>
              </a:ext>
            </a:extLst>
          </p:cNvPr>
          <p:cNvSpPr>
            <a:spLocks noGrp="1"/>
          </p:cNvSpPr>
          <p:nvPr>
            <p:ph type="sldNum" sz="quarter" idx="12"/>
          </p:nvPr>
        </p:nvSpPr>
        <p:spPr/>
        <p:txBody>
          <a:bodyPr/>
          <a:lstStyle/>
          <a:p>
            <a:fld id="{6E91CC32-6A6B-4E2E-BBA1-6864F305DA26}" type="slidenum">
              <a:rPr lang="en-US" smtClean="0"/>
              <a:t>18</a:t>
            </a:fld>
            <a:endParaRPr lang="en-US"/>
          </a:p>
        </p:txBody>
      </p:sp>
    </p:spTree>
    <p:extLst>
      <p:ext uri="{BB962C8B-B14F-4D97-AF65-F5344CB8AC3E}">
        <p14:creationId xmlns:p14="http://schemas.microsoft.com/office/powerpoint/2010/main" val="1506640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80E9F74D-F55F-F7B2-75C2-14DECC31E6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8" name="Freeform: Shape 37">
            <a:extLst>
              <a:ext uri="{FF2B5EF4-FFF2-40B4-BE49-F238E27FC236}">
                <a16:creationId xmlns:a16="http://schemas.microsoft.com/office/drawing/2014/main" id="{710A2054-FB7A-EA09-5DA6-8CFF315208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8379" y="0"/>
            <a:ext cx="5058469" cy="6874453"/>
          </a:xfrm>
          <a:custGeom>
            <a:avLst/>
            <a:gdLst>
              <a:gd name="connsiteX0" fmla="*/ 679539 w 5058469"/>
              <a:gd name="connsiteY0" fmla="*/ 0 h 6874453"/>
              <a:gd name="connsiteX1" fmla="*/ 5058469 w 5058469"/>
              <a:gd name="connsiteY1" fmla="*/ 0 h 6874453"/>
              <a:gd name="connsiteX2" fmla="*/ 5058469 w 5058469"/>
              <a:gd name="connsiteY2" fmla="*/ 6874453 h 6874453"/>
              <a:gd name="connsiteX3" fmla="*/ 679539 w 5058469"/>
              <a:gd name="connsiteY3" fmla="*/ 6874453 h 6874453"/>
              <a:gd name="connsiteX4" fmla="*/ 0 w 5058469"/>
              <a:gd name="connsiteY4" fmla="*/ 6194913 h 6874453"/>
              <a:gd name="connsiteX5" fmla="*/ 0 w 5058469"/>
              <a:gd name="connsiteY5" fmla="*/ 679540 h 6874453"/>
              <a:gd name="connsiteX6" fmla="*/ 679539 w 5058469"/>
              <a:gd name="connsiteY6" fmla="*/ 0 h 687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8469" h="6874453">
                <a:moveTo>
                  <a:pt x="679539" y="0"/>
                </a:moveTo>
                <a:lnTo>
                  <a:pt x="5058469" y="0"/>
                </a:lnTo>
                <a:lnTo>
                  <a:pt x="5058469" y="6874453"/>
                </a:lnTo>
                <a:lnTo>
                  <a:pt x="679539" y="6874453"/>
                </a:lnTo>
                <a:cubicBezTo>
                  <a:pt x="304240" y="6874453"/>
                  <a:pt x="0" y="6570213"/>
                  <a:pt x="0" y="6194913"/>
                </a:cubicBezTo>
                <a:lnTo>
                  <a:pt x="0" y="679540"/>
                </a:lnTo>
                <a:cubicBezTo>
                  <a:pt x="0" y="304240"/>
                  <a:pt x="304240" y="0"/>
                  <a:pt x="67953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Date Placeholder 3">
            <a:extLst>
              <a:ext uri="{FF2B5EF4-FFF2-40B4-BE49-F238E27FC236}">
                <a16:creationId xmlns:a16="http://schemas.microsoft.com/office/drawing/2014/main" id="{92FCB5B6-1CBD-53BA-6023-131B1FA61D57}"/>
              </a:ext>
            </a:extLst>
          </p:cNvPr>
          <p:cNvSpPr>
            <a:spLocks noGrp="1"/>
          </p:cNvSpPr>
          <p:nvPr>
            <p:ph type="dt" sz="half" idx="10"/>
          </p:nvPr>
        </p:nvSpPr>
        <p:spPr>
          <a:xfrm>
            <a:off x="340137" y="63202"/>
            <a:ext cx="2743200" cy="318221"/>
          </a:xfrm>
        </p:spPr>
        <p:txBody>
          <a:bodyPr vert="horz" lIns="91440" tIns="45720" rIns="91440" bIns="45720" rtlCol="0">
            <a:normAutofit/>
          </a:bodyPr>
          <a:lstStyle/>
          <a:p>
            <a:pPr>
              <a:spcAft>
                <a:spcPts val="600"/>
              </a:spcAft>
            </a:pPr>
            <a:fld id="{0F996519-E62D-4F8C-AE1E-36928EC7D15C}" type="datetime1">
              <a:rPr lang="en-US"/>
              <a:pPr>
                <a:spcAft>
                  <a:spcPts val="600"/>
                </a:spcAft>
              </a:pPr>
              <a:t>6/24/2024</a:t>
            </a:fld>
            <a:endParaRPr lang="en-US"/>
          </a:p>
        </p:txBody>
      </p:sp>
      <p:sp>
        <p:nvSpPr>
          <p:cNvPr id="26" name="Content Placeholder 25">
            <a:extLst>
              <a:ext uri="{FF2B5EF4-FFF2-40B4-BE49-F238E27FC236}">
                <a16:creationId xmlns:a16="http://schemas.microsoft.com/office/drawing/2014/main" id="{85B26EA5-6B10-5AA5-A2A5-310FDC943DC2}"/>
              </a:ext>
            </a:extLst>
          </p:cNvPr>
          <p:cNvSpPr>
            <a:spLocks noGrp="1"/>
          </p:cNvSpPr>
          <p:nvPr>
            <p:ph idx="1"/>
          </p:nvPr>
        </p:nvSpPr>
        <p:spPr>
          <a:xfrm>
            <a:off x="223887" y="801646"/>
            <a:ext cx="4256263" cy="4865985"/>
          </a:xfrm>
        </p:spPr>
        <p:txBody>
          <a:bodyPr anchor="b">
            <a:normAutofit fontScale="85000" lnSpcReduction="10000"/>
          </a:bodyPr>
          <a:lstStyle/>
          <a:p>
            <a:pPr marL="0" indent="0">
              <a:buNone/>
            </a:pPr>
            <a:r>
              <a:rPr lang="en-US" sz="4300" b="1" dirty="0"/>
              <a:t>OER Education, a start</a:t>
            </a:r>
          </a:p>
          <a:p>
            <a:pPr marL="0" indent="0">
              <a:buNone/>
            </a:pPr>
            <a:r>
              <a:rPr lang="en-US" dirty="0"/>
              <a:t>Anticipatory Set</a:t>
            </a:r>
          </a:p>
          <a:p>
            <a:pPr marL="0" indent="0">
              <a:buNone/>
            </a:pPr>
            <a:endParaRPr lang="en-US"/>
          </a:p>
          <a:p>
            <a:pPr marL="285750" indent="-285750"/>
            <a:r>
              <a:rPr lang="en-US" dirty="0"/>
              <a:t>Students read 2012 Paris OER Declaration</a:t>
            </a:r>
          </a:p>
          <a:p>
            <a:pPr marL="285750" indent="-285750"/>
            <a:r>
              <a:rPr lang="en-US" dirty="0"/>
              <a:t>What does it mean?</a:t>
            </a:r>
          </a:p>
          <a:p>
            <a:pPr marL="285750" indent="-285750"/>
            <a:r>
              <a:rPr lang="en-US" dirty="0"/>
              <a:t>Why is this important?</a:t>
            </a:r>
          </a:p>
          <a:p>
            <a:pPr marL="0" indent="0">
              <a:buNone/>
            </a:pPr>
            <a:endParaRPr lang="en-US"/>
          </a:p>
          <a:p>
            <a:pPr marL="0" indent="0">
              <a:buNone/>
            </a:pPr>
            <a:r>
              <a:rPr lang="en-US" dirty="0"/>
              <a:t>2012 Paris OER Declaration</a:t>
            </a:r>
          </a:p>
          <a:p>
            <a:pPr marL="0" indent="0">
              <a:buNone/>
            </a:pPr>
            <a:r>
              <a:rPr lang="en-US" dirty="0">
                <a:hlinkClick r:id="rId2"/>
              </a:rPr>
              <a:t>https://unesdoc.unesco.org/ark:/48223/pf0000246687</a:t>
            </a:r>
            <a:r>
              <a:rPr lang="en-US" dirty="0"/>
              <a:t> </a:t>
            </a:r>
          </a:p>
        </p:txBody>
      </p:sp>
      <p:pic>
        <p:nvPicPr>
          <p:cNvPr id="10" name="Content Placeholder 9">
            <a:extLst>
              <a:ext uri="{FF2B5EF4-FFF2-40B4-BE49-F238E27FC236}">
                <a16:creationId xmlns:a16="http://schemas.microsoft.com/office/drawing/2014/main" id="{8309817C-74C3-B61C-A49D-4B71EC02C176}"/>
              </a:ext>
            </a:extLst>
          </p:cNvPr>
          <p:cNvPicPr>
            <a:picLocks noChangeAspect="1"/>
          </p:cNvPicPr>
          <p:nvPr/>
        </p:nvPicPr>
        <p:blipFill rotWithShape="1">
          <a:blip r:embed="rId3"/>
          <a:srcRect t="1910" b="9643"/>
          <a:stretch/>
        </p:blipFill>
        <p:spPr>
          <a:xfrm>
            <a:off x="5879846" y="1895101"/>
            <a:ext cx="6196728" cy="3494021"/>
          </a:xfrm>
          <a:prstGeom prst="rect">
            <a:avLst/>
          </a:prstGeom>
        </p:spPr>
      </p:pic>
      <p:sp>
        <p:nvSpPr>
          <p:cNvPr id="5" name="Footer Placeholder 4">
            <a:extLst>
              <a:ext uri="{FF2B5EF4-FFF2-40B4-BE49-F238E27FC236}">
                <a16:creationId xmlns:a16="http://schemas.microsoft.com/office/drawing/2014/main" id="{9DC8DDCC-DF6D-C0C1-5479-04A2173D90DC}"/>
              </a:ext>
            </a:extLst>
          </p:cNvPr>
          <p:cNvSpPr>
            <a:spLocks noGrp="1"/>
          </p:cNvSpPr>
          <p:nvPr>
            <p:ph type="ftr" sz="quarter" idx="11"/>
          </p:nvPr>
        </p:nvSpPr>
        <p:spPr>
          <a:xfrm>
            <a:off x="7344016" y="6424761"/>
            <a:ext cx="4059936" cy="365125"/>
          </a:xfrm>
        </p:spPr>
        <p:txBody>
          <a:bodyPr vert="horz" lIns="91440" tIns="45720" rIns="91440" bIns="45720" rtlCol="0">
            <a:normAutofit/>
          </a:bodyPr>
          <a:lstStyle/>
          <a:p>
            <a:r>
              <a:rPr lang="en-US">
                <a:solidFill>
                  <a:schemeClr val="bg1"/>
                </a:solidFill>
                <a:ea typeface="+mn-lt"/>
                <a:cs typeface="+mn-lt"/>
              </a:rPr>
              <a:t>FRENCH OER? </a:t>
            </a:r>
            <a:r>
              <a:rPr lang="en-US" i="1">
                <a:solidFill>
                  <a:schemeClr val="bg1"/>
                </a:solidFill>
                <a:ea typeface="+mn-lt"/>
                <a:cs typeface="+mn-lt"/>
              </a:rPr>
              <a:t>ABSOLUMENT!</a:t>
            </a:r>
            <a:endParaRPr lang="en-US">
              <a:solidFill>
                <a:schemeClr val="bg1"/>
              </a:solidFill>
              <a:ea typeface="+mn-lt"/>
              <a:cs typeface="+mn-lt"/>
            </a:endParaRPr>
          </a:p>
          <a:p>
            <a:pPr>
              <a:spcAft>
                <a:spcPts val="600"/>
              </a:spcAft>
            </a:pPr>
            <a:endParaRPr lang="en-US" b="0" kern="1200" cap="all" spc="0" baseline="0">
              <a:solidFill>
                <a:schemeClr val="bg1"/>
              </a:solidFill>
              <a:latin typeface="+mn-lt"/>
            </a:endParaRPr>
          </a:p>
        </p:txBody>
      </p:sp>
      <p:sp>
        <p:nvSpPr>
          <p:cNvPr id="6" name="Slide Number Placeholder 5">
            <a:extLst>
              <a:ext uri="{FF2B5EF4-FFF2-40B4-BE49-F238E27FC236}">
                <a16:creationId xmlns:a16="http://schemas.microsoft.com/office/drawing/2014/main" id="{0DB1124A-E939-B0AE-7A06-B08BAFA7EAAC}"/>
              </a:ext>
            </a:extLst>
          </p:cNvPr>
          <p:cNvSpPr>
            <a:spLocks noGrp="1"/>
          </p:cNvSpPr>
          <p:nvPr>
            <p:ph type="sldNum" sz="quarter" idx="12"/>
          </p:nvPr>
        </p:nvSpPr>
        <p:spPr>
          <a:xfrm>
            <a:off x="11403951" y="6425816"/>
            <a:ext cx="429768" cy="365125"/>
          </a:xfrm>
        </p:spPr>
        <p:txBody>
          <a:bodyPr vert="horz" lIns="91440" tIns="45720" rIns="91440" bIns="45720" rtlCol="0">
            <a:normAutofit/>
          </a:bodyPr>
          <a:lstStyle/>
          <a:p>
            <a:pPr>
              <a:spcAft>
                <a:spcPts val="600"/>
              </a:spcAft>
            </a:pPr>
            <a:fld id="{6E91CC32-6A6B-4E2E-BBA1-6864F305DA26}" type="slidenum">
              <a:rPr lang="en-US">
                <a:solidFill>
                  <a:schemeClr val="bg1"/>
                </a:solidFill>
              </a:rPr>
              <a:pPr>
                <a:spcAft>
                  <a:spcPts val="600"/>
                </a:spcAft>
              </a:pPr>
              <a:t>19</a:t>
            </a:fld>
            <a:endParaRPr lang="en-US">
              <a:solidFill>
                <a:schemeClr val="bg1"/>
              </a:solidFill>
            </a:endParaRPr>
          </a:p>
        </p:txBody>
      </p:sp>
    </p:spTree>
    <p:extLst>
      <p:ext uri="{BB962C8B-B14F-4D97-AF65-F5344CB8AC3E}">
        <p14:creationId xmlns:p14="http://schemas.microsoft.com/office/powerpoint/2010/main" val="1314517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87E5095-691E-3A8A-792C-5E1C9DE6D3AB}"/>
              </a:ext>
            </a:extLst>
          </p:cNvPr>
          <p:cNvSpPr>
            <a:spLocks noGrp="1"/>
          </p:cNvSpPr>
          <p:nvPr>
            <p:ph idx="1"/>
          </p:nvPr>
        </p:nvSpPr>
        <p:spPr/>
        <p:txBody>
          <a:bodyPr vert="horz" lIns="91440" tIns="45720" rIns="91440" bIns="45720" rtlCol="0" anchor="t">
            <a:normAutofit/>
          </a:bodyPr>
          <a:lstStyle/>
          <a:p>
            <a:r>
              <a:rPr lang="en-US" dirty="0"/>
              <a:t>Collaboration context</a:t>
            </a:r>
          </a:p>
          <a:p>
            <a:r>
              <a:rPr lang="en-US" dirty="0"/>
              <a:t>Course redesign for "Musing the Museums: Migration &amp; Everyday Life in France"</a:t>
            </a:r>
          </a:p>
          <a:p>
            <a:r>
              <a:rPr lang="en-US" dirty="0"/>
              <a:t>Open pedagogy exhibit project – exhibit as a tool for learning</a:t>
            </a:r>
          </a:p>
          <a:p>
            <a:r>
              <a:rPr lang="en-US" dirty="0"/>
              <a:t>OER instruction</a:t>
            </a:r>
          </a:p>
          <a:p>
            <a:r>
              <a:rPr lang="en-US" dirty="0"/>
              <a:t>French Literature in Translation course translation project, OER</a:t>
            </a:r>
          </a:p>
          <a:p>
            <a:r>
              <a:rPr lang="en-US" dirty="0"/>
              <a:t>Next Steps</a:t>
            </a:r>
          </a:p>
          <a:p>
            <a:endParaRPr lang="en-US" dirty="0"/>
          </a:p>
          <a:p>
            <a:endParaRPr lang="en-US" dirty="0"/>
          </a:p>
        </p:txBody>
      </p:sp>
      <p:sp>
        <p:nvSpPr>
          <p:cNvPr id="4" name="Date Placeholder 3">
            <a:extLst>
              <a:ext uri="{FF2B5EF4-FFF2-40B4-BE49-F238E27FC236}">
                <a16:creationId xmlns:a16="http://schemas.microsoft.com/office/drawing/2014/main" id="{E4903E76-038C-EFE9-2D70-86DD69B673F1}"/>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9B16744B-1659-D33B-004C-71D3D65F68EE}"/>
              </a:ext>
            </a:extLst>
          </p:cNvPr>
          <p:cNvSpPr>
            <a:spLocks noGrp="1"/>
          </p:cNvSpPr>
          <p:nvPr>
            <p:ph type="ftr" sz="quarter" idx="11"/>
          </p:nvPr>
        </p:nvSpPr>
        <p:spPr/>
        <p:txBody>
          <a:bodyPr/>
          <a:lstStyle/>
          <a:p>
            <a:r>
              <a:rPr lang="en-US">
                <a:ea typeface="+mn-lt"/>
                <a:cs typeface="+mn-lt"/>
              </a:rPr>
              <a:t>FRENCH OER? </a:t>
            </a:r>
            <a:r>
              <a:rPr lang="en-US" i="1">
                <a:ea typeface="+mn-lt"/>
                <a:cs typeface="+mn-lt"/>
              </a:rPr>
              <a:t>ABSOLUMENT!</a:t>
            </a:r>
            <a:endParaRPr lang="en-US">
              <a:ea typeface="+mn-lt"/>
              <a:cs typeface="+mn-lt"/>
            </a:endParaRPr>
          </a:p>
          <a:p>
            <a:endParaRPr lang="en-US" i="1"/>
          </a:p>
        </p:txBody>
      </p:sp>
      <p:sp>
        <p:nvSpPr>
          <p:cNvPr id="6" name="Slide Number Placeholder 5">
            <a:extLst>
              <a:ext uri="{FF2B5EF4-FFF2-40B4-BE49-F238E27FC236}">
                <a16:creationId xmlns:a16="http://schemas.microsoft.com/office/drawing/2014/main" id="{8345B71C-B405-92EF-6EDD-F48A6F457981}"/>
              </a:ext>
            </a:extLst>
          </p:cNvPr>
          <p:cNvSpPr>
            <a:spLocks noGrp="1"/>
          </p:cNvSpPr>
          <p:nvPr>
            <p:ph type="sldNum" sz="quarter" idx="12"/>
          </p:nvPr>
        </p:nvSpPr>
        <p:spPr/>
        <p:txBody>
          <a:bodyPr/>
          <a:lstStyle/>
          <a:p>
            <a:fld id="{6E91CC32-6A6B-4E2E-BBA1-6864F305DA26}" type="slidenum">
              <a:rPr lang="en-US" smtClean="0"/>
              <a:t>2</a:t>
            </a:fld>
            <a:endParaRPr lang="en-US"/>
          </a:p>
        </p:txBody>
      </p:sp>
      <p:sp>
        <p:nvSpPr>
          <p:cNvPr id="7" name="Title 1">
            <a:extLst>
              <a:ext uri="{FF2B5EF4-FFF2-40B4-BE49-F238E27FC236}">
                <a16:creationId xmlns:a16="http://schemas.microsoft.com/office/drawing/2014/main" id="{B05F8E3C-D823-FDD5-1FBB-E0702AB5C7A1}"/>
              </a:ext>
            </a:extLst>
          </p:cNvPr>
          <p:cNvSpPr>
            <a:spLocks noGrp="1"/>
          </p:cNvSpPr>
          <p:nvPr>
            <p:ph type="title"/>
          </p:nvPr>
        </p:nvSpPr>
        <p:spPr>
          <a:xfrm>
            <a:off x="308387" y="620202"/>
            <a:ext cx="10937682" cy="1438780"/>
          </a:xfrm>
        </p:spPr>
        <p:txBody>
          <a:bodyPr vert="horz" lIns="91440" tIns="45720" rIns="91440" bIns="45720" rtlCol="0" anchor="t">
            <a:noAutofit/>
          </a:bodyPr>
          <a:lstStyle/>
          <a:p>
            <a:r>
              <a:rPr lang="en-US" sz="4800">
                <a:solidFill>
                  <a:srgbClr val="FFFFFF"/>
                </a:solidFill>
              </a:rPr>
              <a:t>Outline  </a:t>
            </a:r>
          </a:p>
        </p:txBody>
      </p:sp>
    </p:spTree>
    <p:extLst>
      <p:ext uri="{BB962C8B-B14F-4D97-AF65-F5344CB8AC3E}">
        <p14:creationId xmlns:p14="http://schemas.microsoft.com/office/powerpoint/2010/main" val="20697744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56E80-65C6-04C6-D05A-FB60C307B04E}"/>
              </a:ext>
            </a:extLst>
          </p:cNvPr>
          <p:cNvSpPr>
            <a:spLocks noGrp="1"/>
          </p:cNvSpPr>
          <p:nvPr>
            <p:ph type="title"/>
          </p:nvPr>
        </p:nvSpPr>
        <p:spPr/>
        <p:txBody>
          <a:bodyPr/>
          <a:lstStyle/>
          <a:p>
            <a:r>
              <a:rPr lang="en-US"/>
              <a:t>OER Education</a:t>
            </a:r>
          </a:p>
        </p:txBody>
      </p:sp>
      <p:pic>
        <p:nvPicPr>
          <p:cNvPr id="8" name="Content Placeholder 7">
            <a:extLst>
              <a:ext uri="{FF2B5EF4-FFF2-40B4-BE49-F238E27FC236}">
                <a16:creationId xmlns:a16="http://schemas.microsoft.com/office/drawing/2014/main" id="{BB5AD3EE-002C-E780-ECFB-B6AB68A14AE4}"/>
              </a:ext>
            </a:extLst>
          </p:cNvPr>
          <p:cNvPicPr>
            <a:picLocks noGrp="1" noChangeAspect="1"/>
          </p:cNvPicPr>
          <p:nvPr>
            <p:ph idx="1"/>
          </p:nvPr>
        </p:nvPicPr>
        <p:blipFill>
          <a:blip r:embed="rId3"/>
          <a:stretch>
            <a:fillRect/>
          </a:stretch>
        </p:blipFill>
        <p:spPr>
          <a:xfrm>
            <a:off x="5105400" y="1630352"/>
            <a:ext cx="6249988" cy="3460771"/>
          </a:xfrm>
        </p:spPr>
      </p:pic>
      <p:sp>
        <p:nvSpPr>
          <p:cNvPr id="4" name="Date Placeholder 3">
            <a:extLst>
              <a:ext uri="{FF2B5EF4-FFF2-40B4-BE49-F238E27FC236}">
                <a16:creationId xmlns:a16="http://schemas.microsoft.com/office/drawing/2014/main" id="{D354E5FA-9FE1-0355-6F0A-4654A769CC8F}"/>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2CD2611E-FB28-E543-171B-7DB40841727F}"/>
              </a:ext>
            </a:extLst>
          </p:cNvPr>
          <p:cNvSpPr>
            <a:spLocks noGrp="1"/>
          </p:cNvSpPr>
          <p:nvPr>
            <p:ph type="ftr" sz="quarter" idx="11"/>
          </p:nvPr>
        </p:nvSpPr>
        <p:spPr/>
        <p:txBody>
          <a:bodyPr/>
          <a:lstStyle/>
          <a:p>
            <a:r>
              <a:rPr lang="en-US">
                <a:ea typeface="+mn-lt"/>
                <a:cs typeface="+mn-lt"/>
              </a:rPr>
              <a:t>FRENCH OER? </a:t>
            </a:r>
            <a:r>
              <a:rPr lang="en-US" i="1">
                <a:ea typeface="+mn-lt"/>
                <a:cs typeface="+mn-lt"/>
              </a:rPr>
              <a:t>ABSOLUMENT!</a:t>
            </a:r>
            <a:endParaRPr lang="en-US">
              <a:solidFill>
                <a:srgbClr val="000000"/>
              </a:solidFill>
              <a:ea typeface="+mn-lt"/>
              <a:cs typeface="+mn-lt"/>
            </a:endParaRPr>
          </a:p>
          <a:p>
            <a:endParaRPr lang="en-US"/>
          </a:p>
        </p:txBody>
      </p:sp>
      <p:sp>
        <p:nvSpPr>
          <p:cNvPr id="6" name="Slide Number Placeholder 5">
            <a:extLst>
              <a:ext uri="{FF2B5EF4-FFF2-40B4-BE49-F238E27FC236}">
                <a16:creationId xmlns:a16="http://schemas.microsoft.com/office/drawing/2014/main" id="{F6BB18C5-DC74-FB44-B39B-C6C259AF1225}"/>
              </a:ext>
            </a:extLst>
          </p:cNvPr>
          <p:cNvSpPr>
            <a:spLocks noGrp="1"/>
          </p:cNvSpPr>
          <p:nvPr>
            <p:ph type="sldNum" sz="quarter" idx="12"/>
          </p:nvPr>
        </p:nvSpPr>
        <p:spPr/>
        <p:txBody>
          <a:bodyPr/>
          <a:lstStyle/>
          <a:p>
            <a:fld id="{6E91CC32-6A6B-4E2E-BBA1-6864F305DA26}" type="slidenum">
              <a:rPr lang="en-US" smtClean="0"/>
              <a:t>20</a:t>
            </a:fld>
            <a:endParaRPr lang="en-US"/>
          </a:p>
        </p:txBody>
      </p:sp>
      <p:sp>
        <p:nvSpPr>
          <p:cNvPr id="9" name="TextBox 8">
            <a:extLst>
              <a:ext uri="{FF2B5EF4-FFF2-40B4-BE49-F238E27FC236}">
                <a16:creationId xmlns:a16="http://schemas.microsoft.com/office/drawing/2014/main" id="{285F350B-DE10-F2D0-47AA-96CC53C9762C}"/>
              </a:ext>
            </a:extLst>
          </p:cNvPr>
          <p:cNvSpPr txBox="1"/>
          <p:nvPr/>
        </p:nvSpPr>
        <p:spPr>
          <a:xfrm>
            <a:off x="428368" y="6145658"/>
            <a:ext cx="9555891" cy="646331"/>
          </a:xfrm>
          <a:prstGeom prst="rect">
            <a:avLst/>
          </a:prstGeom>
          <a:noFill/>
        </p:spPr>
        <p:txBody>
          <a:bodyPr wrap="square" rtlCol="0">
            <a:spAutoFit/>
          </a:bodyPr>
          <a:lstStyle/>
          <a:p>
            <a:r>
              <a:rPr lang="en-US">
                <a:hlinkClick r:id="rId4"/>
              </a:rPr>
              <a:t>OER Toolkit, The Learning Portal, College Libraries Ontario https://tlp-lpa.ca/oer-toolkit/about</a:t>
            </a:r>
            <a:r>
              <a:rPr lang="en-US"/>
              <a:t> </a:t>
            </a:r>
          </a:p>
        </p:txBody>
      </p:sp>
      <p:sp>
        <p:nvSpPr>
          <p:cNvPr id="10" name="Teardrop 9">
            <a:extLst>
              <a:ext uri="{FF2B5EF4-FFF2-40B4-BE49-F238E27FC236}">
                <a16:creationId xmlns:a16="http://schemas.microsoft.com/office/drawing/2014/main" id="{036CE5B7-3FF7-B7AB-C76B-EDFA512A0A87}"/>
              </a:ext>
            </a:extLst>
          </p:cNvPr>
          <p:cNvSpPr/>
          <p:nvPr/>
        </p:nvSpPr>
        <p:spPr>
          <a:xfrm>
            <a:off x="424419" y="1521526"/>
            <a:ext cx="4500748" cy="4215740"/>
          </a:xfrm>
          <a:prstGeom prst="teardrop">
            <a:avLst/>
          </a:prstGeom>
        </p:spPr>
        <p:style>
          <a:lnRef idx="2">
            <a:schemeClr val="accent1"/>
          </a:lnRef>
          <a:fillRef idx="1">
            <a:schemeClr val="lt1"/>
          </a:fillRef>
          <a:effectRef idx="0">
            <a:schemeClr val="accent1"/>
          </a:effectRef>
          <a:fontRef idx="minor">
            <a:schemeClr val="dk1"/>
          </a:fontRef>
        </p:style>
        <p:txBody>
          <a:bodyPr lIns="91440" tIns="45720" rIns="91440" bIns="45720" rtlCol="0" anchor="ctr"/>
          <a:lstStyle/>
          <a:p>
            <a:pPr algn="ctr"/>
            <a:r>
              <a:rPr lang="en-US" sz="1600" b="1" dirty="0">
                <a:solidFill>
                  <a:srgbClr val="222222"/>
                </a:solidFill>
              </a:rPr>
              <a:t>"Open educational resources are learning, teaching &amp; research materials that are in the public domain or released under an open license.</a:t>
            </a:r>
          </a:p>
          <a:p>
            <a:pPr algn="ctr"/>
            <a:endParaRPr lang="en-US" sz="1600" b="1" dirty="0">
              <a:solidFill>
                <a:srgbClr val="222222"/>
              </a:solidFill>
            </a:endParaRPr>
          </a:p>
          <a:p>
            <a:pPr algn="ctr"/>
            <a:r>
              <a:rPr lang="en-US" sz="1600" b="1" dirty="0">
                <a:solidFill>
                  <a:srgbClr val="222222"/>
                </a:solidFill>
              </a:rPr>
              <a:t>These materials allow no-cost access, re-use, repurpose, adaptation and re-distribution by others."</a:t>
            </a:r>
          </a:p>
        </p:txBody>
      </p:sp>
    </p:spTree>
    <p:extLst>
      <p:ext uri="{BB962C8B-B14F-4D97-AF65-F5344CB8AC3E}">
        <p14:creationId xmlns:p14="http://schemas.microsoft.com/office/powerpoint/2010/main" val="18074346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56E80-65C6-04C6-D05A-FB60C307B04E}"/>
              </a:ext>
            </a:extLst>
          </p:cNvPr>
          <p:cNvSpPr>
            <a:spLocks noGrp="1"/>
          </p:cNvSpPr>
          <p:nvPr>
            <p:ph type="title"/>
          </p:nvPr>
        </p:nvSpPr>
        <p:spPr>
          <a:xfrm>
            <a:off x="6991850" y="1680191"/>
            <a:ext cx="4294960" cy="2869126"/>
          </a:xfrm>
        </p:spPr>
        <p:txBody>
          <a:bodyPr vert="horz" lIns="91440" tIns="45720" rIns="91440" bIns="45720" rtlCol="0" anchor="b">
            <a:noAutofit/>
          </a:bodyPr>
          <a:lstStyle/>
          <a:p>
            <a:r>
              <a:rPr lang="en-US" sz="7200"/>
              <a:t>The 5 Rs </a:t>
            </a:r>
            <a:br>
              <a:rPr lang="en-US" sz="7200"/>
            </a:br>
            <a:r>
              <a:rPr lang="en-US" sz="7200"/>
              <a:t>of OER</a:t>
            </a:r>
          </a:p>
        </p:txBody>
      </p:sp>
      <p:sp>
        <p:nvSpPr>
          <p:cNvPr id="4" name="Date Placeholder 3">
            <a:extLst>
              <a:ext uri="{FF2B5EF4-FFF2-40B4-BE49-F238E27FC236}">
                <a16:creationId xmlns:a16="http://schemas.microsoft.com/office/drawing/2014/main" id="{D354E5FA-9FE1-0355-6F0A-4654A769CC8F}"/>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2CD2611E-FB28-E543-171B-7DB40841727F}"/>
              </a:ext>
            </a:extLst>
          </p:cNvPr>
          <p:cNvSpPr>
            <a:spLocks noGrp="1"/>
          </p:cNvSpPr>
          <p:nvPr>
            <p:ph type="ftr" sz="quarter" idx="11"/>
          </p:nvPr>
        </p:nvSpPr>
        <p:spPr/>
        <p:txBody>
          <a:bodyPr/>
          <a:lstStyle/>
          <a:p>
            <a:r>
              <a:rPr lang="en-US">
                <a:ea typeface="+mn-lt"/>
                <a:cs typeface="+mn-lt"/>
              </a:rPr>
              <a:t>FRENCH OER? </a:t>
            </a:r>
            <a:r>
              <a:rPr lang="en-US" i="1">
                <a:ea typeface="+mn-lt"/>
                <a:cs typeface="+mn-lt"/>
              </a:rPr>
              <a:t>ABSOLUMENT!</a:t>
            </a:r>
            <a:endParaRPr lang="en-US">
              <a:solidFill>
                <a:srgbClr val="000000"/>
              </a:solidFill>
              <a:ea typeface="+mn-lt"/>
              <a:cs typeface="+mn-lt"/>
            </a:endParaRPr>
          </a:p>
          <a:p>
            <a:endParaRPr lang="en-US"/>
          </a:p>
        </p:txBody>
      </p:sp>
      <p:sp>
        <p:nvSpPr>
          <p:cNvPr id="6" name="Slide Number Placeholder 5">
            <a:extLst>
              <a:ext uri="{FF2B5EF4-FFF2-40B4-BE49-F238E27FC236}">
                <a16:creationId xmlns:a16="http://schemas.microsoft.com/office/drawing/2014/main" id="{F6BB18C5-DC74-FB44-B39B-C6C259AF1225}"/>
              </a:ext>
            </a:extLst>
          </p:cNvPr>
          <p:cNvSpPr>
            <a:spLocks noGrp="1"/>
          </p:cNvSpPr>
          <p:nvPr>
            <p:ph type="sldNum" sz="quarter" idx="12"/>
          </p:nvPr>
        </p:nvSpPr>
        <p:spPr/>
        <p:txBody>
          <a:bodyPr/>
          <a:lstStyle/>
          <a:p>
            <a:fld id="{6E91CC32-6A6B-4E2E-BBA1-6864F305DA26}" type="slidenum">
              <a:rPr lang="en-US" smtClean="0"/>
              <a:t>21</a:t>
            </a:fld>
            <a:endParaRPr lang="en-US"/>
          </a:p>
        </p:txBody>
      </p:sp>
      <p:sp>
        <p:nvSpPr>
          <p:cNvPr id="9" name="TextBox 8">
            <a:extLst>
              <a:ext uri="{FF2B5EF4-FFF2-40B4-BE49-F238E27FC236}">
                <a16:creationId xmlns:a16="http://schemas.microsoft.com/office/drawing/2014/main" id="{285F350B-DE10-F2D0-47AA-96CC53C9762C}"/>
              </a:ext>
            </a:extLst>
          </p:cNvPr>
          <p:cNvSpPr txBox="1"/>
          <p:nvPr/>
        </p:nvSpPr>
        <p:spPr>
          <a:xfrm>
            <a:off x="428368" y="6164708"/>
            <a:ext cx="10165491" cy="369332"/>
          </a:xfrm>
          <a:prstGeom prst="rect">
            <a:avLst/>
          </a:prstGeom>
          <a:noFill/>
        </p:spPr>
        <p:txBody>
          <a:bodyPr wrap="square" lIns="91440" tIns="45720" rIns="91440" bIns="45720" rtlCol="0" anchor="t">
            <a:spAutoFit/>
          </a:bodyPr>
          <a:lstStyle/>
          <a:p>
            <a:r>
              <a:rPr lang="en-US">
                <a:ea typeface="+mn-lt"/>
                <a:cs typeface="+mn-lt"/>
                <a:hlinkClick r:id="rId3"/>
              </a:rPr>
              <a:t>Preface: About this Book – Humans R Social Media – 2024 "Living Book" Edition (arizona.edu)</a:t>
            </a:r>
            <a:endParaRPr lang="en-US"/>
          </a:p>
        </p:txBody>
      </p:sp>
      <p:pic>
        <p:nvPicPr>
          <p:cNvPr id="13" name="Content Placeholder 12" descr="A diagram of a content&#10;&#10;Description automatically generated">
            <a:extLst>
              <a:ext uri="{FF2B5EF4-FFF2-40B4-BE49-F238E27FC236}">
                <a16:creationId xmlns:a16="http://schemas.microsoft.com/office/drawing/2014/main" id="{8DE261C7-1618-D256-41D0-C661A02F4C9D}"/>
              </a:ext>
            </a:extLst>
          </p:cNvPr>
          <p:cNvPicPr>
            <a:picLocks noGrp="1" noChangeAspect="1"/>
          </p:cNvPicPr>
          <p:nvPr>
            <p:ph idx="1"/>
          </p:nvPr>
        </p:nvPicPr>
        <p:blipFill>
          <a:blip r:embed="rId4"/>
          <a:stretch>
            <a:fillRect/>
          </a:stretch>
        </p:blipFill>
        <p:spPr>
          <a:xfrm>
            <a:off x="1293266" y="220860"/>
            <a:ext cx="4933550" cy="5785823"/>
          </a:xfrm>
        </p:spPr>
      </p:pic>
    </p:spTree>
    <p:extLst>
      <p:ext uri="{BB962C8B-B14F-4D97-AF65-F5344CB8AC3E}">
        <p14:creationId xmlns:p14="http://schemas.microsoft.com/office/powerpoint/2010/main" val="21387034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56E80-65C6-04C6-D05A-FB60C307B04E}"/>
              </a:ext>
            </a:extLst>
          </p:cNvPr>
          <p:cNvSpPr>
            <a:spLocks noGrp="1"/>
          </p:cNvSpPr>
          <p:nvPr>
            <p:ph type="title"/>
          </p:nvPr>
        </p:nvSpPr>
        <p:spPr/>
        <p:txBody>
          <a:bodyPr/>
          <a:lstStyle/>
          <a:p>
            <a:r>
              <a:rPr lang="en-US"/>
              <a:t>OER &amp; Creative Commons (CC) Licensing</a:t>
            </a:r>
          </a:p>
        </p:txBody>
      </p:sp>
      <p:sp>
        <p:nvSpPr>
          <p:cNvPr id="4" name="Date Placeholder 3">
            <a:extLst>
              <a:ext uri="{FF2B5EF4-FFF2-40B4-BE49-F238E27FC236}">
                <a16:creationId xmlns:a16="http://schemas.microsoft.com/office/drawing/2014/main" id="{D354E5FA-9FE1-0355-6F0A-4654A769CC8F}"/>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2CD2611E-FB28-E543-171B-7DB40841727F}"/>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F6BB18C5-DC74-FB44-B39B-C6C259AF1225}"/>
              </a:ext>
            </a:extLst>
          </p:cNvPr>
          <p:cNvSpPr>
            <a:spLocks noGrp="1"/>
          </p:cNvSpPr>
          <p:nvPr>
            <p:ph type="sldNum" sz="quarter" idx="12"/>
          </p:nvPr>
        </p:nvSpPr>
        <p:spPr/>
        <p:txBody>
          <a:bodyPr/>
          <a:lstStyle/>
          <a:p>
            <a:fld id="{6E91CC32-6A6B-4E2E-BBA1-6864F305DA26}" type="slidenum">
              <a:rPr lang="en-US" smtClean="0"/>
              <a:t>22</a:t>
            </a:fld>
            <a:endParaRPr lang="en-US"/>
          </a:p>
        </p:txBody>
      </p:sp>
      <p:sp>
        <p:nvSpPr>
          <p:cNvPr id="7" name="Content Placeholder 6">
            <a:extLst>
              <a:ext uri="{FF2B5EF4-FFF2-40B4-BE49-F238E27FC236}">
                <a16:creationId xmlns:a16="http://schemas.microsoft.com/office/drawing/2014/main" id="{2BA6F508-8DFF-7F24-D4F3-AD4443DECA8D}"/>
              </a:ext>
            </a:extLst>
          </p:cNvPr>
          <p:cNvSpPr>
            <a:spLocks noGrp="1"/>
          </p:cNvSpPr>
          <p:nvPr>
            <p:ph idx="1"/>
          </p:nvPr>
        </p:nvSpPr>
        <p:spPr>
          <a:xfrm>
            <a:off x="565150" y="2241034"/>
            <a:ext cx="9602019" cy="3996764"/>
          </a:xfrm>
        </p:spPr>
        <p:txBody>
          <a:bodyPr vert="horz" lIns="91440" tIns="45720" rIns="91440" bIns="45720" rtlCol="0" anchor="t">
            <a:normAutofit/>
          </a:bodyPr>
          <a:lstStyle/>
          <a:p>
            <a:r>
              <a:rPr lang="en-US" sz="2400"/>
              <a:t>Students learn about and individually select a CC license.</a:t>
            </a:r>
          </a:p>
          <a:p>
            <a:r>
              <a:rPr lang="en-US" sz="2400"/>
              <a:t>So far, all students have selected CC-BY-NC </a:t>
            </a:r>
          </a:p>
          <a:p>
            <a:pPr lvl="1"/>
            <a:r>
              <a:rPr lang="en-US" sz="2000"/>
              <a:t>BY: Credit must be given to the creator</a:t>
            </a:r>
          </a:p>
          <a:p>
            <a:pPr lvl="1"/>
            <a:r>
              <a:rPr lang="en-US" sz="2000"/>
              <a:t>NC: Only Non-Commercial uses of the work are permitted</a:t>
            </a:r>
          </a:p>
          <a:p>
            <a:pPr lvl="1"/>
            <a:endParaRPr lang="en-US"/>
          </a:p>
          <a:p>
            <a:endParaRPr lang="en-US"/>
          </a:p>
        </p:txBody>
      </p:sp>
      <p:pic>
        <p:nvPicPr>
          <p:cNvPr id="1042" name="Picture 18">
            <a:extLst>
              <a:ext uri="{FF2B5EF4-FFF2-40B4-BE49-F238E27FC236}">
                <a16:creationId xmlns:a16="http://schemas.microsoft.com/office/drawing/2014/main" id="{6755CC8B-E328-14B1-8297-2702B4B9F1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6360" y="4352000"/>
            <a:ext cx="3972313" cy="13869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80787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BB5C0-6681-56FC-291E-7015EAF1A332}"/>
              </a:ext>
            </a:extLst>
          </p:cNvPr>
          <p:cNvSpPr>
            <a:spLocks noGrp="1"/>
          </p:cNvSpPr>
          <p:nvPr>
            <p:ph type="title"/>
          </p:nvPr>
        </p:nvSpPr>
        <p:spPr>
          <a:xfrm>
            <a:off x="308387" y="620202"/>
            <a:ext cx="9956747" cy="732121"/>
          </a:xfrm>
        </p:spPr>
        <p:txBody>
          <a:bodyPr/>
          <a:lstStyle/>
          <a:p>
            <a:r>
              <a:rPr lang="en-US" dirty="0"/>
              <a:t>Student OER</a:t>
            </a:r>
          </a:p>
        </p:txBody>
      </p:sp>
      <p:pic>
        <p:nvPicPr>
          <p:cNvPr id="8" name="Content Placeholder 7">
            <a:extLst>
              <a:ext uri="{FF2B5EF4-FFF2-40B4-BE49-F238E27FC236}">
                <a16:creationId xmlns:a16="http://schemas.microsoft.com/office/drawing/2014/main" id="{E145D071-DC9D-CE82-114F-DD2B10C74B8E}"/>
              </a:ext>
            </a:extLst>
          </p:cNvPr>
          <p:cNvPicPr>
            <a:picLocks noGrp="1" noChangeAspect="1"/>
          </p:cNvPicPr>
          <p:nvPr>
            <p:ph idx="1"/>
          </p:nvPr>
        </p:nvPicPr>
        <p:blipFill>
          <a:blip r:embed="rId2"/>
          <a:stretch>
            <a:fillRect/>
          </a:stretch>
        </p:blipFill>
        <p:spPr>
          <a:xfrm>
            <a:off x="1926866" y="2058982"/>
            <a:ext cx="8071894" cy="3870325"/>
          </a:xfrm>
        </p:spPr>
      </p:pic>
      <p:sp>
        <p:nvSpPr>
          <p:cNvPr id="4" name="Date Placeholder 3">
            <a:extLst>
              <a:ext uri="{FF2B5EF4-FFF2-40B4-BE49-F238E27FC236}">
                <a16:creationId xmlns:a16="http://schemas.microsoft.com/office/drawing/2014/main" id="{02929824-0B79-0594-E09C-3375AD28F41C}"/>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F7B3A089-ED08-070F-A07E-D749BF8EF463}"/>
              </a:ext>
            </a:extLst>
          </p:cNvPr>
          <p:cNvSpPr>
            <a:spLocks noGrp="1"/>
          </p:cNvSpPr>
          <p:nvPr>
            <p:ph type="ftr" sz="quarter" idx="11"/>
          </p:nvPr>
        </p:nvSpPr>
        <p:spPr/>
        <p:txBody>
          <a:bodyPr/>
          <a:lstStyle/>
          <a:p>
            <a:r>
              <a:rPr lang="en-US">
                <a:ea typeface="+mn-lt"/>
                <a:cs typeface="+mn-lt"/>
              </a:rPr>
              <a:t>FRENCH OER? </a:t>
            </a:r>
            <a:r>
              <a:rPr lang="en-US" i="1">
                <a:ea typeface="+mn-lt"/>
                <a:cs typeface="+mn-lt"/>
              </a:rPr>
              <a:t>ABSOLUMENT!</a:t>
            </a:r>
            <a:endParaRPr lang="en-US">
              <a:solidFill>
                <a:srgbClr val="000000"/>
              </a:solidFill>
              <a:ea typeface="+mn-lt"/>
              <a:cs typeface="+mn-lt"/>
            </a:endParaRPr>
          </a:p>
          <a:p>
            <a:endParaRPr lang="en-US"/>
          </a:p>
        </p:txBody>
      </p:sp>
      <p:sp>
        <p:nvSpPr>
          <p:cNvPr id="6" name="Slide Number Placeholder 5">
            <a:extLst>
              <a:ext uri="{FF2B5EF4-FFF2-40B4-BE49-F238E27FC236}">
                <a16:creationId xmlns:a16="http://schemas.microsoft.com/office/drawing/2014/main" id="{6A474A5F-5E9F-6F79-DA1D-F7EDD831538B}"/>
              </a:ext>
            </a:extLst>
          </p:cNvPr>
          <p:cNvSpPr>
            <a:spLocks noGrp="1"/>
          </p:cNvSpPr>
          <p:nvPr>
            <p:ph type="sldNum" sz="quarter" idx="12"/>
          </p:nvPr>
        </p:nvSpPr>
        <p:spPr/>
        <p:txBody>
          <a:bodyPr/>
          <a:lstStyle/>
          <a:p>
            <a:fld id="{6E91CC32-6A6B-4E2E-BBA1-6864F305DA26}" type="slidenum">
              <a:rPr lang="en-US" smtClean="0"/>
              <a:t>23</a:t>
            </a:fld>
            <a:endParaRPr lang="en-US"/>
          </a:p>
        </p:txBody>
      </p:sp>
      <p:sp>
        <p:nvSpPr>
          <p:cNvPr id="9" name="TextBox 8">
            <a:extLst>
              <a:ext uri="{FF2B5EF4-FFF2-40B4-BE49-F238E27FC236}">
                <a16:creationId xmlns:a16="http://schemas.microsoft.com/office/drawing/2014/main" id="{01629476-08EC-72D4-931F-F64C162C9051}"/>
              </a:ext>
            </a:extLst>
          </p:cNvPr>
          <p:cNvSpPr txBox="1"/>
          <p:nvPr/>
        </p:nvSpPr>
        <p:spPr>
          <a:xfrm>
            <a:off x="2290119" y="6203092"/>
            <a:ext cx="6755027" cy="646331"/>
          </a:xfrm>
          <a:prstGeom prst="rect">
            <a:avLst/>
          </a:prstGeom>
          <a:noFill/>
        </p:spPr>
        <p:txBody>
          <a:bodyPr wrap="square" rtlCol="0">
            <a:spAutoFit/>
          </a:bodyPr>
          <a:lstStyle/>
          <a:p>
            <a:r>
              <a:rPr lang="en-US">
                <a:hlinkClick r:id="rId3"/>
              </a:rPr>
              <a:t>How To Be French If Your Parents Weren’t – French OER Repository (urfrenchoer.org)</a:t>
            </a:r>
            <a:endParaRPr lang="en-US"/>
          </a:p>
        </p:txBody>
      </p:sp>
    </p:spTree>
    <p:extLst>
      <p:ext uri="{BB962C8B-B14F-4D97-AF65-F5344CB8AC3E}">
        <p14:creationId xmlns:p14="http://schemas.microsoft.com/office/powerpoint/2010/main" val="926303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descr="A map of a city&#10;&#10;Description automatically generated">
            <a:extLst>
              <a:ext uri="{FF2B5EF4-FFF2-40B4-BE49-F238E27FC236}">
                <a16:creationId xmlns:a16="http://schemas.microsoft.com/office/drawing/2014/main" id="{0BC610E1-D0D2-1C3B-DD02-FD28DACB230A}"/>
              </a:ext>
            </a:extLst>
          </p:cNvPr>
          <p:cNvPicPr>
            <a:picLocks noChangeAspect="1"/>
          </p:cNvPicPr>
          <p:nvPr/>
        </p:nvPicPr>
        <p:blipFill>
          <a:blip r:embed="rId3"/>
          <a:stretch>
            <a:fillRect/>
          </a:stretch>
        </p:blipFill>
        <p:spPr>
          <a:xfrm>
            <a:off x="7343639" y="187286"/>
            <a:ext cx="4477478" cy="2012415"/>
          </a:xfrm>
          <a:prstGeom prst="rect">
            <a:avLst/>
          </a:prstGeom>
        </p:spPr>
      </p:pic>
      <p:sp useBgFill="1">
        <p:nvSpPr>
          <p:cNvPr id="46" name="Rectangle 45">
            <a:extLst>
              <a:ext uri="{FF2B5EF4-FFF2-40B4-BE49-F238E27FC236}">
                <a16:creationId xmlns:a16="http://schemas.microsoft.com/office/drawing/2014/main" id="{23D8FF62-652A-F48D-7206-16657E0B1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DA62244-C59F-B30B-B188-FF97C3403C53}"/>
              </a:ext>
            </a:extLst>
          </p:cNvPr>
          <p:cNvSpPr>
            <a:spLocks noGrp="1"/>
          </p:cNvSpPr>
          <p:nvPr>
            <p:ph type="title"/>
          </p:nvPr>
        </p:nvSpPr>
        <p:spPr>
          <a:xfrm>
            <a:off x="308388" y="777704"/>
            <a:ext cx="6573862" cy="1747454"/>
          </a:xfrm>
        </p:spPr>
        <p:txBody>
          <a:bodyPr vert="horz" lIns="91440" tIns="45720" rIns="91440" bIns="45720" rtlCol="0" anchor="t">
            <a:normAutofit fontScale="90000"/>
          </a:bodyPr>
          <a:lstStyle/>
          <a:p>
            <a:r>
              <a:rPr lang="en-US" sz="4100" dirty="0"/>
              <a:t>French Literature in Translation</a:t>
            </a:r>
            <a:br>
              <a:rPr lang="en-US" sz="4100" dirty="0"/>
            </a:br>
            <a:r>
              <a:rPr lang="en-US" sz="4100" dirty="0"/>
              <a:t>OER Project</a:t>
            </a:r>
            <a:br>
              <a:rPr lang="en-US" sz="4100" dirty="0"/>
            </a:br>
            <a:br>
              <a:rPr lang="en-US" sz="4100" dirty="0"/>
            </a:br>
            <a:br>
              <a:rPr lang="en-US" sz="4100" dirty="0"/>
            </a:br>
            <a:endParaRPr lang="en-US" dirty="0"/>
          </a:p>
        </p:txBody>
      </p:sp>
      <p:sp>
        <p:nvSpPr>
          <p:cNvPr id="4" name="Date Placeholder 3">
            <a:extLst>
              <a:ext uri="{FF2B5EF4-FFF2-40B4-BE49-F238E27FC236}">
                <a16:creationId xmlns:a16="http://schemas.microsoft.com/office/drawing/2014/main" id="{45D72CB9-DFA4-2487-289A-0C3B94ACDB12}"/>
              </a:ext>
            </a:extLst>
          </p:cNvPr>
          <p:cNvSpPr>
            <a:spLocks noGrp="1"/>
          </p:cNvSpPr>
          <p:nvPr>
            <p:ph type="dt" sz="half" idx="10"/>
          </p:nvPr>
        </p:nvSpPr>
        <p:spPr>
          <a:xfrm>
            <a:off x="340137" y="63202"/>
            <a:ext cx="2743200" cy="318221"/>
          </a:xfrm>
        </p:spPr>
        <p:txBody>
          <a:bodyPr vert="horz" lIns="91440" tIns="45720" rIns="91440" bIns="45720" rtlCol="0" anchor="ctr">
            <a:normAutofit/>
          </a:bodyPr>
          <a:lstStyle/>
          <a:p>
            <a:pPr>
              <a:spcAft>
                <a:spcPts val="600"/>
              </a:spcAft>
            </a:pPr>
            <a:fld id="{0F996519-E62D-4F8C-AE1E-36928EC7D15C}" type="datetime1">
              <a:rPr lang="en-US" smtClean="0"/>
              <a:pPr>
                <a:spcAft>
                  <a:spcPts val="600"/>
                </a:spcAft>
              </a:pPr>
              <a:t>6/24/2024</a:t>
            </a:fld>
            <a:endParaRPr lang="en-US"/>
          </a:p>
        </p:txBody>
      </p:sp>
      <p:sp>
        <p:nvSpPr>
          <p:cNvPr id="7" name="Text Placeholder 6">
            <a:extLst>
              <a:ext uri="{FF2B5EF4-FFF2-40B4-BE49-F238E27FC236}">
                <a16:creationId xmlns:a16="http://schemas.microsoft.com/office/drawing/2014/main" id="{665E8ABA-F4DB-06CE-7D5F-B6E57174E09E}"/>
              </a:ext>
            </a:extLst>
          </p:cNvPr>
          <p:cNvSpPr>
            <a:spLocks noGrp="1"/>
          </p:cNvSpPr>
          <p:nvPr>
            <p:ph type="body" sz="half" idx="2"/>
          </p:nvPr>
        </p:nvSpPr>
        <p:spPr>
          <a:xfrm>
            <a:off x="312574" y="2870699"/>
            <a:ext cx="6227239" cy="3209424"/>
          </a:xfrm>
        </p:spPr>
        <p:txBody>
          <a:bodyPr vert="horz" lIns="91440" tIns="45720" rIns="91440" bIns="45720" rtlCol="0" anchor="b">
            <a:normAutofit fontScale="25000" lnSpcReduction="20000"/>
          </a:bodyPr>
          <a:lstStyle/>
          <a:p>
            <a:pPr indent="-228600">
              <a:lnSpc>
                <a:spcPct val="110000"/>
              </a:lnSpc>
            </a:pPr>
            <a:endParaRPr lang="en-US" sz="5000" dirty="0">
              <a:latin typeface="Neue Haas Grotesk Text Pro"/>
              <a:cs typeface="Calibri"/>
            </a:endParaRPr>
          </a:p>
          <a:p>
            <a:pPr indent="-228600">
              <a:lnSpc>
                <a:spcPct val="110000"/>
              </a:lnSpc>
            </a:pPr>
            <a:endParaRPr lang="en-US" sz="5000" dirty="0">
              <a:latin typeface="Neue Haas Grotesk Text Pro"/>
              <a:cs typeface="Calibri"/>
            </a:endParaRPr>
          </a:p>
          <a:p>
            <a:pPr algn="l"/>
            <a:endParaRPr lang="fr-FR" sz="6000" b="0" i="0" dirty="0">
              <a:solidFill>
                <a:srgbClr val="3A3A3A"/>
              </a:solidFill>
              <a:effectLst/>
              <a:latin typeface="Source Sans Pro" panose="020B0503030403020204" pitchFamily="34" charset="0"/>
            </a:endParaRPr>
          </a:p>
          <a:p>
            <a:pPr indent="-228600">
              <a:lnSpc>
                <a:spcPct val="110000"/>
              </a:lnSpc>
            </a:pPr>
            <a:r>
              <a:rPr lang="en-US" sz="5000" dirty="0">
                <a:latin typeface="Neue Haas Grotesk Text Pro"/>
                <a:cs typeface="Calibri"/>
              </a:rPr>
              <a:t>Translation + Reflection, </a:t>
            </a:r>
            <a:r>
              <a:rPr lang="fr-FR" sz="5400" b="1" i="0" u="none" strike="noStrike" dirty="0">
                <a:solidFill>
                  <a:srgbClr val="00205B"/>
                </a:solidFill>
                <a:effectLst/>
                <a:latin typeface="Source Sans Pro"/>
                <a:ea typeface="Source Sans Pro"/>
                <a:hlinkClick r:id="rId4"/>
              </a:rPr>
              <a:t>Les mystères de Londres : roman / Paul Féval.</a:t>
            </a:r>
            <a:endParaRPr lang="en-US" sz="5000" dirty="0">
              <a:latin typeface="Source Sans Pro"/>
              <a:ea typeface="Source Sans Pro"/>
              <a:cs typeface="Calibri"/>
            </a:endParaRPr>
          </a:p>
          <a:p>
            <a:pPr indent="-228600" fontAlgn="base">
              <a:lnSpc>
                <a:spcPct val="110000"/>
              </a:lnSpc>
            </a:pPr>
            <a:endParaRPr lang="en-US" sz="5000" b="0" i="0" dirty="0">
              <a:effectLst/>
              <a:latin typeface="Neue Haas Grotesk Text Pro"/>
              <a:cs typeface="Calibri"/>
            </a:endParaRPr>
          </a:p>
          <a:p>
            <a:pPr fontAlgn="base"/>
            <a:r>
              <a:rPr lang="en-US" sz="5000" dirty="0">
                <a:latin typeface="Neue Haas Grotesk Text Pro"/>
                <a:cs typeface="Calibri"/>
              </a:rPr>
              <a:t>“</a:t>
            </a:r>
            <a:r>
              <a:rPr lang="en-US" sz="5000" b="0" i="0" dirty="0">
                <a:effectLst/>
                <a:latin typeface="Neue Haas Grotesk Text Pro"/>
                <a:cs typeface="Calibri"/>
              </a:rPr>
              <a:t>Learning to translate has been an eye-opening experience. There are many elements to be taken into consideration including the theme of the text, the location, and time period wherein the text takes place, and the stylistic choices of the original author. In reading this text, it should be noted that the story takes place in England in the 1800s, focusing on the lives of sailors, therefore there are many English locations mentioned and terms associated with nautical life</a:t>
            </a:r>
            <a:r>
              <a:rPr lang="en-US" sz="5000" dirty="0">
                <a:latin typeface="Neue Haas Grotesk Text Pro"/>
                <a:cs typeface="Calibri"/>
              </a:rPr>
              <a:t>.” – Jihane Jean</a:t>
            </a:r>
          </a:p>
          <a:p>
            <a:pPr algn="l"/>
            <a:endParaRPr lang="en-US"/>
          </a:p>
          <a:p>
            <a:pPr indent="-228600">
              <a:lnSpc>
                <a:spcPct val="110000"/>
              </a:lnSpc>
            </a:pPr>
            <a:endParaRPr lang="en-US" sz="5200" dirty="0">
              <a:solidFill>
                <a:srgbClr val="FFFFFF"/>
              </a:solidFill>
              <a:latin typeface="Segoe UI"/>
              <a:cs typeface="Segoe UI"/>
            </a:endParaRPr>
          </a:p>
          <a:p>
            <a:pPr indent="-228600">
              <a:lnSpc>
                <a:spcPct val="110000"/>
              </a:lnSpc>
            </a:pPr>
            <a:r>
              <a:rPr lang="en-US" sz="5200" dirty="0">
                <a:solidFill>
                  <a:srgbClr val="FFFFFF"/>
                </a:solidFill>
                <a:latin typeface="Segoe UI"/>
                <a:cs typeface="Segoe UI"/>
              </a:rPr>
              <a:t>2023: 8 students</a:t>
            </a:r>
          </a:p>
          <a:p>
            <a:pPr indent="-228600">
              <a:lnSpc>
                <a:spcPct val="110000"/>
              </a:lnSpc>
            </a:pPr>
            <a:r>
              <a:rPr lang="en-US" sz="5200" dirty="0">
                <a:solidFill>
                  <a:srgbClr val="FFFFFF"/>
                </a:solidFill>
                <a:latin typeface="Segoe UI"/>
                <a:cs typeface="Segoe UI"/>
              </a:rPr>
              <a:t>2024: 3 students</a:t>
            </a:r>
            <a:endParaRPr lang="en-US" dirty="0"/>
          </a:p>
          <a:p>
            <a:pPr algn="l" rtl="0" fontAlgn="base"/>
            <a:r>
              <a:rPr lang="en-US" sz="1800" b="1" i="0" dirty="0">
                <a:solidFill>
                  <a:srgbClr val="000000"/>
                </a:solidFill>
                <a:effectLst/>
                <a:latin typeface="Times New Roman"/>
                <a:cs typeface="Times New Roman"/>
              </a:rPr>
              <a:t>Jih Preface</a:t>
            </a:r>
            <a:r>
              <a:rPr lang="en-US" sz="1800" b="0" i="0" dirty="0">
                <a:solidFill>
                  <a:srgbClr val="000000"/>
                </a:solidFill>
                <a:effectLst/>
                <a:latin typeface="Times New Roman"/>
                <a:cs typeface="Times New Roman"/>
              </a:rPr>
              <a:t> </a:t>
            </a:r>
            <a:endParaRPr lang="en-US" sz="4400" b="0" i="0" dirty="0">
              <a:solidFill>
                <a:srgbClr val="000000"/>
              </a:solidFill>
              <a:effectLst/>
              <a:latin typeface="Times New Roman"/>
              <a:cs typeface="Times New Roman"/>
            </a:endParaRPr>
          </a:p>
          <a:p>
            <a:pPr algn="l" rtl="0" fontAlgn="base"/>
            <a:r>
              <a:rPr lang="en-US" sz="1800" b="0" i="0" dirty="0">
                <a:solidFill>
                  <a:srgbClr val="000000"/>
                </a:solidFill>
                <a:effectLst/>
                <a:latin typeface="Times New Roman" panose="02020603050405020304" pitchFamily="18" charset="0"/>
              </a:rPr>
              <a:t>Learning to translate has been an eye-opening experience. There are many elements to be taken into consideration including the theme of the text, the location, and t</a:t>
            </a:r>
            <a:endParaRPr lang="en-US" sz="4000" b="0" i="0" dirty="0">
              <a:effectLst/>
              <a:latin typeface="Calibri" panose="020F0502020204030204" pitchFamily="34" charset="0"/>
              <a:cs typeface="Calibri" panose="020F0502020204030204" pitchFamily="34" charset="0"/>
            </a:endParaRPr>
          </a:p>
          <a:p>
            <a:pPr indent="-228600">
              <a:lnSpc>
                <a:spcPct val="110000"/>
              </a:lnSpc>
            </a:pPr>
            <a:endParaRPr lang="en-US" sz="1200" dirty="0"/>
          </a:p>
        </p:txBody>
      </p:sp>
      <p:sp>
        <p:nvSpPr>
          <p:cNvPr id="48" name="Freeform: Shape 47">
            <a:extLst>
              <a:ext uri="{FF2B5EF4-FFF2-40B4-BE49-F238E27FC236}">
                <a16:creationId xmlns:a16="http://schemas.microsoft.com/office/drawing/2014/main" id="{16CCAF2B-5EB9-CC77-572F-64B77A8314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37141" y="0"/>
            <a:ext cx="5054861" cy="6858000"/>
          </a:xfrm>
          <a:custGeom>
            <a:avLst/>
            <a:gdLst>
              <a:gd name="connsiteX0" fmla="*/ 677913 w 5054861"/>
              <a:gd name="connsiteY0" fmla="*/ 0 h 6858000"/>
              <a:gd name="connsiteX1" fmla="*/ 5054861 w 5054861"/>
              <a:gd name="connsiteY1" fmla="*/ 0 h 6858000"/>
              <a:gd name="connsiteX2" fmla="*/ 5054861 w 5054861"/>
              <a:gd name="connsiteY2" fmla="*/ 6858000 h 6858000"/>
              <a:gd name="connsiteX3" fmla="*/ 677913 w 5054861"/>
              <a:gd name="connsiteY3" fmla="*/ 6858000 h 6858000"/>
              <a:gd name="connsiteX4" fmla="*/ 0 w 5054861"/>
              <a:gd name="connsiteY4" fmla="*/ 6180087 h 6858000"/>
              <a:gd name="connsiteX5" fmla="*/ 0 w 5054861"/>
              <a:gd name="connsiteY5" fmla="*/ 677913 h 6858000"/>
              <a:gd name="connsiteX6" fmla="*/ 677913 w 505486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4861" h="6858000">
                <a:moveTo>
                  <a:pt x="677913" y="0"/>
                </a:moveTo>
                <a:lnTo>
                  <a:pt x="5054861" y="0"/>
                </a:lnTo>
                <a:lnTo>
                  <a:pt x="5054861" y="6858000"/>
                </a:lnTo>
                <a:lnTo>
                  <a:pt x="677913" y="6858000"/>
                </a:lnTo>
                <a:cubicBezTo>
                  <a:pt x="303512" y="6858000"/>
                  <a:pt x="0" y="6554488"/>
                  <a:pt x="0" y="6180087"/>
                </a:cubicBezTo>
                <a:lnTo>
                  <a:pt x="0" y="677913"/>
                </a:lnTo>
                <a:cubicBezTo>
                  <a:pt x="0" y="303512"/>
                  <a:pt x="303512" y="0"/>
                  <a:pt x="67791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ooter Placeholder 4">
            <a:extLst>
              <a:ext uri="{FF2B5EF4-FFF2-40B4-BE49-F238E27FC236}">
                <a16:creationId xmlns:a16="http://schemas.microsoft.com/office/drawing/2014/main" id="{56533B78-B10D-D7A3-AA45-DD74E141C45A}"/>
              </a:ext>
            </a:extLst>
          </p:cNvPr>
          <p:cNvSpPr>
            <a:spLocks noGrp="1"/>
          </p:cNvSpPr>
          <p:nvPr>
            <p:ph type="ftr" sz="quarter" idx="11"/>
          </p:nvPr>
        </p:nvSpPr>
        <p:spPr>
          <a:xfrm>
            <a:off x="7344016" y="6424761"/>
            <a:ext cx="4059936" cy="365125"/>
          </a:xfrm>
        </p:spPr>
        <p:txBody>
          <a:bodyPr vert="horz" lIns="91440" tIns="45720" rIns="91440" bIns="45720" rtlCol="0" anchor="ctr">
            <a:normAutofit/>
          </a:bodyPr>
          <a:lstStyle/>
          <a:p>
            <a:r>
              <a:rPr lang="en-US">
                <a:solidFill>
                  <a:schemeClr val="bg1"/>
                </a:solidFill>
                <a:ea typeface="+mn-lt"/>
                <a:cs typeface="+mn-lt"/>
              </a:rPr>
              <a:t>FRENCH OER? </a:t>
            </a:r>
            <a:r>
              <a:rPr lang="en-US" i="1">
                <a:solidFill>
                  <a:schemeClr val="bg1"/>
                </a:solidFill>
                <a:ea typeface="+mn-lt"/>
                <a:cs typeface="+mn-lt"/>
              </a:rPr>
              <a:t>ABSOLUMENT!</a:t>
            </a:r>
            <a:endParaRPr lang="en-US">
              <a:solidFill>
                <a:schemeClr val="bg1"/>
              </a:solidFill>
              <a:ea typeface="+mn-lt"/>
              <a:cs typeface="+mn-lt"/>
            </a:endParaRPr>
          </a:p>
          <a:p>
            <a:pPr>
              <a:spcAft>
                <a:spcPts val="600"/>
              </a:spcAft>
            </a:pPr>
            <a:endParaRPr lang="en-US" b="0" kern="1200" cap="all" spc="0" baseline="0">
              <a:solidFill>
                <a:schemeClr val="bg1"/>
              </a:solidFill>
              <a:latin typeface="+mn-lt"/>
            </a:endParaRPr>
          </a:p>
        </p:txBody>
      </p:sp>
      <p:sp>
        <p:nvSpPr>
          <p:cNvPr id="6" name="Slide Number Placeholder 5">
            <a:extLst>
              <a:ext uri="{FF2B5EF4-FFF2-40B4-BE49-F238E27FC236}">
                <a16:creationId xmlns:a16="http://schemas.microsoft.com/office/drawing/2014/main" id="{EEB3C111-6726-95ED-C2D1-E457439F0768}"/>
              </a:ext>
            </a:extLst>
          </p:cNvPr>
          <p:cNvSpPr>
            <a:spLocks noGrp="1"/>
          </p:cNvSpPr>
          <p:nvPr>
            <p:ph type="sldNum" sz="quarter" idx="12"/>
          </p:nvPr>
        </p:nvSpPr>
        <p:spPr>
          <a:xfrm>
            <a:off x="11403951" y="6425816"/>
            <a:ext cx="429768" cy="365125"/>
          </a:xfrm>
        </p:spPr>
        <p:txBody>
          <a:bodyPr vert="horz" lIns="91440" tIns="45720" rIns="91440" bIns="45720" rtlCol="0" anchor="ctr">
            <a:normAutofit/>
          </a:bodyPr>
          <a:lstStyle/>
          <a:p>
            <a:pPr>
              <a:spcAft>
                <a:spcPts val="600"/>
              </a:spcAft>
            </a:pPr>
            <a:fld id="{6E91CC32-6A6B-4E2E-BBA1-6864F305DA26}" type="slidenum">
              <a:rPr lang="en-US">
                <a:solidFill>
                  <a:srgbClr val="000000"/>
                </a:solidFill>
              </a:rPr>
              <a:pPr>
                <a:spcAft>
                  <a:spcPts val="600"/>
                </a:spcAft>
              </a:pPr>
              <a:t>24</a:t>
            </a:fld>
            <a:endParaRPr lang="en-US">
              <a:solidFill>
                <a:srgbClr val="000000"/>
              </a:solidFill>
            </a:endParaRPr>
          </a:p>
        </p:txBody>
      </p:sp>
      <p:pic>
        <p:nvPicPr>
          <p:cNvPr id="11" name="Content Placeholder 10">
            <a:extLst>
              <a:ext uri="{FF2B5EF4-FFF2-40B4-BE49-F238E27FC236}">
                <a16:creationId xmlns:a16="http://schemas.microsoft.com/office/drawing/2014/main" id="{6F3E42DA-6A77-8F42-7D34-E55AA671F829}"/>
              </a:ext>
            </a:extLst>
          </p:cNvPr>
          <p:cNvPicPr>
            <a:picLocks noGrp="1" noChangeAspect="1"/>
          </p:cNvPicPr>
          <p:nvPr>
            <p:ph idx="1"/>
          </p:nvPr>
        </p:nvPicPr>
        <p:blipFill>
          <a:blip r:embed="rId5">
            <a:extLst>
              <a:ext uri="{96DAC541-7B7A-43D3-8B79-37D633B846F1}">
                <asvg:svgBlip xmlns:asvg="http://schemas.microsoft.com/office/drawing/2016/SVG/main" r:embed="rId6"/>
              </a:ext>
            </a:extLst>
          </a:blip>
          <a:stretch>
            <a:fillRect/>
          </a:stretch>
        </p:blipFill>
        <p:spPr>
          <a:xfrm>
            <a:off x="7241573" y="95785"/>
            <a:ext cx="4162654" cy="1691662"/>
          </a:xfrm>
        </p:spPr>
      </p:pic>
      <p:pic>
        <p:nvPicPr>
          <p:cNvPr id="16" name="Picture 15" descr="A map of a city&#10;&#10;Description automatically generated">
            <a:extLst>
              <a:ext uri="{FF2B5EF4-FFF2-40B4-BE49-F238E27FC236}">
                <a16:creationId xmlns:a16="http://schemas.microsoft.com/office/drawing/2014/main" id="{2ADCF954-540F-EEB3-F937-6054E325181B}"/>
              </a:ext>
            </a:extLst>
          </p:cNvPr>
          <p:cNvPicPr>
            <a:picLocks noChangeAspect="1"/>
          </p:cNvPicPr>
          <p:nvPr/>
        </p:nvPicPr>
        <p:blipFill>
          <a:blip r:embed="rId3"/>
          <a:stretch>
            <a:fillRect/>
          </a:stretch>
        </p:blipFill>
        <p:spPr>
          <a:xfrm rot="-480000">
            <a:off x="8101049" y="1917854"/>
            <a:ext cx="3215130" cy="4592197"/>
          </a:xfrm>
          <a:prstGeom prst="rect">
            <a:avLst/>
          </a:prstGeom>
        </p:spPr>
      </p:pic>
    </p:spTree>
    <p:extLst>
      <p:ext uri="{BB962C8B-B14F-4D97-AF65-F5344CB8AC3E}">
        <p14:creationId xmlns:p14="http://schemas.microsoft.com/office/powerpoint/2010/main" val="40569488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30C58FCB-AB15-8F2D-ECB3-614828E436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0403EB5-DB42-6D39-902C-D0FC7AC3A415}"/>
              </a:ext>
            </a:extLst>
          </p:cNvPr>
          <p:cNvSpPr>
            <a:spLocks noGrp="1"/>
          </p:cNvSpPr>
          <p:nvPr>
            <p:ph type="title"/>
          </p:nvPr>
        </p:nvSpPr>
        <p:spPr>
          <a:xfrm>
            <a:off x="308389" y="750626"/>
            <a:ext cx="5015852" cy="1805607"/>
          </a:xfrm>
        </p:spPr>
        <p:txBody>
          <a:bodyPr anchor="t">
            <a:normAutofit/>
          </a:bodyPr>
          <a:lstStyle/>
          <a:p>
            <a:r>
              <a:rPr lang="en-US"/>
              <a:t>French Literature in Translation</a:t>
            </a:r>
          </a:p>
        </p:txBody>
      </p:sp>
      <p:sp>
        <p:nvSpPr>
          <p:cNvPr id="4" name="Date Placeholder 3">
            <a:extLst>
              <a:ext uri="{FF2B5EF4-FFF2-40B4-BE49-F238E27FC236}">
                <a16:creationId xmlns:a16="http://schemas.microsoft.com/office/drawing/2014/main" id="{C92B92C2-D45E-DA17-6258-2BEDCAF3397B}"/>
              </a:ext>
            </a:extLst>
          </p:cNvPr>
          <p:cNvSpPr>
            <a:spLocks noGrp="1"/>
          </p:cNvSpPr>
          <p:nvPr>
            <p:ph type="dt" sz="half" idx="10"/>
          </p:nvPr>
        </p:nvSpPr>
        <p:spPr>
          <a:xfrm>
            <a:off x="340137" y="63202"/>
            <a:ext cx="2743200" cy="318221"/>
          </a:xfrm>
        </p:spPr>
        <p:txBody>
          <a:bodyPr>
            <a:normAutofit/>
          </a:bodyPr>
          <a:lstStyle/>
          <a:p>
            <a:pPr>
              <a:spcAft>
                <a:spcPts val="600"/>
              </a:spcAft>
            </a:pPr>
            <a:fld id="{0F996519-E62D-4F8C-AE1E-36928EC7D15C}" type="datetime1">
              <a:rPr lang="en-US" smtClean="0"/>
              <a:pPr>
                <a:spcAft>
                  <a:spcPts val="600"/>
                </a:spcAft>
              </a:pPr>
              <a:t>6/24/2024</a:t>
            </a:fld>
            <a:endParaRPr lang="en-US"/>
          </a:p>
        </p:txBody>
      </p:sp>
      <p:sp>
        <p:nvSpPr>
          <p:cNvPr id="13" name="Content Placeholder 12">
            <a:extLst>
              <a:ext uri="{FF2B5EF4-FFF2-40B4-BE49-F238E27FC236}">
                <a16:creationId xmlns:a16="http://schemas.microsoft.com/office/drawing/2014/main" id="{2EE76139-D58C-EAAD-A446-F34592F52A3B}"/>
              </a:ext>
            </a:extLst>
          </p:cNvPr>
          <p:cNvSpPr>
            <a:spLocks noGrp="1"/>
          </p:cNvSpPr>
          <p:nvPr>
            <p:ph idx="1"/>
          </p:nvPr>
        </p:nvSpPr>
        <p:spPr>
          <a:xfrm>
            <a:off x="340627" y="2569464"/>
            <a:ext cx="4764773" cy="3555491"/>
          </a:xfrm>
        </p:spPr>
        <p:txBody>
          <a:bodyPr anchor="b">
            <a:normAutofit fontScale="62500" lnSpcReduction="20000"/>
          </a:bodyPr>
          <a:lstStyle/>
          <a:p>
            <a:pPr marL="0" indent="0" algn="l" rtl="0" fontAlgn="base">
              <a:buNone/>
            </a:pPr>
            <a:r>
              <a:rPr lang="en-US" b="0" i="0" dirty="0">
                <a:effectLst/>
                <a:latin typeface="Neue Haas Grotesk Text Pro"/>
              </a:rPr>
              <a:t>A November night — a Sunday night — the good captain Paddy </a:t>
            </a:r>
            <a:r>
              <a:rPr lang="en-US" b="0" i="0" err="1">
                <a:effectLst/>
                <a:latin typeface="Neue Haas Grotesk Text Pro"/>
              </a:rPr>
              <a:t>O’Chrane</a:t>
            </a:r>
            <a:r>
              <a:rPr lang="en-US" b="0" i="0" dirty="0">
                <a:effectLst/>
                <a:latin typeface="Neue Haas Grotesk Text Pro"/>
              </a:rPr>
              <a:t> was seated at a table before a gigantic glass of hot toddy in the parlor of the tavern The Crown’s Arms. </a:t>
            </a:r>
            <a:endParaRPr lang="en-US" b="0" i="0">
              <a:effectLst/>
              <a:latin typeface="Neue Haas Grotesk Text Pro"/>
            </a:endParaRPr>
          </a:p>
          <a:p>
            <a:pPr marL="0" indent="0" algn="l" rtl="0" fontAlgn="base">
              <a:buNone/>
            </a:pPr>
            <a:r>
              <a:rPr lang="en-US" b="0" i="0" dirty="0">
                <a:effectLst/>
                <a:latin typeface="Neue Haas Grotesk Text Pro"/>
              </a:rPr>
              <a:t>As there are about fifty taverns in London which sport the Crown’s Arms insignia, we don’t think it useless to specify that the establishment in question opens its four windows, adorned with red curtains, and its door sitting atop five steep steps, on Water Street, in the Tower quarter. </a:t>
            </a:r>
            <a:endParaRPr lang="en-US" b="0" i="0">
              <a:effectLst/>
              <a:latin typeface="Neue Haas Grotesk Text Pro"/>
            </a:endParaRPr>
          </a:p>
          <a:p>
            <a:pPr marL="0" indent="0" algn="l" rtl="0" fontAlgn="base">
              <a:buNone/>
            </a:pPr>
            <a:r>
              <a:rPr lang="en-US" b="0" i="0" dirty="0">
                <a:effectLst/>
                <a:latin typeface="Neue Haas Grotesk Text Pro"/>
              </a:rPr>
              <a:t>As for Captain Paddy, he was an Irishman six feet six inches tall wearing a blue frockcoat with black buttons, a pair of tan knee-length trousers, fastened on top of his silk stockings, and sporting large unpolished shoes.</a:t>
            </a:r>
          </a:p>
          <a:p>
            <a:pPr marL="0" indent="0" fontAlgn="base">
              <a:buNone/>
            </a:pPr>
            <a:r>
              <a:rPr lang="en-US" sz="1800" b="1" i="0" dirty="0">
                <a:effectLst/>
                <a:latin typeface="Neue Haas Grotesk Text Pro"/>
              </a:rPr>
              <a:t>Joe</a:t>
            </a:r>
            <a:r>
              <a:rPr lang="en-US" b="1" i="0" dirty="0">
                <a:effectLst/>
                <a:latin typeface="Neue Haas Grotesk Text Pro"/>
              </a:rPr>
              <a:t> </a:t>
            </a:r>
            <a:r>
              <a:rPr lang="en-US" b="1" i="0" err="1">
                <a:effectLst/>
                <a:latin typeface="Neue Haas Grotesk Text Pro"/>
              </a:rPr>
              <a:t>Glichowski</a:t>
            </a:r>
            <a:r>
              <a:rPr lang="en-US" b="1" i="0" dirty="0">
                <a:effectLst/>
                <a:latin typeface="Neue Haas Grotesk Text Pro"/>
              </a:rPr>
              <a:t> p. 3-9</a:t>
            </a:r>
            <a:r>
              <a:rPr lang="en-US" b="0" i="0" dirty="0">
                <a:effectLst/>
                <a:latin typeface="Neue Haas Grotesk Text Pro"/>
              </a:rPr>
              <a:t> </a:t>
            </a:r>
            <a:r>
              <a:rPr lang="fr-FR" b="1" i="0" u="none" strike="noStrike" dirty="0">
                <a:solidFill>
                  <a:srgbClr val="00205B"/>
                </a:solidFill>
                <a:effectLst/>
                <a:latin typeface="Neue Haas Grotesk Text Pro"/>
                <a:hlinkClick r:id="rId2"/>
              </a:rPr>
              <a:t>Les mystères de Londres : roman / Paul Féval.</a:t>
            </a:r>
            <a:endParaRPr lang="fr-FR" b="1" i="0">
              <a:solidFill>
                <a:srgbClr val="44707B"/>
              </a:solidFill>
              <a:effectLst/>
              <a:latin typeface="Neue Haas Grotesk Text Pro"/>
            </a:endParaRPr>
          </a:p>
          <a:p>
            <a:pPr marL="0" indent="0" fontAlgn="base">
              <a:buNone/>
            </a:pPr>
            <a:endParaRPr lang="en-US" b="0" i="0" dirty="0">
              <a:effectLst/>
              <a:latin typeface="Neue Haas Grotesk Text Pro"/>
            </a:endParaRPr>
          </a:p>
          <a:p>
            <a:pPr algn="l" rtl="0" fontAlgn="base"/>
            <a:r>
              <a:rPr lang="en-US" b="0" i="0" dirty="0">
                <a:effectLst/>
                <a:latin typeface="Neue Haas Grotesk Text Pro"/>
              </a:rPr>
              <a:t>  Translation: CC-BY-NC</a:t>
            </a:r>
          </a:p>
          <a:p>
            <a:endParaRPr lang="en-US" dirty="0"/>
          </a:p>
        </p:txBody>
      </p:sp>
      <p:pic>
        <p:nvPicPr>
          <p:cNvPr id="9" name="Content Placeholder 8" descr="A page of a document&#10;&#10;Description automatically generated">
            <a:extLst>
              <a:ext uri="{FF2B5EF4-FFF2-40B4-BE49-F238E27FC236}">
                <a16:creationId xmlns:a16="http://schemas.microsoft.com/office/drawing/2014/main" id="{B5FAE1A5-3133-0D94-D255-419ED9638CC6}"/>
              </a:ext>
            </a:extLst>
          </p:cNvPr>
          <p:cNvPicPr>
            <a:picLocks noChangeAspect="1"/>
          </p:cNvPicPr>
          <p:nvPr/>
        </p:nvPicPr>
        <p:blipFill rotWithShape="1">
          <a:blip r:embed="rId3"/>
          <a:srcRect t="15318" b="5370"/>
          <a:stretch/>
        </p:blipFill>
        <p:spPr>
          <a:xfrm>
            <a:off x="6096000" y="10"/>
            <a:ext cx="6096000" cy="6857990"/>
          </a:xfrm>
          <a:custGeom>
            <a:avLst/>
            <a:gdLst/>
            <a:ahLst/>
            <a:cxnLst/>
            <a:rect l="l" t="t" r="r" b="b"/>
            <a:pathLst>
              <a:path w="6096000" h="6858000">
                <a:moveTo>
                  <a:pt x="677913" y="0"/>
                </a:moveTo>
                <a:lnTo>
                  <a:pt x="6096000" y="0"/>
                </a:lnTo>
                <a:lnTo>
                  <a:pt x="6096000" y="6858000"/>
                </a:lnTo>
                <a:lnTo>
                  <a:pt x="677913" y="6858000"/>
                </a:lnTo>
                <a:cubicBezTo>
                  <a:pt x="303512" y="6858000"/>
                  <a:pt x="0" y="6554488"/>
                  <a:pt x="0" y="6180087"/>
                </a:cubicBezTo>
                <a:lnTo>
                  <a:pt x="0" y="677913"/>
                </a:lnTo>
                <a:cubicBezTo>
                  <a:pt x="0" y="303512"/>
                  <a:pt x="303512" y="0"/>
                  <a:pt x="677913" y="0"/>
                </a:cubicBezTo>
                <a:close/>
              </a:path>
            </a:pathLst>
          </a:custGeom>
        </p:spPr>
      </p:pic>
      <p:sp>
        <p:nvSpPr>
          <p:cNvPr id="5" name="Footer Placeholder 4">
            <a:extLst>
              <a:ext uri="{FF2B5EF4-FFF2-40B4-BE49-F238E27FC236}">
                <a16:creationId xmlns:a16="http://schemas.microsoft.com/office/drawing/2014/main" id="{8D277B10-1E18-43E9-2F98-EFBA3E6F72C3}"/>
              </a:ext>
            </a:extLst>
          </p:cNvPr>
          <p:cNvSpPr>
            <a:spLocks noGrp="1"/>
          </p:cNvSpPr>
          <p:nvPr>
            <p:ph type="ftr" sz="quarter" idx="11"/>
          </p:nvPr>
        </p:nvSpPr>
        <p:spPr>
          <a:xfrm>
            <a:off x="7344016" y="6424761"/>
            <a:ext cx="4059936" cy="365125"/>
          </a:xfrm>
        </p:spPr>
        <p:txBody>
          <a:bodyPr>
            <a:normAutofit/>
          </a:bodyPr>
          <a:lstStyle/>
          <a:p>
            <a:r>
              <a:rPr lang="en-US">
                <a:solidFill>
                  <a:schemeClr val="bg1"/>
                </a:solidFill>
                <a:ea typeface="+mn-lt"/>
                <a:cs typeface="+mn-lt"/>
              </a:rPr>
              <a:t>FRENCH OER? </a:t>
            </a:r>
            <a:r>
              <a:rPr lang="en-US" i="1">
                <a:solidFill>
                  <a:schemeClr val="bg1"/>
                </a:solidFill>
                <a:ea typeface="+mn-lt"/>
                <a:cs typeface="+mn-lt"/>
              </a:rPr>
              <a:t>ABSOLUMENT!</a:t>
            </a:r>
            <a:endParaRPr lang="en-US">
              <a:solidFill>
                <a:schemeClr val="bg1"/>
              </a:solidFill>
              <a:ea typeface="+mn-lt"/>
              <a:cs typeface="+mn-lt"/>
            </a:endParaRPr>
          </a:p>
          <a:p>
            <a:pPr>
              <a:spcAft>
                <a:spcPts val="600"/>
              </a:spcAft>
            </a:pPr>
            <a:endParaRPr lang="en-US">
              <a:solidFill>
                <a:schemeClr val="bg1"/>
              </a:solidFill>
            </a:endParaRPr>
          </a:p>
        </p:txBody>
      </p:sp>
      <p:sp>
        <p:nvSpPr>
          <p:cNvPr id="6" name="Slide Number Placeholder 5">
            <a:extLst>
              <a:ext uri="{FF2B5EF4-FFF2-40B4-BE49-F238E27FC236}">
                <a16:creationId xmlns:a16="http://schemas.microsoft.com/office/drawing/2014/main" id="{85611ADF-17EB-FC89-3195-939D66D4AC1D}"/>
              </a:ext>
            </a:extLst>
          </p:cNvPr>
          <p:cNvSpPr>
            <a:spLocks noGrp="1"/>
          </p:cNvSpPr>
          <p:nvPr>
            <p:ph type="sldNum" sz="quarter" idx="12"/>
          </p:nvPr>
        </p:nvSpPr>
        <p:spPr>
          <a:xfrm>
            <a:off x="11403951" y="6425816"/>
            <a:ext cx="429768" cy="365125"/>
          </a:xfrm>
        </p:spPr>
        <p:txBody>
          <a:bodyPr>
            <a:normAutofit/>
          </a:bodyPr>
          <a:lstStyle/>
          <a:p>
            <a:pPr>
              <a:spcAft>
                <a:spcPts val="600"/>
              </a:spcAft>
            </a:pPr>
            <a:fld id="{6E91CC32-6A6B-4E2E-BBA1-6864F305DA26}" type="slidenum">
              <a:rPr lang="en-US">
                <a:solidFill>
                  <a:srgbClr val="FFFFFF"/>
                </a:solidFill>
              </a:rPr>
              <a:pPr>
                <a:spcAft>
                  <a:spcPts val="600"/>
                </a:spcAft>
              </a:pPr>
              <a:t>25</a:t>
            </a:fld>
            <a:endParaRPr lang="en-US">
              <a:solidFill>
                <a:srgbClr val="FFFFFF"/>
              </a:solidFill>
            </a:endParaRPr>
          </a:p>
        </p:txBody>
      </p:sp>
    </p:spTree>
    <p:extLst>
      <p:ext uri="{BB962C8B-B14F-4D97-AF65-F5344CB8AC3E}">
        <p14:creationId xmlns:p14="http://schemas.microsoft.com/office/powerpoint/2010/main" val="28532926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9921ADB-B43D-32C5-18EE-18AF3C436D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B58AFC1D-8D9D-F3F4-C409-17B27BA86E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BCFF283-0A6B-63FA-1B78-910BC67F95B3}"/>
              </a:ext>
            </a:extLst>
          </p:cNvPr>
          <p:cNvSpPr>
            <a:spLocks noGrp="1"/>
          </p:cNvSpPr>
          <p:nvPr>
            <p:ph type="title"/>
          </p:nvPr>
        </p:nvSpPr>
        <p:spPr>
          <a:xfrm>
            <a:off x="317057" y="826840"/>
            <a:ext cx="3229942" cy="5363531"/>
          </a:xfrm>
        </p:spPr>
        <p:txBody>
          <a:bodyPr anchor="b">
            <a:normAutofit/>
          </a:bodyPr>
          <a:lstStyle/>
          <a:p>
            <a:r>
              <a:rPr lang="en-US" sz="4000"/>
              <a:t>Next Steps</a:t>
            </a:r>
          </a:p>
        </p:txBody>
      </p:sp>
      <p:sp>
        <p:nvSpPr>
          <p:cNvPr id="4" name="Date Placeholder 3">
            <a:extLst>
              <a:ext uri="{FF2B5EF4-FFF2-40B4-BE49-F238E27FC236}">
                <a16:creationId xmlns:a16="http://schemas.microsoft.com/office/drawing/2014/main" id="{C9EA1C98-13DE-FE77-8AAB-6DE318DDDAC1}"/>
              </a:ext>
            </a:extLst>
          </p:cNvPr>
          <p:cNvSpPr>
            <a:spLocks noGrp="1"/>
          </p:cNvSpPr>
          <p:nvPr>
            <p:ph type="dt" sz="half" idx="10"/>
          </p:nvPr>
        </p:nvSpPr>
        <p:spPr>
          <a:xfrm>
            <a:off x="340137" y="63202"/>
            <a:ext cx="2743200" cy="318221"/>
          </a:xfrm>
        </p:spPr>
        <p:txBody>
          <a:bodyPr>
            <a:normAutofit/>
          </a:bodyPr>
          <a:lstStyle/>
          <a:p>
            <a:pPr>
              <a:spcAft>
                <a:spcPts val="600"/>
              </a:spcAft>
            </a:pPr>
            <a:fld id="{0F996519-E62D-4F8C-AE1E-36928EC7D15C}" type="datetime1">
              <a:rPr lang="en-US" smtClean="0"/>
              <a:pPr>
                <a:spcAft>
                  <a:spcPts val="600"/>
                </a:spcAft>
              </a:pPr>
              <a:t>6/24/2024</a:t>
            </a:fld>
            <a:endParaRPr lang="en-US"/>
          </a:p>
        </p:txBody>
      </p:sp>
      <p:sp>
        <p:nvSpPr>
          <p:cNvPr id="15" name="Freeform: Shape 14">
            <a:extLst>
              <a:ext uri="{FF2B5EF4-FFF2-40B4-BE49-F238E27FC236}">
                <a16:creationId xmlns:a16="http://schemas.microsoft.com/office/drawing/2014/main" id="{CE56D5D3-3105-1C66-5BAB-FA7B033D5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76699" y="0"/>
            <a:ext cx="8115301" cy="6858000"/>
          </a:xfrm>
          <a:custGeom>
            <a:avLst/>
            <a:gdLst>
              <a:gd name="connsiteX0" fmla="*/ 677913 w 8115301"/>
              <a:gd name="connsiteY0" fmla="*/ 0 h 6858000"/>
              <a:gd name="connsiteX1" fmla="*/ 8115301 w 8115301"/>
              <a:gd name="connsiteY1" fmla="*/ 0 h 6858000"/>
              <a:gd name="connsiteX2" fmla="*/ 8115301 w 8115301"/>
              <a:gd name="connsiteY2" fmla="*/ 6858000 h 6858000"/>
              <a:gd name="connsiteX3" fmla="*/ 677913 w 8115301"/>
              <a:gd name="connsiteY3" fmla="*/ 6858000 h 6858000"/>
              <a:gd name="connsiteX4" fmla="*/ 0 w 8115301"/>
              <a:gd name="connsiteY4" fmla="*/ 6180087 h 6858000"/>
              <a:gd name="connsiteX5" fmla="*/ 0 w 8115301"/>
              <a:gd name="connsiteY5" fmla="*/ 677913 h 6858000"/>
              <a:gd name="connsiteX6" fmla="*/ 677913 w 811530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15301" h="6858000">
                <a:moveTo>
                  <a:pt x="677913" y="0"/>
                </a:moveTo>
                <a:lnTo>
                  <a:pt x="8115301" y="0"/>
                </a:lnTo>
                <a:lnTo>
                  <a:pt x="8115301" y="6858000"/>
                </a:lnTo>
                <a:lnTo>
                  <a:pt x="677913" y="6858000"/>
                </a:lnTo>
                <a:cubicBezTo>
                  <a:pt x="303512" y="6858000"/>
                  <a:pt x="0" y="6554488"/>
                  <a:pt x="0" y="6180087"/>
                </a:cubicBezTo>
                <a:lnTo>
                  <a:pt x="0" y="677913"/>
                </a:lnTo>
                <a:cubicBezTo>
                  <a:pt x="0" y="303512"/>
                  <a:pt x="303512" y="0"/>
                  <a:pt x="67791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EF06CB81-AD7B-68B8-76D6-769E364E9CC3}"/>
              </a:ext>
            </a:extLst>
          </p:cNvPr>
          <p:cNvSpPr>
            <a:spLocks noGrp="1"/>
          </p:cNvSpPr>
          <p:nvPr>
            <p:ph idx="1"/>
          </p:nvPr>
        </p:nvSpPr>
        <p:spPr>
          <a:xfrm>
            <a:off x="4382530" y="762000"/>
            <a:ext cx="6895070" cy="5230092"/>
          </a:xfrm>
        </p:spPr>
        <p:txBody>
          <a:bodyPr anchor="t">
            <a:normAutofit/>
          </a:bodyPr>
          <a:lstStyle/>
          <a:p>
            <a:pPr marL="0" indent="0">
              <a:buNone/>
            </a:pPr>
            <a:endParaRPr lang="en-US" sz="1800" b="1" dirty="0">
              <a:solidFill>
                <a:schemeClr val="bg1"/>
              </a:solidFill>
            </a:endParaRPr>
          </a:p>
          <a:p>
            <a:pPr marL="0" indent="0">
              <a:buNone/>
            </a:pPr>
            <a:r>
              <a:rPr lang="en-US" sz="1600" b="1" dirty="0">
                <a:solidFill>
                  <a:schemeClr val="bg1"/>
                </a:solidFill>
              </a:rPr>
              <a:t>FREN 295 “Musing the Museums:”</a:t>
            </a:r>
            <a:r>
              <a:rPr lang="en-US" sz="1600" dirty="0">
                <a:solidFill>
                  <a:schemeClr val="bg1"/>
                </a:solidFill>
              </a:rPr>
              <a:t> </a:t>
            </a:r>
          </a:p>
          <a:p>
            <a:pPr marL="0" indent="0">
              <a:buNone/>
            </a:pPr>
            <a:r>
              <a:rPr lang="en-US" sz="1600" dirty="0">
                <a:solidFill>
                  <a:schemeClr val="bg1"/>
                </a:solidFill>
              </a:rPr>
              <a:t>Potentially collaborate with </a:t>
            </a:r>
            <a:r>
              <a:rPr lang="en-US" sz="1600" b="1" dirty="0" err="1">
                <a:solidFill>
                  <a:schemeClr val="bg1"/>
                </a:solidFill>
              </a:rPr>
              <a:t>StudioX</a:t>
            </a:r>
            <a:r>
              <a:rPr lang="en-US" sz="1600" b="1" dirty="0">
                <a:solidFill>
                  <a:schemeClr val="bg1"/>
                </a:solidFill>
              </a:rPr>
              <a:t> </a:t>
            </a:r>
            <a:r>
              <a:rPr lang="en-US" sz="1600" dirty="0">
                <a:solidFill>
                  <a:schemeClr val="bg1"/>
                </a:solidFill>
              </a:rPr>
              <a:t>for virtual museum experiences</a:t>
            </a:r>
          </a:p>
          <a:p>
            <a:pPr marL="0" indent="0">
              <a:buNone/>
            </a:pPr>
            <a:endParaRPr lang="en-US" sz="1600" b="1" dirty="0">
              <a:solidFill>
                <a:schemeClr val="bg1"/>
              </a:solidFill>
            </a:endParaRPr>
          </a:p>
          <a:p>
            <a:pPr marL="0" indent="0">
              <a:buNone/>
            </a:pPr>
            <a:r>
              <a:rPr lang="en-US" sz="1600" b="1" dirty="0">
                <a:solidFill>
                  <a:schemeClr val="bg1"/>
                </a:solidFill>
              </a:rPr>
              <a:t>FREN 212 French in Translation:</a:t>
            </a:r>
            <a:r>
              <a:rPr lang="en-US" sz="1600" dirty="0">
                <a:solidFill>
                  <a:schemeClr val="bg1"/>
                </a:solidFill>
              </a:rPr>
              <a:t> </a:t>
            </a:r>
          </a:p>
          <a:p>
            <a:pPr marL="0" indent="0">
              <a:buNone/>
            </a:pPr>
            <a:r>
              <a:rPr lang="en-US" sz="1600" dirty="0">
                <a:solidFill>
                  <a:schemeClr val="bg1"/>
                </a:solidFill>
              </a:rPr>
              <a:t>Collaborate with colleagues to put </a:t>
            </a:r>
            <a:r>
              <a:rPr lang="en-US" sz="1600" dirty="0" err="1">
                <a:solidFill>
                  <a:schemeClr val="bg1"/>
                </a:solidFill>
              </a:rPr>
              <a:t>Feval</a:t>
            </a:r>
            <a:r>
              <a:rPr lang="en-US" sz="1600" dirty="0">
                <a:solidFill>
                  <a:schemeClr val="bg1"/>
                </a:solidFill>
              </a:rPr>
              <a:t> French-English translations in </a:t>
            </a:r>
            <a:r>
              <a:rPr lang="en-US" sz="1600" dirty="0" err="1">
                <a:solidFill>
                  <a:schemeClr val="bg1"/>
                </a:solidFill>
              </a:rPr>
              <a:t>OmekaS</a:t>
            </a:r>
            <a:r>
              <a:rPr lang="en-US" sz="1600" dirty="0">
                <a:solidFill>
                  <a:schemeClr val="bg1"/>
                </a:solidFill>
              </a:rPr>
              <a:t> (ongoing).</a:t>
            </a:r>
          </a:p>
          <a:p>
            <a:pPr marL="0" indent="0">
              <a:buNone/>
            </a:pPr>
            <a:r>
              <a:rPr lang="en-US" sz="1600" dirty="0">
                <a:solidFill>
                  <a:schemeClr val="bg1"/>
                </a:solidFill>
              </a:rPr>
              <a:t>Connect with </a:t>
            </a:r>
            <a:r>
              <a:rPr lang="en-US" sz="1600" b="1" dirty="0">
                <a:solidFill>
                  <a:schemeClr val="bg1"/>
                </a:solidFill>
              </a:rPr>
              <a:t>Rennes</a:t>
            </a:r>
            <a:r>
              <a:rPr lang="en-US" sz="1600" dirty="0">
                <a:solidFill>
                  <a:schemeClr val="bg1"/>
                </a:solidFill>
              </a:rPr>
              <a:t>-Rochester Sister Cities organization and UR/Univ. of Rennes exchange program</a:t>
            </a:r>
          </a:p>
          <a:p>
            <a:pPr lvl="2"/>
            <a:endParaRPr lang="en-US" sz="1800" dirty="0">
              <a:solidFill>
                <a:schemeClr val="bg1"/>
              </a:solidFill>
            </a:endParaRPr>
          </a:p>
        </p:txBody>
      </p:sp>
      <p:sp>
        <p:nvSpPr>
          <p:cNvPr id="5" name="Footer Placeholder 4">
            <a:extLst>
              <a:ext uri="{FF2B5EF4-FFF2-40B4-BE49-F238E27FC236}">
                <a16:creationId xmlns:a16="http://schemas.microsoft.com/office/drawing/2014/main" id="{5FC2137E-D8BE-C174-F1EC-3EEB9E288FEB}"/>
              </a:ext>
            </a:extLst>
          </p:cNvPr>
          <p:cNvSpPr>
            <a:spLocks noGrp="1"/>
          </p:cNvSpPr>
          <p:nvPr>
            <p:ph type="ftr" sz="quarter" idx="11"/>
          </p:nvPr>
        </p:nvSpPr>
        <p:spPr>
          <a:xfrm>
            <a:off x="7344016" y="6424761"/>
            <a:ext cx="4059936" cy="365125"/>
          </a:xfrm>
        </p:spPr>
        <p:txBody>
          <a:bodyPr>
            <a:normAutofit/>
          </a:bodyPr>
          <a:lstStyle/>
          <a:p>
            <a:pPr>
              <a:spcAft>
                <a:spcPts val="600"/>
              </a:spcAft>
            </a:pPr>
            <a:r>
              <a:rPr lang="en-US">
                <a:solidFill>
                  <a:schemeClr val="bg1"/>
                </a:solidFill>
              </a:rPr>
              <a:t>Sample Footer Text</a:t>
            </a:r>
          </a:p>
        </p:txBody>
      </p:sp>
      <p:sp>
        <p:nvSpPr>
          <p:cNvPr id="6" name="Slide Number Placeholder 5">
            <a:extLst>
              <a:ext uri="{FF2B5EF4-FFF2-40B4-BE49-F238E27FC236}">
                <a16:creationId xmlns:a16="http://schemas.microsoft.com/office/drawing/2014/main" id="{90169945-A553-BFCA-3870-1BA31495A058}"/>
              </a:ext>
            </a:extLst>
          </p:cNvPr>
          <p:cNvSpPr>
            <a:spLocks noGrp="1"/>
          </p:cNvSpPr>
          <p:nvPr>
            <p:ph type="sldNum" sz="quarter" idx="12"/>
          </p:nvPr>
        </p:nvSpPr>
        <p:spPr>
          <a:xfrm>
            <a:off x="11403951" y="6425816"/>
            <a:ext cx="429768" cy="365125"/>
          </a:xfrm>
        </p:spPr>
        <p:txBody>
          <a:bodyPr>
            <a:normAutofit/>
          </a:bodyPr>
          <a:lstStyle/>
          <a:p>
            <a:pPr>
              <a:spcAft>
                <a:spcPts val="600"/>
              </a:spcAft>
            </a:pPr>
            <a:fld id="{6E91CC32-6A6B-4E2E-BBA1-6864F305DA26}" type="slidenum">
              <a:rPr lang="en-US">
                <a:solidFill>
                  <a:schemeClr val="bg1"/>
                </a:solidFill>
              </a:rPr>
              <a:pPr>
                <a:spcAft>
                  <a:spcPts val="600"/>
                </a:spcAft>
              </a:pPr>
              <a:t>26</a:t>
            </a:fld>
            <a:endParaRPr lang="en-US">
              <a:solidFill>
                <a:schemeClr val="bg1"/>
              </a:solidFill>
            </a:endParaRPr>
          </a:p>
        </p:txBody>
      </p:sp>
    </p:spTree>
    <p:extLst>
      <p:ext uri="{BB962C8B-B14F-4D97-AF65-F5344CB8AC3E}">
        <p14:creationId xmlns:p14="http://schemas.microsoft.com/office/powerpoint/2010/main" val="21956353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9921ADB-B43D-32C5-18EE-18AF3C436D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B58AFC1D-8D9D-F3F4-C409-17B27BA86E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BCFF283-0A6B-63FA-1B78-910BC67F95B3}"/>
              </a:ext>
            </a:extLst>
          </p:cNvPr>
          <p:cNvSpPr>
            <a:spLocks noGrp="1"/>
          </p:cNvSpPr>
          <p:nvPr>
            <p:ph type="title"/>
          </p:nvPr>
        </p:nvSpPr>
        <p:spPr>
          <a:xfrm>
            <a:off x="317057" y="826840"/>
            <a:ext cx="3229942" cy="5363531"/>
          </a:xfrm>
        </p:spPr>
        <p:txBody>
          <a:bodyPr anchor="b">
            <a:normAutofit/>
          </a:bodyPr>
          <a:lstStyle/>
          <a:p>
            <a:r>
              <a:rPr lang="en-US" sz="4000" dirty="0"/>
              <a:t>Next Steps</a:t>
            </a:r>
          </a:p>
        </p:txBody>
      </p:sp>
      <p:sp>
        <p:nvSpPr>
          <p:cNvPr id="4" name="Date Placeholder 3">
            <a:extLst>
              <a:ext uri="{FF2B5EF4-FFF2-40B4-BE49-F238E27FC236}">
                <a16:creationId xmlns:a16="http://schemas.microsoft.com/office/drawing/2014/main" id="{C9EA1C98-13DE-FE77-8AAB-6DE318DDDAC1}"/>
              </a:ext>
            </a:extLst>
          </p:cNvPr>
          <p:cNvSpPr>
            <a:spLocks noGrp="1"/>
          </p:cNvSpPr>
          <p:nvPr>
            <p:ph type="dt" sz="half" idx="10"/>
          </p:nvPr>
        </p:nvSpPr>
        <p:spPr>
          <a:xfrm>
            <a:off x="340137" y="63202"/>
            <a:ext cx="2743200" cy="318221"/>
          </a:xfrm>
        </p:spPr>
        <p:txBody>
          <a:bodyPr>
            <a:normAutofit/>
          </a:bodyPr>
          <a:lstStyle/>
          <a:p>
            <a:pPr>
              <a:spcAft>
                <a:spcPts val="600"/>
              </a:spcAft>
            </a:pPr>
            <a:fld id="{0F996519-E62D-4F8C-AE1E-36928EC7D15C}" type="datetime1">
              <a:rPr lang="en-US" smtClean="0"/>
              <a:pPr>
                <a:spcAft>
                  <a:spcPts val="600"/>
                </a:spcAft>
              </a:pPr>
              <a:t>6/24/2024</a:t>
            </a:fld>
            <a:endParaRPr lang="en-US"/>
          </a:p>
        </p:txBody>
      </p:sp>
      <p:sp>
        <p:nvSpPr>
          <p:cNvPr id="15" name="Freeform: Shape 14">
            <a:extLst>
              <a:ext uri="{FF2B5EF4-FFF2-40B4-BE49-F238E27FC236}">
                <a16:creationId xmlns:a16="http://schemas.microsoft.com/office/drawing/2014/main" id="{CE56D5D3-3105-1C66-5BAB-FA7B033D5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76699" y="0"/>
            <a:ext cx="8115301" cy="6858000"/>
          </a:xfrm>
          <a:custGeom>
            <a:avLst/>
            <a:gdLst>
              <a:gd name="connsiteX0" fmla="*/ 677913 w 8115301"/>
              <a:gd name="connsiteY0" fmla="*/ 0 h 6858000"/>
              <a:gd name="connsiteX1" fmla="*/ 8115301 w 8115301"/>
              <a:gd name="connsiteY1" fmla="*/ 0 h 6858000"/>
              <a:gd name="connsiteX2" fmla="*/ 8115301 w 8115301"/>
              <a:gd name="connsiteY2" fmla="*/ 6858000 h 6858000"/>
              <a:gd name="connsiteX3" fmla="*/ 677913 w 8115301"/>
              <a:gd name="connsiteY3" fmla="*/ 6858000 h 6858000"/>
              <a:gd name="connsiteX4" fmla="*/ 0 w 8115301"/>
              <a:gd name="connsiteY4" fmla="*/ 6180087 h 6858000"/>
              <a:gd name="connsiteX5" fmla="*/ 0 w 8115301"/>
              <a:gd name="connsiteY5" fmla="*/ 677913 h 6858000"/>
              <a:gd name="connsiteX6" fmla="*/ 677913 w 811530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15301" h="6858000">
                <a:moveTo>
                  <a:pt x="677913" y="0"/>
                </a:moveTo>
                <a:lnTo>
                  <a:pt x="8115301" y="0"/>
                </a:lnTo>
                <a:lnTo>
                  <a:pt x="8115301" y="6858000"/>
                </a:lnTo>
                <a:lnTo>
                  <a:pt x="677913" y="6858000"/>
                </a:lnTo>
                <a:cubicBezTo>
                  <a:pt x="303512" y="6858000"/>
                  <a:pt x="0" y="6554488"/>
                  <a:pt x="0" y="6180087"/>
                </a:cubicBezTo>
                <a:lnTo>
                  <a:pt x="0" y="677913"/>
                </a:lnTo>
                <a:cubicBezTo>
                  <a:pt x="0" y="303512"/>
                  <a:pt x="303512" y="0"/>
                  <a:pt x="67791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EF06CB81-AD7B-68B8-76D6-769E364E9CC3}"/>
              </a:ext>
            </a:extLst>
          </p:cNvPr>
          <p:cNvSpPr>
            <a:spLocks noGrp="1"/>
          </p:cNvSpPr>
          <p:nvPr>
            <p:ph idx="1"/>
          </p:nvPr>
        </p:nvSpPr>
        <p:spPr>
          <a:xfrm>
            <a:off x="4382530" y="762000"/>
            <a:ext cx="3656570" cy="5230092"/>
          </a:xfrm>
        </p:spPr>
        <p:txBody>
          <a:bodyPr anchor="t">
            <a:normAutofit/>
          </a:bodyPr>
          <a:lstStyle/>
          <a:p>
            <a:pPr marL="0" indent="0">
              <a:buNone/>
            </a:pPr>
            <a:endParaRPr lang="en-US" sz="2800" dirty="0">
              <a:solidFill>
                <a:schemeClr val="bg1"/>
              </a:solidFill>
            </a:endParaRPr>
          </a:p>
          <a:p>
            <a:pPr marL="228600" lvl="1" indent="0">
              <a:buNone/>
            </a:pPr>
            <a:r>
              <a:rPr lang="en-US" sz="2400" b="1" dirty="0">
                <a:solidFill>
                  <a:schemeClr val="bg1"/>
                </a:solidFill>
              </a:rPr>
              <a:t>FREN 212 French in Translation:</a:t>
            </a:r>
            <a:r>
              <a:rPr lang="en-US" sz="2400" dirty="0">
                <a:solidFill>
                  <a:schemeClr val="bg1"/>
                </a:solidFill>
              </a:rPr>
              <a:t> Continued collaboration with RBSCP, which holds all ELEVEN volumes of </a:t>
            </a:r>
            <a:r>
              <a:rPr lang="en-US" sz="2400" i="1" dirty="0" err="1">
                <a:solidFill>
                  <a:schemeClr val="bg1"/>
                </a:solidFill>
              </a:rPr>
              <a:t>Mystères</a:t>
            </a:r>
            <a:r>
              <a:rPr lang="en-US" sz="2400" i="1" dirty="0">
                <a:solidFill>
                  <a:schemeClr val="bg1"/>
                </a:solidFill>
              </a:rPr>
              <a:t> de </a:t>
            </a:r>
            <a:r>
              <a:rPr lang="en-US" sz="2400" i="1" dirty="0" err="1">
                <a:solidFill>
                  <a:schemeClr val="bg1"/>
                </a:solidFill>
              </a:rPr>
              <a:t>Londres</a:t>
            </a:r>
            <a:r>
              <a:rPr lang="en-US" sz="2400" i="1" dirty="0">
                <a:solidFill>
                  <a:schemeClr val="bg1"/>
                </a:solidFill>
              </a:rPr>
              <a:t>!  </a:t>
            </a:r>
          </a:p>
        </p:txBody>
      </p:sp>
      <p:sp>
        <p:nvSpPr>
          <p:cNvPr id="5" name="Footer Placeholder 4">
            <a:extLst>
              <a:ext uri="{FF2B5EF4-FFF2-40B4-BE49-F238E27FC236}">
                <a16:creationId xmlns:a16="http://schemas.microsoft.com/office/drawing/2014/main" id="{5FC2137E-D8BE-C174-F1EC-3EEB9E288FEB}"/>
              </a:ext>
            </a:extLst>
          </p:cNvPr>
          <p:cNvSpPr>
            <a:spLocks noGrp="1"/>
          </p:cNvSpPr>
          <p:nvPr>
            <p:ph type="ftr" sz="quarter" idx="11"/>
          </p:nvPr>
        </p:nvSpPr>
        <p:spPr>
          <a:xfrm>
            <a:off x="7344016" y="6424761"/>
            <a:ext cx="4059936" cy="365125"/>
          </a:xfrm>
        </p:spPr>
        <p:txBody>
          <a:bodyPr>
            <a:normAutofit/>
          </a:bodyPr>
          <a:lstStyle/>
          <a:p>
            <a:r>
              <a:rPr lang="en-US">
                <a:solidFill>
                  <a:schemeClr val="bg1"/>
                </a:solidFill>
                <a:ea typeface="+mn-lt"/>
                <a:cs typeface="+mn-lt"/>
              </a:rPr>
              <a:t>FRENCH OER? </a:t>
            </a:r>
            <a:r>
              <a:rPr lang="en-US" i="1">
                <a:solidFill>
                  <a:schemeClr val="bg1"/>
                </a:solidFill>
                <a:ea typeface="+mn-lt"/>
                <a:cs typeface="+mn-lt"/>
              </a:rPr>
              <a:t>ABSOLUMENT!</a:t>
            </a:r>
            <a:endParaRPr lang="en-US">
              <a:solidFill>
                <a:schemeClr val="bg1"/>
              </a:solidFill>
              <a:ea typeface="+mn-lt"/>
              <a:cs typeface="+mn-lt"/>
            </a:endParaRPr>
          </a:p>
          <a:p>
            <a:pPr>
              <a:spcAft>
                <a:spcPts val="600"/>
              </a:spcAft>
            </a:pPr>
            <a:endParaRPr lang="en-US">
              <a:solidFill>
                <a:schemeClr val="bg1"/>
              </a:solidFill>
            </a:endParaRPr>
          </a:p>
        </p:txBody>
      </p:sp>
      <p:sp>
        <p:nvSpPr>
          <p:cNvPr id="6" name="Slide Number Placeholder 5">
            <a:extLst>
              <a:ext uri="{FF2B5EF4-FFF2-40B4-BE49-F238E27FC236}">
                <a16:creationId xmlns:a16="http://schemas.microsoft.com/office/drawing/2014/main" id="{90169945-A553-BFCA-3870-1BA31495A058}"/>
              </a:ext>
            </a:extLst>
          </p:cNvPr>
          <p:cNvSpPr>
            <a:spLocks noGrp="1"/>
          </p:cNvSpPr>
          <p:nvPr>
            <p:ph type="sldNum" sz="quarter" idx="12"/>
          </p:nvPr>
        </p:nvSpPr>
        <p:spPr>
          <a:xfrm>
            <a:off x="11403951" y="6425816"/>
            <a:ext cx="429768" cy="365125"/>
          </a:xfrm>
        </p:spPr>
        <p:txBody>
          <a:bodyPr>
            <a:normAutofit/>
          </a:bodyPr>
          <a:lstStyle/>
          <a:p>
            <a:pPr>
              <a:spcAft>
                <a:spcPts val="600"/>
              </a:spcAft>
            </a:pPr>
            <a:fld id="{6E91CC32-6A6B-4E2E-BBA1-6864F305DA26}" type="slidenum">
              <a:rPr lang="en-US">
                <a:solidFill>
                  <a:schemeClr val="bg1"/>
                </a:solidFill>
              </a:rPr>
              <a:pPr>
                <a:spcAft>
                  <a:spcPts val="600"/>
                </a:spcAft>
              </a:pPr>
              <a:t>27</a:t>
            </a:fld>
            <a:endParaRPr lang="en-US">
              <a:solidFill>
                <a:schemeClr val="bg1"/>
              </a:solidFill>
            </a:endParaRPr>
          </a:p>
        </p:txBody>
      </p:sp>
      <p:pic>
        <p:nvPicPr>
          <p:cNvPr id="8" name="Picture 7" descr="A cartoon of a person playing pool&#10;&#10;Description automatically generated">
            <a:extLst>
              <a:ext uri="{FF2B5EF4-FFF2-40B4-BE49-F238E27FC236}">
                <a16:creationId xmlns:a16="http://schemas.microsoft.com/office/drawing/2014/main" id="{17602A0C-5287-D099-0ECA-F50AC69369BE}"/>
              </a:ext>
            </a:extLst>
          </p:cNvPr>
          <p:cNvPicPr>
            <a:picLocks noChangeAspect="1"/>
          </p:cNvPicPr>
          <p:nvPr/>
        </p:nvPicPr>
        <p:blipFill>
          <a:blip r:embed="rId2"/>
          <a:stretch>
            <a:fillRect/>
          </a:stretch>
        </p:blipFill>
        <p:spPr>
          <a:xfrm>
            <a:off x="8136128" y="965697"/>
            <a:ext cx="3543300" cy="5219700"/>
          </a:xfrm>
          <a:prstGeom prst="rect">
            <a:avLst/>
          </a:prstGeom>
        </p:spPr>
      </p:pic>
    </p:spTree>
    <p:extLst>
      <p:ext uri="{BB962C8B-B14F-4D97-AF65-F5344CB8AC3E}">
        <p14:creationId xmlns:p14="http://schemas.microsoft.com/office/powerpoint/2010/main" val="24475551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9921ADB-B43D-32C5-18EE-18AF3C436D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B58AFC1D-8D9D-F3F4-C409-17B27BA86E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BCFF283-0A6B-63FA-1B78-910BC67F95B3}"/>
              </a:ext>
            </a:extLst>
          </p:cNvPr>
          <p:cNvSpPr>
            <a:spLocks noGrp="1"/>
          </p:cNvSpPr>
          <p:nvPr>
            <p:ph type="title"/>
          </p:nvPr>
        </p:nvSpPr>
        <p:spPr>
          <a:xfrm>
            <a:off x="317057" y="826840"/>
            <a:ext cx="3229942" cy="5363531"/>
          </a:xfrm>
        </p:spPr>
        <p:txBody>
          <a:bodyPr anchor="b">
            <a:normAutofit/>
          </a:bodyPr>
          <a:lstStyle/>
          <a:p>
            <a:r>
              <a:rPr lang="en-US" sz="4000" dirty="0"/>
              <a:t>Next Steps</a:t>
            </a:r>
          </a:p>
        </p:txBody>
      </p:sp>
      <p:sp>
        <p:nvSpPr>
          <p:cNvPr id="4" name="Date Placeholder 3">
            <a:extLst>
              <a:ext uri="{FF2B5EF4-FFF2-40B4-BE49-F238E27FC236}">
                <a16:creationId xmlns:a16="http://schemas.microsoft.com/office/drawing/2014/main" id="{C9EA1C98-13DE-FE77-8AAB-6DE318DDDAC1}"/>
              </a:ext>
            </a:extLst>
          </p:cNvPr>
          <p:cNvSpPr>
            <a:spLocks noGrp="1"/>
          </p:cNvSpPr>
          <p:nvPr>
            <p:ph type="dt" sz="half" idx="10"/>
          </p:nvPr>
        </p:nvSpPr>
        <p:spPr>
          <a:xfrm>
            <a:off x="340137" y="63202"/>
            <a:ext cx="2743200" cy="318221"/>
          </a:xfrm>
        </p:spPr>
        <p:txBody>
          <a:bodyPr>
            <a:normAutofit/>
          </a:bodyPr>
          <a:lstStyle/>
          <a:p>
            <a:pPr>
              <a:spcAft>
                <a:spcPts val="600"/>
              </a:spcAft>
            </a:pPr>
            <a:fld id="{0F996519-E62D-4F8C-AE1E-36928EC7D15C}" type="datetime1">
              <a:rPr lang="en-US" smtClean="0"/>
              <a:pPr>
                <a:spcAft>
                  <a:spcPts val="600"/>
                </a:spcAft>
              </a:pPr>
              <a:t>6/24/2024</a:t>
            </a:fld>
            <a:endParaRPr lang="en-US"/>
          </a:p>
        </p:txBody>
      </p:sp>
      <p:sp>
        <p:nvSpPr>
          <p:cNvPr id="15" name="Freeform: Shape 14">
            <a:extLst>
              <a:ext uri="{FF2B5EF4-FFF2-40B4-BE49-F238E27FC236}">
                <a16:creationId xmlns:a16="http://schemas.microsoft.com/office/drawing/2014/main" id="{CE56D5D3-3105-1C66-5BAB-FA7B033D5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76699" y="0"/>
            <a:ext cx="8115301" cy="6858000"/>
          </a:xfrm>
          <a:custGeom>
            <a:avLst/>
            <a:gdLst>
              <a:gd name="connsiteX0" fmla="*/ 677913 w 8115301"/>
              <a:gd name="connsiteY0" fmla="*/ 0 h 6858000"/>
              <a:gd name="connsiteX1" fmla="*/ 8115301 w 8115301"/>
              <a:gd name="connsiteY1" fmla="*/ 0 h 6858000"/>
              <a:gd name="connsiteX2" fmla="*/ 8115301 w 8115301"/>
              <a:gd name="connsiteY2" fmla="*/ 6858000 h 6858000"/>
              <a:gd name="connsiteX3" fmla="*/ 677913 w 8115301"/>
              <a:gd name="connsiteY3" fmla="*/ 6858000 h 6858000"/>
              <a:gd name="connsiteX4" fmla="*/ 0 w 8115301"/>
              <a:gd name="connsiteY4" fmla="*/ 6180087 h 6858000"/>
              <a:gd name="connsiteX5" fmla="*/ 0 w 8115301"/>
              <a:gd name="connsiteY5" fmla="*/ 677913 h 6858000"/>
              <a:gd name="connsiteX6" fmla="*/ 677913 w 811530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15301" h="6858000">
                <a:moveTo>
                  <a:pt x="677913" y="0"/>
                </a:moveTo>
                <a:lnTo>
                  <a:pt x="8115301" y="0"/>
                </a:lnTo>
                <a:lnTo>
                  <a:pt x="8115301" y="6858000"/>
                </a:lnTo>
                <a:lnTo>
                  <a:pt x="677913" y="6858000"/>
                </a:lnTo>
                <a:cubicBezTo>
                  <a:pt x="303512" y="6858000"/>
                  <a:pt x="0" y="6554488"/>
                  <a:pt x="0" y="6180087"/>
                </a:cubicBezTo>
                <a:lnTo>
                  <a:pt x="0" y="677913"/>
                </a:lnTo>
                <a:cubicBezTo>
                  <a:pt x="0" y="303512"/>
                  <a:pt x="303512" y="0"/>
                  <a:pt x="67791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EF06CB81-AD7B-68B8-76D6-769E364E9CC3}"/>
              </a:ext>
            </a:extLst>
          </p:cNvPr>
          <p:cNvSpPr>
            <a:spLocks noGrp="1"/>
          </p:cNvSpPr>
          <p:nvPr>
            <p:ph idx="1"/>
          </p:nvPr>
        </p:nvSpPr>
        <p:spPr>
          <a:xfrm>
            <a:off x="4382530" y="762000"/>
            <a:ext cx="4059936" cy="5230092"/>
          </a:xfrm>
        </p:spPr>
        <p:txBody>
          <a:bodyPr anchor="t">
            <a:normAutofit/>
          </a:bodyPr>
          <a:lstStyle/>
          <a:p>
            <a:pPr marL="0" indent="0">
              <a:buNone/>
            </a:pPr>
            <a:endParaRPr lang="en-US" sz="2800" dirty="0">
              <a:solidFill>
                <a:schemeClr val="bg1"/>
              </a:solidFill>
            </a:endParaRPr>
          </a:p>
          <a:p>
            <a:pPr marL="228600" lvl="1" indent="0">
              <a:buNone/>
            </a:pPr>
            <a:r>
              <a:rPr lang="en-US" sz="2400" dirty="0">
                <a:solidFill>
                  <a:schemeClr val="bg1"/>
                </a:solidFill>
              </a:rPr>
              <a:t>Continued exploration of how these concepts   (OER and exhibits as pedagogy) are scalable to other courses and disciplines. </a:t>
            </a:r>
            <a:r>
              <a:rPr lang="en-US" sz="2400" i="1" dirty="0">
                <a:solidFill>
                  <a:schemeClr val="bg1"/>
                </a:solidFill>
              </a:rPr>
              <a:t> </a:t>
            </a:r>
          </a:p>
        </p:txBody>
      </p:sp>
      <p:sp>
        <p:nvSpPr>
          <p:cNvPr id="5" name="Footer Placeholder 4">
            <a:extLst>
              <a:ext uri="{FF2B5EF4-FFF2-40B4-BE49-F238E27FC236}">
                <a16:creationId xmlns:a16="http://schemas.microsoft.com/office/drawing/2014/main" id="{5FC2137E-D8BE-C174-F1EC-3EEB9E288FEB}"/>
              </a:ext>
            </a:extLst>
          </p:cNvPr>
          <p:cNvSpPr>
            <a:spLocks noGrp="1"/>
          </p:cNvSpPr>
          <p:nvPr>
            <p:ph type="ftr" sz="quarter" idx="11"/>
          </p:nvPr>
        </p:nvSpPr>
        <p:spPr>
          <a:xfrm>
            <a:off x="7344016" y="6424761"/>
            <a:ext cx="4059936" cy="365125"/>
          </a:xfrm>
        </p:spPr>
        <p:txBody>
          <a:bodyPr>
            <a:normAutofit/>
          </a:bodyPr>
          <a:lstStyle/>
          <a:p>
            <a:r>
              <a:rPr lang="en-US">
                <a:solidFill>
                  <a:schemeClr val="bg1"/>
                </a:solidFill>
                <a:ea typeface="+mn-lt"/>
                <a:cs typeface="+mn-lt"/>
              </a:rPr>
              <a:t>FRENCH OER? </a:t>
            </a:r>
            <a:r>
              <a:rPr lang="en-US" i="1">
                <a:solidFill>
                  <a:schemeClr val="bg1"/>
                </a:solidFill>
                <a:ea typeface="+mn-lt"/>
                <a:cs typeface="+mn-lt"/>
              </a:rPr>
              <a:t>ABSOLUMENT!</a:t>
            </a:r>
            <a:endParaRPr lang="en-US">
              <a:solidFill>
                <a:schemeClr val="bg1"/>
              </a:solidFill>
              <a:ea typeface="+mn-lt"/>
              <a:cs typeface="+mn-lt"/>
            </a:endParaRPr>
          </a:p>
          <a:p>
            <a:pPr>
              <a:spcAft>
                <a:spcPts val="600"/>
              </a:spcAft>
            </a:pPr>
            <a:endParaRPr lang="en-US">
              <a:solidFill>
                <a:schemeClr val="bg1"/>
              </a:solidFill>
            </a:endParaRPr>
          </a:p>
        </p:txBody>
      </p:sp>
      <p:sp>
        <p:nvSpPr>
          <p:cNvPr id="6" name="Slide Number Placeholder 5">
            <a:extLst>
              <a:ext uri="{FF2B5EF4-FFF2-40B4-BE49-F238E27FC236}">
                <a16:creationId xmlns:a16="http://schemas.microsoft.com/office/drawing/2014/main" id="{90169945-A553-BFCA-3870-1BA31495A058}"/>
              </a:ext>
            </a:extLst>
          </p:cNvPr>
          <p:cNvSpPr>
            <a:spLocks noGrp="1"/>
          </p:cNvSpPr>
          <p:nvPr>
            <p:ph type="sldNum" sz="quarter" idx="12"/>
          </p:nvPr>
        </p:nvSpPr>
        <p:spPr>
          <a:xfrm>
            <a:off x="11403951" y="6425816"/>
            <a:ext cx="429768" cy="365125"/>
          </a:xfrm>
        </p:spPr>
        <p:txBody>
          <a:bodyPr>
            <a:normAutofit/>
          </a:bodyPr>
          <a:lstStyle/>
          <a:p>
            <a:pPr>
              <a:spcAft>
                <a:spcPts val="600"/>
              </a:spcAft>
            </a:pPr>
            <a:fld id="{6E91CC32-6A6B-4E2E-BBA1-6864F305DA26}" type="slidenum">
              <a:rPr lang="en-US">
                <a:solidFill>
                  <a:schemeClr val="bg1"/>
                </a:solidFill>
              </a:rPr>
              <a:pPr>
                <a:spcAft>
                  <a:spcPts val="600"/>
                </a:spcAft>
              </a:pPr>
              <a:t>28</a:t>
            </a:fld>
            <a:endParaRPr lang="en-US">
              <a:solidFill>
                <a:schemeClr val="bg1"/>
              </a:solidFill>
            </a:endParaRPr>
          </a:p>
        </p:txBody>
      </p:sp>
      <p:pic>
        <p:nvPicPr>
          <p:cNvPr id="7" name="Graphic 6" descr="Books on shelf with solid fill">
            <a:extLst>
              <a:ext uri="{FF2B5EF4-FFF2-40B4-BE49-F238E27FC236}">
                <a16:creationId xmlns:a16="http://schemas.microsoft.com/office/drawing/2014/main" id="{AD702969-55F2-3EB1-ADD5-B9F30F09E98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537807" y="1771331"/>
            <a:ext cx="3200399" cy="3208913"/>
          </a:xfrm>
          <a:prstGeom prst="rect">
            <a:avLst/>
          </a:prstGeom>
        </p:spPr>
      </p:pic>
    </p:spTree>
    <p:extLst>
      <p:ext uri="{BB962C8B-B14F-4D97-AF65-F5344CB8AC3E}">
        <p14:creationId xmlns:p14="http://schemas.microsoft.com/office/powerpoint/2010/main" val="18362923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AF904DB4-22D2-4F22-B1B8-ADDDBB7FF6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F60C5463-4C1F-6EA2-5253-B3A2FE16A3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0"/>
            <a:ext cx="4076698" cy="6858000"/>
          </a:xfrm>
          <a:custGeom>
            <a:avLst/>
            <a:gdLst>
              <a:gd name="connsiteX0" fmla="*/ 4076698 w 4076698"/>
              <a:gd name="connsiteY0" fmla="*/ 6858000 h 6858000"/>
              <a:gd name="connsiteX1" fmla="*/ 677913 w 4076698"/>
              <a:gd name="connsiteY1" fmla="*/ 6858000 h 6858000"/>
              <a:gd name="connsiteX2" fmla="*/ 0 w 4076698"/>
              <a:gd name="connsiteY2" fmla="*/ 6180087 h 6858000"/>
              <a:gd name="connsiteX3" fmla="*/ 0 w 4076698"/>
              <a:gd name="connsiteY3" fmla="*/ 677913 h 6858000"/>
              <a:gd name="connsiteX4" fmla="*/ 677913 w 4076698"/>
              <a:gd name="connsiteY4" fmla="*/ 0 h 6858000"/>
              <a:gd name="connsiteX5" fmla="*/ 4076698 w 4076698"/>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6698" h="6858000">
                <a:moveTo>
                  <a:pt x="4076698" y="6858000"/>
                </a:moveTo>
                <a:lnTo>
                  <a:pt x="677913" y="6858000"/>
                </a:lnTo>
                <a:cubicBezTo>
                  <a:pt x="303512" y="6858000"/>
                  <a:pt x="0" y="6554488"/>
                  <a:pt x="0" y="6180087"/>
                </a:cubicBezTo>
                <a:lnTo>
                  <a:pt x="0" y="677913"/>
                </a:lnTo>
                <a:cubicBezTo>
                  <a:pt x="0" y="303512"/>
                  <a:pt x="303512" y="0"/>
                  <a:pt x="677913" y="0"/>
                </a:cubicBezTo>
                <a:lnTo>
                  <a:pt x="4076698"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6F0AB81D-B098-5C2C-1C2E-D8FF2359CB7F}"/>
              </a:ext>
            </a:extLst>
          </p:cNvPr>
          <p:cNvSpPr>
            <a:spLocks noGrp="1"/>
          </p:cNvSpPr>
          <p:nvPr>
            <p:ph type="title"/>
          </p:nvPr>
        </p:nvSpPr>
        <p:spPr>
          <a:xfrm>
            <a:off x="317057" y="753762"/>
            <a:ext cx="3229942" cy="5436609"/>
          </a:xfrm>
        </p:spPr>
        <p:txBody>
          <a:bodyPr anchor="t">
            <a:normAutofit/>
          </a:bodyPr>
          <a:lstStyle/>
          <a:p>
            <a:r>
              <a:rPr lang="en-US" sz="4000" dirty="0">
                <a:solidFill>
                  <a:schemeClr val="bg1"/>
                </a:solidFill>
              </a:rPr>
              <a:t>What did we learn?</a:t>
            </a:r>
          </a:p>
        </p:txBody>
      </p:sp>
      <p:sp>
        <p:nvSpPr>
          <p:cNvPr id="4" name="Date Placeholder 3">
            <a:extLst>
              <a:ext uri="{FF2B5EF4-FFF2-40B4-BE49-F238E27FC236}">
                <a16:creationId xmlns:a16="http://schemas.microsoft.com/office/drawing/2014/main" id="{87093345-A8B5-7CF2-642A-440E9FEA5774}"/>
              </a:ext>
            </a:extLst>
          </p:cNvPr>
          <p:cNvSpPr>
            <a:spLocks noGrp="1"/>
          </p:cNvSpPr>
          <p:nvPr>
            <p:ph type="dt" sz="half" idx="10"/>
          </p:nvPr>
        </p:nvSpPr>
        <p:spPr>
          <a:xfrm>
            <a:off x="340137" y="63202"/>
            <a:ext cx="2743200" cy="318221"/>
          </a:xfrm>
        </p:spPr>
        <p:txBody>
          <a:bodyPr>
            <a:normAutofit/>
          </a:bodyPr>
          <a:lstStyle/>
          <a:p>
            <a:pPr>
              <a:spcAft>
                <a:spcPts val="600"/>
              </a:spcAft>
            </a:pPr>
            <a:fld id="{0F996519-E62D-4F8C-AE1E-36928EC7D15C}" type="datetime1">
              <a:rPr lang="en-US">
                <a:solidFill>
                  <a:schemeClr val="bg1"/>
                </a:solidFill>
              </a:rPr>
              <a:pPr>
                <a:spcAft>
                  <a:spcPts val="600"/>
                </a:spcAft>
              </a:pPr>
              <a:t>6/24/2024</a:t>
            </a:fld>
            <a:endParaRPr lang="en-US">
              <a:solidFill>
                <a:schemeClr val="bg1"/>
              </a:solidFill>
            </a:endParaRPr>
          </a:p>
        </p:txBody>
      </p:sp>
      <p:sp>
        <p:nvSpPr>
          <p:cNvPr id="5" name="Footer Placeholder 4">
            <a:extLst>
              <a:ext uri="{FF2B5EF4-FFF2-40B4-BE49-F238E27FC236}">
                <a16:creationId xmlns:a16="http://schemas.microsoft.com/office/drawing/2014/main" id="{EA7E260E-5869-CA2C-27B3-1CF0BEFE438A}"/>
              </a:ext>
            </a:extLst>
          </p:cNvPr>
          <p:cNvSpPr>
            <a:spLocks noGrp="1"/>
          </p:cNvSpPr>
          <p:nvPr>
            <p:ph type="ftr" sz="quarter" idx="11"/>
          </p:nvPr>
        </p:nvSpPr>
        <p:spPr>
          <a:xfrm>
            <a:off x="7344016" y="6424761"/>
            <a:ext cx="4059936" cy="365125"/>
          </a:xfrm>
        </p:spPr>
        <p:txBody>
          <a:bodyPr>
            <a:normAutofit/>
          </a:bodyPr>
          <a:lstStyle/>
          <a:p>
            <a:r>
              <a:rPr lang="en-US">
                <a:ea typeface="+mn-lt"/>
                <a:cs typeface="+mn-lt"/>
              </a:rPr>
              <a:t>FRENCH OER? </a:t>
            </a:r>
            <a:r>
              <a:rPr lang="en-US" i="1">
                <a:ea typeface="+mn-lt"/>
                <a:cs typeface="+mn-lt"/>
              </a:rPr>
              <a:t>ABSOLUMENT!</a:t>
            </a:r>
            <a:endParaRPr lang="en-US">
              <a:solidFill>
                <a:srgbClr val="000000"/>
              </a:solidFill>
              <a:ea typeface="+mn-lt"/>
              <a:cs typeface="+mn-lt"/>
            </a:endParaRPr>
          </a:p>
          <a:p>
            <a:pPr>
              <a:spcAft>
                <a:spcPts val="600"/>
              </a:spcAft>
            </a:pPr>
            <a:endParaRPr lang="en-US"/>
          </a:p>
        </p:txBody>
      </p:sp>
      <p:sp>
        <p:nvSpPr>
          <p:cNvPr id="6" name="Slide Number Placeholder 5">
            <a:extLst>
              <a:ext uri="{FF2B5EF4-FFF2-40B4-BE49-F238E27FC236}">
                <a16:creationId xmlns:a16="http://schemas.microsoft.com/office/drawing/2014/main" id="{DFDFD8D4-A98F-F8D0-1438-AF76BE033B4D}"/>
              </a:ext>
            </a:extLst>
          </p:cNvPr>
          <p:cNvSpPr>
            <a:spLocks noGrp="1"/>
          </p:cNvSpPr>
          <p:nvPr>
            <p:ph type="sldNum" sz="quarter" idx="12"/>
          </p:nvPr>
        </p:nvSpPr>
        <p:spPr>
          <a:xfrm>
            <a:off x="11403951" y="6425816"/>
            <a:ext cx="429768" cy="365125"/>
          </a:xfrm>
        </p:spPr>
        <p:txBody>
          <a:bodyPr>
            <a:normAutofit/>
          </a:bodyPr>
          <a:lstStyle/>
          <a:p>
            <a:pPr>
              <a:spcAft>
                <a:spcPts val="600"/>
              </a:spcAft>
            </a:pPr>
            <a:fld id="{6E91CC32-6A6B-4E2E-BBA1-6864F305DA26}" type="slidenum">
              <a:rPr lang="en-US" smtClean="0"/>
              <a:pPr>
                <a:spcAft>
                  <a:spcPts val="600"/>
                </a:spcAft>
              </a:pPr>
              <a:t>29</a:t>
            </a:fld>
            <a:endParaRPr lang="en-US"/>
          </a:p>
        </p:txBody>
      </p:sp>
      <p:graphicFrame>
        <p:nvGraphicFramePr>
          <p:cNvPr id="8" name="Content Placeholder 2">
            <a:extLst>
              <a:ext uri="{FF2B5EF4-FFF2-40B4-BE49-F238E27FC236}">
                <a16:creationId xmlns:a16="http://schemas.microsoft.com/office/drawing/2014/main" id="{DE614E22-03EF-B763-54A4-DB76B064AA84}"/>
              </a:ext>
            </a:extLst>
          </p:cNvPr>
          <p:cNvGraphicFramePr>
            <a:graphicFrameLocks noGrp="1"/>
          </p:cNvGraphicFramePr>
          <p:nvPr>
            <p:ph idx="1"/>
            <p:extLst>
              <p:ext uri="{D42A27DB-BD31-4B8C-83A1-F6EECF244321}">
                <p14:modId xmlns:p14="http://schemas.microsoft.com/office/powerpoint/2010/main" val="2457763386"/>
              </p:ext>
            </p:extLst>
          </p:nvPr>
        </p:nvGraphicFramePr>
        <p:xfrm>
          <a:off x="5015619" y="838201"/>
          <a:ext cx="6388331" cy="51914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488699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1D37E-752E-8E42-863C-6319354EFA14}"/>
              </a:ext>
            </a:extLst>
          </p:cNvPr>
          <p:cNvSpPr>
            <a:spLocks noGrp="1"/>
          </p:cNvSpPr>
          <p:nvPr>
            <p:ph type="title"/>
          </p:nvPr>
        </p:nvSpPr>
        <p:spPr/>
        <p:txBody>
          <a:bodyPr/>
          <a:lstStyle/>
          <a:p>
            <a:r>
              <a:rPr lang="en-US" dirty="0"/>
              <a:t>Collaboration context</a:t>
            </a:r>
          </a:p>
        </p:txBody>
      </p:sp>
      <p:sp>
        <p:nvSpPr>
          <p:cNvPr id="3" name="Content Placeholder 2">
            <a:extLst>
              <a:ext uri="{FF2B5EF4-FFF2-40B4-BE49-F238E27FC236}">
                <a16:creationId xmlns:a16="http://schemas.microsoft.com/office/drawing/2014/main" id="{FD97D21C-98A6-6317-9C22-332D9504A64D}"/>
              </a:ext>
            </a:extLst>
          </p:cNvPr>
          <p:cNvSpPr>
            <a:spLocks noGrp="1"/>
          </p:cNvSpPr>
          <p:nvPr>
            <p:ph idx="1"/>
          </p:nvPr>
        </p:nvSpPr>
        <p:spPr>
          <a:xfrm>
            <a:off x="322697" y="2306781"/>
            <a:ext cx="8317808" cy="3870181"/>
          </a:xfrm>
        </p:spPr>
        <p:txBody>
          <a:bodyPr vert="horz" lIns="91440" tIns="45720" rIns="91440" bIns="45720" rtlCol="0" anchor="t">
            <a:normAutofit/>
          </a:bodyPr>
          <a:lstStyle/>
          <a:p>
            <a:r>
              <a:rPr lang="en-US" dirty="0"/>
              <a:t>2019: Prof. Julie Papaioannou is in Paris and inspired to redesign her "Migration in France“ course. Apply museum exhibits' educational approach to "open" education outside of the classroom.  </a:t>
            </a:r>
          </a:p>
          <a:p>
            <a:r>
              <a:rPr lang="en-US" dirty="0"/>
              <a:t>2020: FREN 204 "French Culture:" Julie &amp; Kristen work with 4 students to create 3 OER</a:t>
            </a:r>
          </a:p>
          <a:p>
            <a:r>
              <a:rPr lang="en-US" dirty="0"/>
              <a:t>2020-2021: Julie &amp; Kristen redesign "Migration in France" course to include open pedagogical practices</a:t>
            </a:r>
          </a:p>
          <a:p>
            <a:r>
              <a:rPr lang="en-US" dirty="0"/>
              <a:t>Spring 2022: "Musing the Museums: Migration and Everyday Life in France" course - Jessica joins in for exhibition component.</a:t>
            </a:r>
          </a:p>
        </p:txBody>
      </p:sp>
      <p:sp>
        <p:nvSpPr>
          <p:cNvPr id="4" name="Date Placeholder 3">
            <a:extLst>
              <a:ext uri="{FF2B5EF4-FFF2-40B4-BE49-F238E27FC236}">
                <a16:creationId xmlns:a16="http://schemas.microsoft.com/office/drawing/2014/main" id="{C77F5DF3-3A55-AD0F-47F7-B2BF6DDD7EC5}"/>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61F8CBEE-A075-7BD6-1407-14F412B01620}"/>
              </a:ext>
            </a:extLst>
          </p:cNvPr>
          <p:cNvSpPr>
            <a:spLocks noGrp="1"/>
          </p:cNvSpPr>
          <p:nvPr>
            <p:ph type="ftr" sz="quarter" idx="11"/>
          </p:nvPr>
        </p:nvSpPr>
        <p:spPr/>
        <p:txBody>
          <a:bodyPr/>
          <a:lstStyle/>
          <a:p>
            <a:r>
              <a:rPr lang="en-US">
                <a:ea typeface="+mn-lt"/>
                <a:cs typeface="+mn-lt"/>
              </a:rPr>
              <a:t>FRENCH OER? </a:t>
            </a:r>
            <a:r>
              <a:rPr lang="en-US" i="1">
                <a:ea typeface="+mn-lt"/>
                <a:cs typeface="+mn-lt"/>
              </a:rPr>
              <a:t>ABSOLUMENT!</a:t>
            </a:r>
            <a:endParaRPr lang="en-US">
              <a:solidFill>
                <a:srgbClr val="000000"/>
              </a:solidFill>
              <a:ea typeface="+mn-lt"/>
              <a:cs typeface="+mn-lt"/>
            </a:endParaRPr>
          </a:p>
          <a:p>
            <a:endParaRPr lang="en-US"/>
          </a:p>
        </p:txBody>
      </p:sp>
      <p:sp>
        <p:nvSpPr>
          <p:cNvPr id="6" name="Slide Number Placeholder 5">
            <a:extLst>
              <a:ext uri="{FF2B5EF4-FFF2-40B4-BE49-F238E27FC236}">
                <a16:creationId xmlns:a16="http://schemas.microsoft.com/office/drawing/2014/main" id="{39F5470C-2DD4-E465-976E-BF6C28AC0E3D}"/>
              </a:ext>
            </a:extLst>
          </p:cNvPr>
          <p:cNvSpPr>
            <a:spLocks noGrp="1"/>
          </p:cNvSpPr>
          <p:nvPr>
            <p:ph type="sldNum" sz="quarter" idx="12"/>
          </p:nvPr>
        </p:nvSpPr>
        <p:spPr/>
        <p:txBody>
          <a:bodyPr/>
          <a:lstStyle/>
          <a:p>
            <a:fld id="{6E91CC32-6A6B-4E2E-BBA1-6864F305DA26}" type="slidenum">
              <a:rPr lang="en-US" smtClean="0"/>
              <a:t>3</a:t>
            </a:fld>
            <a:endParaRPr lang="en-US"/>
          </a:p>
        </p:txBody>
      </p:sp>
      <p:pic>
        <p:nvPicPr>
          <p:cNvPr id="7" name="Picture 6" descr="A book with a picture of a person&#10;&#10;Description automatically generated">
            <a:extLst>
              <a:ext uri="{FF2B5EF4-FFF2-40B4-BE49-F238E27FC236}">
                <a16:creationId xmlns:a16="http://schemas.microsoft.com/office/drawing/2014/main" id="{D76F5483-3BA7-8827-2220-581A27FBD49D}"/>
              </a:ext>
            </a:extLst>
          </p:cNvPr>
          <p:cNvPicPr>
            <a:picLocks noChangeAspect="1"/>
          </p:cNvPicPr>
          <p:nvPr/>
        </p:nvPicPr>
        <p:blipFill>
          <a:blip r:embed="rId2"/>
          <a:stretch>
            <a:fillRect/>
          </a:stretch>
        </p:blipFill>
        <p:spPr>
          <a:xfrm>
            <a:off x="8882044" y="1618505"/>
            <a:ext cx="2763084" cy="3463482"/>
          </a:xfrm>
          <a:prstGeom prst="rect">
            <a:avLst/>
          </a:prstGeom>
        </p:spPr>
      </p:pic>
    </p:spTree>
    <p:extLst>
      <p:ext uri="{BB962C8B-B14F-4D97-AF65-F5344CB8AC3E}">
        <p14:creationId xmlns:p14="http://schemas.microsoft.com/office/powerpoint/2010/main" val="30169230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A1D13-656F-D2D7-A82F-3BB1A063AAAA}"/>
              </a:ext>
            </a:extLst>
          </p:cNvPr>
          <p:cNvSpPr>
            <a:spLocks noGrp="1"/>
          </p:cNvSpPr>
          <p:nvPr>
            <p:ph type="title"/>
          </p:nvPr>
        </p:nvSpPr>
        <p:spPr/>
        <p:txBody>
          <a:bodyPr/>
          <a:lstStyle/>
          <a:p>
            <a:r>
              <a:rPr lang="en-US"/>
              <a:t>Thank You! </a:t>
            </a:r>
          </a:p>
        </p:txBody>
      </p:sp>
      <p:sp>
        <p:nvSpPr>
          <p:cNvPr id="3" name="Content Placeholder 2">
            <a:extLst>
              <a:ext uri="{FF2B5EF4-FFF2-40B4-BE49-F238E27FC236}">
                <a16:creationId xmlns:a16="http://schemas.microsoft.com/office/drawing/2014/main" id="{4A0F867F-1868-375D-FE0A-9AD911DF32C8}"/>
              </a:ext>
            </a:extLst>
          </p:cNvPr>
          <p:cNvSpPr>
            <a:spLocks noGrp="1"/>
          </p:cNvSpPr>
          <p:nvPr>
            <p:ph idx="1"/>
          </p:nvPr>
        </p:nvSpPr>
        <p:spPr/>
        <p:txBody>
          <a:bodyPr vert="horz" lIns="91440" tIns="45720" rIns="91440" bIns="45720" rtlCol="0" anchor="t">
            <a:normAutofit/>
          </a:bodyPr>
          <a:lstStyle/>
          <a:p>
            <a:r>
              <a:rPr lang="en-US"/>
              <a:t>Jessica Lacher-Feldman, Exhibitions &amp; Special Projects Manager </a:t>
            </a:r>
            <a:r>
              <a:rPr lang="en-US">
                <a:hlinkClick r:id="rId2"/>
              </a:rPr>
              <a:t>jlacherfeldman@library.Rochester.edu</a:t>
            </a:r>
            <a:r>
              <a:rPr lang="en-US"/>
              <a:t> </a:t>
            </a:r>
          </a:p>
          <a:p>
            <a:endParaRPr lang="en-US"/>
          </a:p>
          <a:p>
            <a:r>
              <a:rPr lang="en-US"/>
              <a:t>Kristen Totleben, Open Publishing Librarian                           </a:t>
            </a:r>
            <a:br>
              <a:rPr lang="en-US"/>
            </a:br>
            <a:r>
              <a:rPr lang="en-US">
                <a:hlinkClick r:id="rId3"/>
              </a:rPr>
              <a:t>ktotleben@library.rochester.edu</a:t>
            </a:r>
            <a:r>
              <a:rPr lang="en-US"/>
              <a:t> </a:t>
            </a:r>
          </a:p>
          <a:p>
            <a:endParaRPr lang="en-US"/>
          </a:p>
          <a:p>
            <a:r>
              <a:rPr lang="en-US"/>
              <a:t>P. Julie Papaioannou, Professor of Instruction in French   </a:t>
            </a:r>
            <a:r>
              <a:rPr lang="en-US">
                <a:hlinkClick r:id="rId4"/>
              </a:rPr>
              <a:t>julie.papaioannou@rochester.edu</a:t>
            </a:r>
            <a:r>
              <a:rPr lang="en-US"/>
              <a:t>                                                                                                                </a:t>
            </a:r>
          </a:p>
        </p:txBody>
      </p:sp>
      <p:sp>
        <p:nvSpPr>
          <p:cNvPr id="4" name="Date Placeholder 3">
            <a:extLst>
              <a:ext uri="{FF2B5EF4-FFF2-40B4-BE49-F238E27FC236}">
                <a16:creationId xmlns:a16="http://schemas.microsoft.com/office/drawing/2014/main" id="{66927A45-D45E-74AA-B6CE-F10EDBAC65DD}"/>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01C60EBE-5D5B-E48E-A5BA-314D762D2227}"/>
              </a:ext>
            </a:extLst>
          </p:cNvPr>
          <p:cNvSpPr>
            <a:spLocks noGrp="1"/>
          </p:cNvSpPr>
          <p:nvPr>
            <p:ph type="ftr" sz="quarter" idx="11"/>
          </p:nvPr>
        </p:nvSpPr>
        <p:spPr/>
        <p:txBody>
          <a:bodyPr/>
          <a:lstStyle/>
          <a:p>
            <a:r>
              <a:rPr lang="en-US">
                <a:ea typeface="+mn-lt"/>
                <a:cs typeface="+mn-lt"/>
              </a:rPr>
              <a:t>FRENCH OER? </a:t>
            </a:r>
            <a:r>
              <a:rPr lang="en-US" i="1">
                <a:ea typeface="+mn-lt"/>
                <a:cs typeface="+mn-lt"/>
              </a:rPr>
              <a:t>ABSOLUMENT!</a:t>
            </a:r>
            <a:endParaRPr lang="en-US">
              <a:solidFill>
                <a:srgbClr val="000000"/>
              </a:solidFill>
              <a:ea typeface="+mn-lt"/>
              <a:cs typeface="+mn-lt"/>
            </a:endParaRPr>
          </a:p>
          <a:p>
            <a:endParaRPr lang="en-US"/>
          </a:p>
        </p:txBody>
      </p:sp>
      <p:sp>
        <p:nvSpPr>
          <p:cNvPr id="6" name="Slide Number Placeholder 5">
            <a:extLst>
              <a:ext uri="{FF2B5EF4-FFF2-40B4-BE49-F238E27FC236}">
                <a16:creationId xmlns:a16="http://schemas.microsoft.com/office/drawing/2014/main" id="{30A084DB-1B1E-F7AE-351C-B4F690470997}"/>
              </a:ext>
            </a:extLst>
          </p:cNvPr>
          <p:cNvSpPr>
            <a:spLocks noGrp="1"/>
          </p:cNvSpPr>
          <p:nvPr>
            <p:ph type="sldNum" sz="quarter" idx="12"/>
          </p:nvPr>
        </p:nvSpPr>
        <p:spPr/>
        <p:txBody>
          <a:bodyPr/>
          <a:lstStyle/>
          <a:p>
            <a:fld id="{6E91CC32-6A6B-4E2E-BBA1-6864F305DA26}" type="slidenum">
              <a:rPr lang="en-US" smtClean="0"/>
              <a:t>30</a:t>
            </a:fld>
            <a:endParaRPr lang="en-US"/>
          </a:p>
        </p:txBody>
      </p:sp>
    </p:spTree>
    <p:extLst>
      <p:ext uri="{BB962C8B-B14F-4D97-AF65-F5344CB8AC3E}">
        <p14:creationId xmlns:p14="http://schemas.microsoft.com/office/powerpoint/2010/main" val="42788845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773095-2E90-319B-6C5E-6F73A641F533}"/>
              </a:ext>
            </a:extLst>
          </p:cNvPr>
          <p:cNvSpPr>
            <a:spLocks noGrp="1"/>
          </p:cNvSpPr>
          <p:nvPr>
            <p:ph type="title"/>
          </p:nvPr>
        </p:nvSpPr>
        <p:spPr/>
        <p:txBody>
          <a:bodyPr/>
          <a:lstStyle/>
          <a:p>
            <a:r>
              <a:rPr lang="en-US"/>
              <a:t>Works </a:t>
            </a:r>
          </a:p>
        </p:txBody>
      </p:sp>
      <p:sp>
        <p:nvSpPr>
          <p:cNvPr id="3" name="Content Placeholder 2">
            <a:extLst>
              <a:ext uri="{FF2B5EF4-FFF2-40B4-BE49-F238E27FC236}">
                <a16:creationId xmlns:a16="http://schemas.microsoft.com/office/drawing/2014/main" id="{8C335818-F845-ABDB-6F6C-66F6A2A0A5A1}"/>
              </a:ext>
            </a:extLst>
          </p:cNvPr>
          <p:cNvSpPr>
            <a:spLocks noGrp="1"/>
          </p:cNvSpPr>
          <p:nvPr>
            <p:ph idx="1"/>
          </p:nvPr>
        </p:nvSpPr>
        <p:spPr>
          <a:xfrm>
            <a:off x="316417" y="2306781"/>
            <a:ext cx="9956747" cy="4146406"/>
          </a:xfrm>
        </p:spPr>
        <p:txBody>
          <a:bodyPr vert="horz" lIns="91440" tIns="45720" rIns="91440" bIns="45720" rtlCol="0" anchor="t">
            <a:normAutofit lnSpcReduction="10000"/>
          </a:bodyPr>
          <a:lstStyle/>
          <a:p>
            <a:r>
              <a:rPr lang="en-US" dirty="0"/>
              <a:t>UR French OER Repository, </a:t>
            </a:r>
            <a:r>
              <a:rPr lang="en-US" dirty="0">
                <a:hlinkClick r:id="rId2"/>
              </a:rPr>
              <a:t>http://urfrenchoer.org/</a:t>
            </a:r>
            <a:r>
              <a:rPr lang="en-US" dirty="0"/>
              <a:t>  (</a:t>
            </a:r>
            <a:r>
              <a:rPr lang="en-US"/>
              <a:t>under construction)</a:t>
            </a:r>
          </a:p>
          <a:p>
            <a:r>
              <a:rPr lang="en-US" dirty="0"/>
              <a:t>2012 OER Paris Declaration, UNESCO. </a:t>
            </a:r>
            <a:r>
              <a:rPr lang="en-US" dirty="0">
                <a:hlinkClick r:id="rId3"/>
              </a:rPr>
              <a:t>https://unesdoc.unesco.org/ark:/48223/pf0000246687</a:t>
            </a:r>
            <a:endParaRPr lang="en-US" dirty="0"/>
          </a:p>
          <a:p>
            <a:r>
              <a:rPr lang="en-US" dirty="0"/>
              <a:t>De Rosa, Robin and Jhangiani, Rajiv. </a:t>
            </a:r>
            <a:r>
              <a:rPr lang="en-US" i="1" dirty="0"/>
              <a:t>A Guide to Making Open Textbooks with Students.</a:t>
            </a:r>
            <a:r>
              <a:rPr lang="en-US" dirty="0"/>
              <a:t> </a:t>
            </a:r>
            <a:r>
              <a:rPr lang="en-US" dirty="0">
                <a:ea typeface="+mn-lt"/>
                <a:cs typeface="+mn-lt"/>
                <a:hlinkClick r:id="rId4"/>
              </a:rPr>
              <a:t>https://press.rebus.community/makingopentextbookswithstudents/chapter/open-pedagogy/</a:t>
            </a:r>
            <a:r>
              <a:rPr lang="en-US" dirty="0">
                <a:ea typeface="+mn-lt"/>
                <a:cs typeface="+mn-lt"/>
              </a:rPr>
              <a:t> </a:t>
            </a:r>
            <a:endParaRPr lang="en-US" dirty="0"/>
          </a:p>
          <a:p>
            <a:r>
              <a:rPr lang="en-US" dirty="0"/>
              <a:t>OER Toolkit, The Learning Portal, College Libraries Ontario, </a:t>
            </a:r>
            <a:r>
              <a:rPr lang="en-US" dirty="0">
                <a:hlinkClick r:id="rId5"/>
              </a:rPr>
              <a:t>https://tlp-lpa.ca/oer-toolkit/about</a:t>
            </a:r>
            <a:r>
              <a:rPr lang="en-US" dirty="0"/>
              <a:t>  </a:t>
            </a:r>
            <a:endParaRPr lang="fr-FR" b="1" i="0" cap="all" dirty="0">
              <a:solidFill>
                <a:srgbClr val="6D6D6D"/>
              </a:solidFill>
              <a:effectLst/>
              <a:latin typeface="Source Sans Pro" panose="020B0503030403020204" pitchFamily="34" charset="0"/>
            </a:endParaRPr>
          </a:p>
          <a:p>
            <a:r>
              <a:rPr lang="fr-FR" b="0" dirty="0" err="1">
                <a:effectLst/>
              </a:rPr>
              <a:t>Féval</a:t>
            </a:r>
            <a:r>
              <a:rPr lang="fr-FR" b="0" dirty="0">
                <a:effectLst/>
              </a:rPr>
              <a:t>, Paul, 1816-1887. </a:t>
            </a:r>
            <a:r>
              <a:rPr lang="fr-FR" b="1" u="none" strike="noStrike" dirty="0">
                <a:solidFill>
                  <a:srgbClr val="00205B"/>
                </a:solidFill>
                <a:effectLst/>
                <a:hlinkClick r:id="rId6"/>
              </a:rPr>
              <a:t>Les mystères de Londres / par Sir Francis Trolopp [pseud.]</a:t>
            </a:r>
            <a:endParaRPr lang="fr-FR" b="1" dirty="0">
              <a:solidFill>
                <a:srgbClr val="44707B"/>
              </a:solidFill>
              <a:effectLst/>
            </a:endParaRPr>
          </a:p>
          <a:p>
            <a:r>
              <a:rPr lang="fr-FR" dirty="0"/>
              <a:t>2019 UNESCO </a:t>
            </a:r>
            <a:r>
              <a:rPr lang="fr-FR" dirty="0" err="1"/>
              <a:t>Recommendation</a:t>
            </a:r>
            <a:r>
              <a:rPr lang="fr-FR" dirty="0"/>
              <a:t> on OER.</a:t>
            </a:r>
            <a:r>
              <a:rPr lang="fr-FR" b="1" dirty="0"/>
              <a:t> </a:t>
            </a:r>
            <a:r>
              <a:rPr lang="fr-FR" dirty="0">
                <a:ea typeface="+mn-lt"/>
                <a:cs typeface="+mn-lt"/>
                <a:hlinkClick r:id="rId7"/>
              </a:rPr>
              <a:t>https://unesdoc.unesco.org/ark:/48223/pf0000383205</a:t>
            </a:r>
            <a:r>
              <a:rPr lang="fr-FR" dirty="0">
                <a:ea typeface="+mn-lt"/>
                <a:cs typeface="+mn-lt"/>
              </a:rPr>
              <a:t>  </a:t>
            </a:r>
            <a:endParaRPr lang="fr-FR" b="1" dirty="0">
              <a:solidFill>
                <a:srgbClr val="00205B"/>
              </a:solidFill>
            </a:endParaRPr>
          </a:p>
          <a:p>
            <a:endParaRPr lang="fr-FR" b="1" dirty="0">
              <a:solidFill>
                <a:srgbClr val="00205B"/>
              </a:solidFill>
            </a:endParaRPr>
          </a:p>
          <a:p>
            <a:endParaRPr lang="en-US" dirty="0"/>
          </a:p>
          <a:p>
            <a:endParaRPr lang="en-US" dirty="0"/>
          </a:p>
        </p:txBody>
      </p:sp>
      <p:sp>
        <p:nvSpPr>
          <p:cNvPr id="4" name="Date Placeholder 3">
            <a:extLst>
              <a:ext uri="{FF2B5EF4-FFF2-40B4-BE49-F238E27FC236}">
                <a16:creationId xmlns:a16="http://schemas.microsoft.com/office/drawing/2014/main" id="{D9FE893D-3A74-FC6D-98A0-32CB37DEA9E4}"/>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E56DF366-A3DE-2857-6F9F-9CF11445447C}"/>
              </a:ext>
            </a:extLst>
          </p:cNvPr>
          <p:cNvSpPr>
            <a:spLocks noGrp="1"/>
          </p:cNvSpPr>
          <p:nvPr>
            <p:ph type="ftr" sz="quarter" idx="11"/>
          </p:nvPr>
        </p:nvSpPr>
        <p:spPr/>
        <p:txBody>
          <a:bodyPr/>
          <a:lstStyle/>
          <a:p>
            <a:r>
              <a:rPr lang="en-US">
                <a:ea typeface="+mn-lt"/>
                <a:cs typeface="+mn-lt"/>
              </a:rPr>
              <a:t>FRENCH OER? </a:t>
            </a:r>
            <a:r>
              <a:rPr lang="en-US" i="1">
                <a:ea typeface="+mn-lt"/>
                <a:cs typeface="+mn-lt"/>
              </a:rPr>
              <a:t>ABSOLUMENT!</a:t>
            </a:r>
            <a:endParaRPr lang="en-US">
              <a:solidFill>
                <a:srgbClr val="000000"/>
              </a:solidFill>
              <a:ea typeface="+mn-lt"/>
              <a:cs typeface="+mn-lt"/>
            </a:endParaRPr>
          </a:p>
          <a:p>
            <a:endParaRPr lang="en-US"/>
          </a:p>
        </p:txBody>
      </p:sp>
      <p:sp>
        <p:nvSpPr>
          <p:cNvPr id="6" name="Slide Number Placeholder 5">
            <a:extLst>
              <a:ext uri="{FF2B5EF4-FFF2-40B4-BE49-F238E27FC236}">
                <a16:creationId xmlns:a16="http://schemas.microsoft.com/office/drawing/2014/main" id="{F84A77BD-6648-87C6-BC18-5F4AF96CC771}"/>
              </a:ext>
            </a:extLst>
          </p:cNvPr>
          <p:cNvSpPr>
            <a:spLocks noGrp="1"/>
          </p:cNvSpPr>
          <p:nvPr>
            <p:ph type="sldNum" sz="quarter" idx="12"/>
          </p:nvPr>
        </p:nvSpPr>
        <p:spPr/>
        <p:txBody>
          <a:bodyPr/>
          <a:lstStyle/>
          <a:p>
            <a:fld id="{6E91CC32-6A6B-4E2E-BBA1-6864F305DA26}" type="slidenum">
              <a:rPr lang="en-US" smtClean="0"/>
              <a:t>31</a:t>
            </a:fld>
            <a:endParaRPr lang="en-US"/>
          </a:p>
        </p:txBody>
      </p:sp>
    </p:spTree>
    <p:extLst>
      <p:ext uri="{BB962C8B-B14F-4D97-AF65-F5344CB8AC3E}">
        <p14:creationId xmlns:p14="http://schemas.microsoft.com/office/powerpoint/2010/main" val="4351792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1D37E-752E-8E42-863C-6319354EFA14}"/>
              </a:ext>
            </a:extLst>
          </p:cNvPr>
          <p:cNvSpPr>
            <a:spLocks noGrp="1"/>
          </p:cNvSpPr>
          <p:nvPr>
            <p:ph type="title"/>
          </p:nvPr>
        </p:nvSpPr>
        <p:spPr/>
        <p:txBody>
          <a:bodyPr/>
          <a:lstStyle/>
          <a:p>
            <a:r>
              <a:rPr lang="en-US" dirty="0"/>
              <a:t>Collaboration context</a:t>
            </a:r>
          </a:p>
        </p:txBody>
      </p:sp>
      <p:sp>
        <p:nvSpPr>
          <p:cNvPr id="3" name="Content Placeholder 2">
            <a:extLst>
              <a:ext uri="{FF2B5EF4-FFF2-40B4-BE49-F238E27FC236}">
                <a16:creationId xmlns:a16="http://schemas.microsoft.com/office/drawing/2014/main" id="{FD97D21C-98A6-6317-9C22-332D9504A64D}"/>
              </a:ext>
            </a:extLst>
          </p:cNvPr>
          <p:cNvSpPr>
            <a:spLocks noGrp="1"/>
          </p:cNvSpPr>
          <p:nvPr>
            <p:ph idx="1"/>
          </p:nvPr>
        </p:nvSpPr>
        <p:spPr/>
        <p:txBody>
          <a:bodyPr vert="horz" lIns="91440" tIns="45720" rIns="91440" bIns="45720" rtlCol="0" anchor="t">
            <a:normAutofit/>
          </a:bodyPr>
          <a:lstStyle/>
          <a:p>
            <a:r>
              <a:rPr lang="en-US" dirty="0">
                <a:ea typeface="+mn-lt"/>
                <a:cs typeface="+mn-lt"/>
              </a:rPr>
              <a:t>Spring 2022: "Musing the Museums: Migration and Everyday Life in France“</a:t>
            </a:r>
          </a:p>
          <a:p>
            <a:endParaRPr lang="en-US" dirty="0"/>
          </a:p>
          <a:p>
            <a:pPr lvl="1"/>
            <a:r>
              <a:rPr lang="en-US" sz="1800" dirty="0"/>
              <a:t>Low to no cost resources: course reserves, museum web sites and online art exhibits</a:t>
            </a:r>
          </a:p>
          <a:p>
            <a:pPr lvl="1"/>
            <a:r>
              <a:rPr lang="en-US" sz="1800" dirty="0"/>
              <a:t>Students add to weekly resources</a:t>
            </a:r>
          </a:p>
          <a:p>
            <a:pPr lvl="1"/>
            <a:r>
              <a:rPr lang="en-US" sz="1800" dirty="0"/>
              <a:t>Class exhibit </a:t>
            </a:r>
          </a:p>
          <a:p>
            <a:pPr lvl="1"/>
            <a:r>
              <a:rPr lang="en-US" sz="1800" dirty="0"/>
              <a:t>Option to convert final project to OER </a:t>
            </a:r>
          </a:p>
          <a:p>
            <a:pPr marL="228600" lvl="1" indent="0">
              <a:buNone/>
            </a:pPr>
            <a:endParaRPr lang="en-US" dirty="0">
              <a:ea typeface="+mn-lt"/>
              <a:cs typeface="+mn-lt"/>
            </a:endParaRPr>
          </a:p>
          <a:p>
            <a:r>
              <a:rPr lang="en-US" sz="1800" dirty="0"/>
              <a:t>Spring</a:t>
            </a:r>
            <a:r>
              <a:rPr lang="en-US" sz="1800" dirty="0">
                <a:ea typeface="+mn-lt"/>
                <a:cs typeface="+mn-lt"/>
              </a:rPr>
              <a:t> 2023 and Spring 2024: French Literature in Translation students translate French rare book</a:t>
            </a:r>
            <a:endParaRPr lang="en-US" dirty="0"/>
          </a:p>
          <a:p>
            <a:endParaRPr lang="en-US" dirty="0"/>
          </a:p>
          <a:p>
            <a:pPr marL="457200" lvl="2" indent="0">
              <a:buNone/>
            </a:pPr>
            <a:endParaRPr lang="en-US" sz="1800" dirty="0"/>
          </a:p>
          <a:p>
            <a:pPr lvl="2">
              <a:buFont typeface="Arial" panose="020B0504020202020204" pitchFamily="34" charset="0"/>
            </a:pPr>
            <a:endParaRPr lang="en-US" dirty="0"/>
          </a:p>
        </p:txBody>
      </p:sp>
      <p:sp>
        <p:nvSpPr>
          <p:cNvPr id="4" name="Date Placeholder 3">
            <a:extLst>
              <a:ext uri="{FF2B5EF4-FFF2-40B4-BE49-F238E27FC236}">
                <a16:creationId xmlns:a16="http://schemas.microsoft.com/office/drawing/2014/main" id="{C77F5DF3-3A55-AD0F-47F7-B2BF6DDD7EC5}"/>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61F8CBEE-A075-7BD6-1407-14F412B01620}"/>
              </a:ext>
            </a:extLst>
          </p:cNvPr>
          <p:cNvSpPr>
            <a:spLocks noGrp="1"/>
          </p:cNvSpPr>
          <p:nvPr>
            <p:ph type="ftr" sz="quarter" idx="11"/>
          </p:nvPr>
        </p:nvSpPr>
        <p:spPr/>
        <p:txBody>
          <a:bodyPr/>
          <a:lstStyle/>
          <a:p>
            <a:r>
              <a:rPr lang="en-US">
                <a:ea typeface="+mn-lt"/>
                <a:cs typeface="+mn-lt"/>
              </a:rPr>
              <a:t>FRENCH OER? </a:t>
            </a:r>
            <a:r>
              <a:rPr lang="en-US" i="1">
                <a:ea typeface="+mn-lt"/>
                <a:cs typeface="+mn-lt"/>
              </a:rPr>
              <a:t>ABSOLUMENT!</a:t>
            </a:r>
            <a:endParaRPr lang="en-US">
              <a:solidFill>
                <a:srgbClr val="000000"/>
              </a:solidFill>
              <a:ea typeface="+mn-lt"/>
              <a:cs typeface="+mn-lt"/>
            </a:endParaRPr>
          </a:p>
          <a:p>
            <a:endParaRPr lang="en-US"/>
          </a:p>
        </p:txBody>
      </p:sp>
      <p:sp>
        <p:nvSpPr>
          <p:cNvPr id="6" name="Slide Number Placeholder 5">
            <a:extLst>
              <a:ext uri="{FF2B5EF4-FFF2-40B4-BE49-F238E27FC236}">
                <a16:creationId xmlns:a16="http://schemas.microsoft.com/office/drawing/2014/main" id="{39F5470C-2DD4-E465-976E-BF6C28AC0E3D}"/>
              </a:ext>
            </a:extLst>
          </p:cNvPr>
          <p:cNvSpPr>
            <a:spLocks noGrp="1"/>
          </p:cNvSpPr>
          <p:nvPr>
            <p:ph type="sldNum" sz="quarter" idx="12"/>
          </p:nvPr>
        </p:nvSpPr>
        <p:spPr/>
        <p:txBody>
          <a:bodyPr/>
          <a:lstStyle/>
          <a:p>
            <a:fld id="{6E91CC32-6A6B-4E2E-BBA1-6864F305DA26}" type="slidenum">
              <a:rPr lang="en-US" smtClean="0"/>
              <a:t>4</a:t>
            </a:fld>
            <a:endParaRPr lang="en-US"/>
          </a:p>
        </p:txBody>
      </p:sp>
    </p:spTree>
    <p:extLst>
      <p:ext uri="{BB962C8B-B14F-4D97-AF65-F5344CB8AC3E}">
        <p14:creationId xmlns:p14="http://schemas.microsoft.com/office/powerpoint/2010/main" val="4324474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A811EC-F64C-BE23-0654-51F1DC70D804}"/>
              </a:ext>
            </a:extLst>
          </p:cNvPr>
          <p:cNvSpPr>
            <a:spLocks noGrp="1"/>
          </p:cNvSpPr>
          <p:nvPr>
            <p:ph type="title"/>
          </p:nvPr>
        </p:nvSpPr>
        <p:spPr/>
        <p:txBody>
          <a:bodyPr/>
          <a:lstStyle/>
          <a:p>
            <a:r>
              <a:rPr lang="en-US"/>
              <a:t>Immigration Museum in Paris</a:t>
            </a:r>
          </a:p>
        </p:txBody>
      </p:sp>
      <p:pic>
        <p:nvPicPr>
          <p:cNvPr id="8" name="Content Placeholder 7" descr="A person sitting in front of a television&#10;&#10;Description automatically generated">
            <a:extLst>
              <a:ext uri="{FF2B5EF4-FFF2-40B4-BE49-F238E27FC236}">
                <a16:creationId xmlns:a16="http://schemas.microsoft.com/office/drawing/2014/main" id="{CA5A8FFD-5BA5-391B-B3EA-D7A835DCD5A5}"/>
              </a:ext>
            </a:extLst>
          </p:cNvPr>
          <p:cNvPicPr>
            <a:picLocks noGrp="1" noChangeAspect="1"/>
          </p:cNvPicPr>
          <p:nvPr>
            <p:ph idx="1"/>
          </p:nvPr>
        </p:nvPicPr>
        <p:blipFill>
          <a:blip r:embed="rId3"/>
          <a:stretch>
            <a:fillRect/>
          </a:stretch>
        </p:blipFill>
        <p:spPr>
          <a:xfrm>
            <a:off x="315913" y="2330513"/>
            <a:ext cx="9956800" cy="3660650"/>
          </a:xfrm>
        </p:spPr>
      </p:pic>
      <p:sp>
        <p:nvSpPr>
          <p:cNvPr id="4" name="Date Placeholder 3">
            <a:extLst>
              <a:ext uri="{FF2B5EF4-FFF2-40B4-BE49-F238E27FC236}">
                <a16:creationId xmlns:a16="http://schemas.microsoft.com/office/drawing/2014/main" id="{5D866FB1-731D-5E4F-C56E-7EE076962DE9}"/>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0D6A6B47-2C74-559A-0959-D0CCFD5087EA}"/>
              </a:ext>
            </a:extLst>
          </p:cNvPr>
          <p:cNvSpPr>
            <a:spLocks noGrp="1"/>
          </p:cNvSpPr>
          <p:nvPr>
            <p:ph type="ftr" sz="quarter" idx="11"/>
          </p:nvPr>
        </p:nvSpPr>
        <p:spPr/>
        <p:txBody>
          <a:bodyPr/>
          <a:lstStyle/>
          <a:p>
            <a:r>
              <a:rPr lang="en-US">
                <a:ea typeface="+mn-lt"/>
                <a:cs typeface="+mn-lt"/>
              </a:rPr>
              <a:t>FRENCH OER? </a:t>
            </a:r>
            <a:r>
              <a:rPr lang="en-US" i="1">
                <a:ea typeface="+mn-lt"/>
                <a:cs typeface="+mn-lt"/>
              </a:rPr>
              <a:t>ABSOLUMENT!</a:t>
            </a:r>
            <a:endParaRPr lang="en-US">
              <a:solidFill>
                <a:srgbClr val="000000"/>
              </a:solidFill>
              <a:ea typeface="+mn-lt"/>
              <a:cs typeface="+mn-lt"/>
            </a:endParaRPr>
          </a:p>
          <a:p>
            <a:endParaRPr lang="en-US"/>
          </a:p>
        </p:txBody>
      </p:sp>
      <p:sp>
        <p:nvSpPr>
          <p:cNvPr id="6" name="Slide Number Placeholder 5">
            <a:extLst>
              <a:ext uri="{FF2B5EF4-FFF2-40B4-BE49-F238E27FC236}">
                <a16:creationId xmlns:a16="http://schemas.microsoft.com/office/drawing/2014/main" id="{6F5CA6F6-B44F-1B1E-DBA6-5765F931CF43}"/>
              </a:ext>
            </a:extLst>
          </p:cNvPr>
          <p:cNvSpPr>
            <a:spLocks noGrp="1"/>
          </p:cNvSpPr>
          <p:nvPr>
            <p:ph type="sldNum" sz="quarter" idx="12"/>
          </p:nvPr>
        </p:nvSpPr>
        <p:spPr/>
        <p:txBody>
          <a:bodyPr/>
          <a:lstStyle/>
          <a:p>
            <a:fld id="{6E91CC32-6A6B-4E2E-BBA1-6864F305DA26}" type="slidenum">
              <a:rPr lang="en-US" smtClean="0"/>
              <a:t>5</a:t>
            </a:fld>
            <a:endParaRPr lang="en-US"/>
          </a:p>
        </p:txBody>
      </p:sp>
      <p:sp>
        <p:nvSpPr>
          <p:cNvPr id="3" name="TextBox 2">
            <a:extLst>
              <a:ext uri="{FF2B5EF4-FFF2-40B4-BE49-F238E27FC236}">
                <a16:creationId xmlns:a16="http://schemas.microsoft.com/office/drawing/2014/main" id="{B804CC26-C16F-C501-9189-B177A09E5534}"/>
              </a:ext>
            </a:extLst>
          </p:cNvPr>
          <p:cNvSpPr txBox="1"/>
          <p:nvPr/>
        </p:nvSpPr>
        <p:spPr>
          <a:xfrm>
            <a:off x="1206863" y="6114776"/>
            <a:ext cx="611506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mn-lt"/>
                <a:cs typeface="+mn-lt"/>
                <a:hlinkClick r:id="rId4"/>
              </a:rPr>
              <a:t>https://www.histoire-immigration.fr/en</a:t>
            </a:r>
            <a:r>
              <a:rPr lang="en-US">
                <a:ea typeface="+mn-lt"/>
                <a:cs typeface="+mn-lt"/>
              </a:rPr>
              <a:t> </a:t>
            </a:r>
            <a:endParaRPr lang="en-US"/>
          </a:p>
        </p:txBody>
      </p:sp>
    </p:spTree>
    <p:extLst>
      <p:ext uri="{BB962C8B-B14F-4D97-AF65-F5344CB8AC3E}">
        <p14:creationId xmlns:p14="http://schemas.microsoft.com/office/powerpoint/2010/main" val="595779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A46739B7-CDA7-1140-87BB-21243FC57D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A glass window with pictures on it&#10;&#10;Description automatically generated">
            <a:extLst>
              <a:ext uri="{FF2B5EF4-FFF2-40B4-BE49-F238E27FC236}">
                <a16:creationId xmlns:a16="http://schemas.microsoft.com/office/drawing/2014/main" id="{17A40594-4708-86CD-D6CE-E2A9A2AA238F}"/>
              </a:ext>
            </a:extLst>
          </p:cNvPr>
          <p:cNvPicPr>
            <a:picLocks noChangeAspect="1"/>
          </p:cNvPicPr>
          <p:nvPr/>
        </p:nvPicPr>
        <p:blipFill rotWithShape="1">
          <a:blip r:embed="rId2"/>
          <a:srcRect t="11965" b="12855"/>
          <a:stretch/>
        </p:blipFill>
        <p:spPr>
          <a:xfrm>
            <a:off x="1" y="-8227"/>
            <a:ext cx="12191999" cy="6874452"/>
          </a:xfrm>
          <a:prstGeom prst="rect">
            <a:avLst/>
          </a:prstGeom>
        </p:spPr>
      </p:pic>
      <p:sp>
        <p:nvSpPr>
          <p:cNvPr id="17" name="Freeform: Shape 16">
            <a:extLst>
              <a:ext uri="{FF2B5EF4-FFF2-40B4-BE49-F238E27FC236}">
                <a16:creationId xmlns:a16="http://schemas.microsoft.com/office/drawing/2014/main" id="{9F78D102-89E6-1D04-B77B-FB85BB44E2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82811" y="-8227"/>
            <a:ext cx="4909189" cy="6874453"/>
          </a:xfrm>
          <a:custGeom>
            <a:avLst/>
            <a:gdLst>
              <a:gd name="connsiteX0" fmla="*/ 679539 w 4909189"/>
              <a:gd name="connsiteY0" fmla="*/ 0 h 6874453"/>
              <a:gd name="connsiteX1" fmla="*/ 4909189 w 4909189"/>
              <a:gd name="connsiteY1" fmla="*/ 0 h 6874453"/>
              <a:gd name="connsiteX2" fmla="*/ 4909189 w 4909189"/>
              <a:gd name="connsiteY2" fmla="*/ 6874453 h 6874453"/>
              <a:gd name="connsiteX3" fmla="*/ 679539 w 4909189"/>
              <a:gd name="connsiteY3" fmla="*/ 6874453 h 6874453"/>
              <a:gd name="connsiteX4" fmla="*/ 0 w 4909189"/>
              <a:gd name="connsiteY4" fmla="*/ 6194913 h 6874453"/>
              <a:gd name="connsiteX5" fmla="*/ 0 w 4909189"/>
              <a:gd name="connsiteY5" fmla="*/ 679540 h 6874453"/>
              <a:gd name="connsiteX6" fmla="*/ 679539 w 4909189"/>
              <a:gd name="connsiteY6" fmla="*/ 0 h 687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09189" h="6874453">
                <a:moveTo>
                  <a:pt x="679539" y="0"/>
                </a:moveTo>
                <a:lnTo>
                  <a:pt x="4909189" y="0"/>
                </a:lnTo>
                <a:lnTo>
                  <a:pt x="4909189" y="6874453"/>
                </a:lnTo>
                <a:lnTo>
                  <a:pt x="679539" y="6874453"/>
                </a:lnTo>
                <a:cubicBezTo>
                  <a:pt x="304240" y="6874453"/>
                  <a:pt x="0" y="6570213"/>
                  <a:pt x="0" y="6194913"/>
                </a:cubicBezTo>
                <a:lnTo>
                  <a:pt x="0" y="679540"/>
                </a:lnTo>
                <a:cubicBezTo>
                  <a:pt x="0" y="304240"/>
                  <a:pt x="304240" y="0"/>
                  <a:pt x="679539"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7009CACD-B25E-9ADE-5395-9B36F4EC3447}"/>
              </a:ext>
            </a:extLst>
          </p:cNvPr>
          <p:cNvSpPr>
            <a:spLocks noGrp="1"/>
          </p:cNvSpPr>
          <p:nvPr>
            <p:ph type="title"/>
          </p:nvPr>
        </p:nvSpPr>
        <p:spPr>
          <a:xfrm>
            <a:off x="7788215" y="583686"/>
            <a:ext cx="4115510" cy="1829832"/>
          </a:xfrm>
        </p:spPr>
        <p:txBody>
          <a:bodyPr anchor="t">
            <a:normAutofit fontScale="90000"/>
          </a:bodyPr>
          <a:lstStyle/>
          <a:p>
            <a:r>
              <a:rPr lang="en-US" sz="4000"/>
              <a:t>How do museums inform and educate their visitors? </a:t>
            </a:r>
            <a:br>
              <a:rPr lang="en-US" sz="4000"/>
            </a:br>
            <a:br>
              <a:rPr lang="en-US" sz="4000"/>
            </a:br>
            <a:r>
              <a:rPr lang="en-US" sz="4000"/>
              <a:t>How do they make the experience participatory?</a:t>
            </a:r>
          </a:p>
        </p:txBody>
      </p:sp>
      <p:sp>
        <p:nvSpPr>
          <p:cNvPr id="4" name="Date Placeholder 3">
            <a:extLst>
              <a:ext uri="{FF2B5EF4-FFF2-40B4-BE49-F238E27FC236}">
                <a16:creationId xmlns:a16="http://schemas.microsoft.com/office/drawing/2014/main" id="{B8624250-3591-6C4D-C0F3-05BD529641D3}"/>
              </a:ext>
            </a:extLst>
          </p:cNvPr>
          <p:cNvSpPr>
            <a:spLocks noGrp="1"/>
          </p:cNvSpPr>
          <p:nvPr>
            <p:ph type="dt" sz="half" idx="10"/>
          </p:nvPr>
        </p:nvSpPr>
        <p:spPr>
          <a:xfrm>
            <a:off x="340137" y="63202"/>
            <a:ext cx="2743200" cy="318221"/>
          </a:xfrm>
        </p:spPr>
        <p:txBody>
          <a:bodyPr>
            <a:normAutofit/>
          </a:bodyPr>
          <a:lstStyle/>
          <a:p>
            <a:pPr>
              <a:spcAft>
                <a:spcPts val="600"/>
              </a:spcAft>
            </a:pPr>
            <a:fld id="{0F996519-E62D-4F8C-AE1E-36928EC7D15C}" type="datetime1">
              <a:rPr lang="en-US">
                <a:solidFill>
                  <a:srgbClr val="FFFFFF"/>
                </a:solidFill>
              </a:rPr>
              <a:pPr>
                <a:spcAft>
                  <a:spcPts val="600"/>
                </a:spcAft>
              </a:pPr>
              <a:t>6/24/2024</a:t>
            </a:fld>
            <a:endParaRPr lang="en-US">
              <a:solidFill>
                <a:srgbClr val="FFFFFF"/>
              </a:solidFill>
            </a:endParaRPr>
          </a:p>
        </p:txBody>
      </p:sp>
      <p:sp>
        <p:nvSpPr>
          <p:cNvPr id="5" name="Footer Placeholder 4">
            <a:extLst>
              <a:ext uri="{FF2B5EF4-FFF2-40B4-BE49-F238E27FC236}">
                <a16:creationId xmlns:a16="http://schemas.microsoft.com/office/drawing/2014/main" id="{0F730E91-2351-89C4-4537-376A78117CC5}"/>
              </a:ext>
            </a:extLst>
          </p:cNvPr>
          <p:cNvSpPr>
            <a:spLocks noGrp="1"/>
          </p:cNvSpPr>
          <p:nvPr>
            <p:ph type="ftr" sz="quarter" idx="11"/>
          </p:nvPr>
        </p:nvSpPr>
        <p:spPr>
          <a:xfrm>
            <a:off x="7344016" y="6424761"/>
            <a:ext cx="4059936" cy="365125"/>
          </a:xfrm>
        </p:spPr>
        <p:txBody>
          <a:bodyPr>
            <a:normAutofit/>
          </a:bodyPr>
          <a:lstStyle/>
          <a:p>
            <a:pPr>
              <a:spcAft>
                <a:spcPts val="600"/>
              </a:spcAft>
            </a:pPr>
            <a:r>
              <a:rPr lang="en-US" b="0" kern="1200" cap="all" spc="0" baseline="0">
                <a:solidFill>
                  <a:schemeClr val="tx1"/>
                </a:solidFill>
                <a:latin typeface="+mn-lt"/>
                <a:ea typeface="+mn-ea"/>
                <a:cs typeface="+mn-cs"/>
              </a:rPr>
              <a:t>French OER? </a:t>
            </a:r>
            <a:r>
              <a:rPr lang="en-US" b="0" i="1" kern="1200" cap="all" spc="0" baseline="0" err="1">
                <a:solidFill>
                  <a:schemeClr val="tx1"/>
                </a:solidFill>
                <a:latin typeface="+mn-lt"/>
                <a:ea typeface="+mn-ea"/>
                <a:cs typeface="+mn-cs"/>
              </a:rPr>
              <a:t>Absolument</a:t>
            </a:r>
            <a:r>
              <a:rPr lang="en-US" b="0" i="1" kern="1200" cap="all" spc="0" baseline="0">
                <a:solidFill>
                  <a:schemeClr val="tx1"/>
                </a:solidFill>
                <a:latin typeface="+mn-lt"/>
                <a:ea typeface="+mn-ea"/>
                <a:cs typeface="+mn-cs"/>
              </a:rPr>
              <a:t>!</a:t>
            </a:r>
          </a:p>
        </p:txBody>
      </p:sp>
      <p:sp>
        <p:nvSpPr>
          <p:cNvPr id="6" name="Slide Number Placeholder 5">
            <a:extLst>
              <a:ext uri="{FF2B5EF4-FFF2-40B4-BE49-F238E27FC236}">
                <a16:creationId xmlns:a16="http://schemas.microsoft.com/office/drawing/2014/main" id="{CA050B13-2436-94C1-91B3-534BE2A7FC01}"/>
              </a:ext>
            </a:extLst>
          </p:cNvPr>
          <p:cNvSpPr>
            <a:spLocks noGrp="1"/>
          </p:cNvSpPr>
          <p:nvPr>
            <p:ph type="sldNum" sz="quarter" idx="12"/>
          </p:nvPr>
        </p:nvSpPr>
        <p:spPr>
          <a:xfrm>
            <a:off x="11403951" y="6425816"/>
            <a:ext cx="429768" cy="365125"/>
          </a:xfrm>
        </p:spPr>
        <p:txBody>
          <a:bodyPr>
            <a:normAutofit/>
          </a:bodyPr>
          <a:lstStyle/>
          <a:p>
            <a:pPr>
              <a:spcAft>
                <a:spcPts val="600"/>
              </a:spcAft>
            </a:pPr>
            <a:fld id="{6E91CC32-6A6B-4E2E-BBA1-6864F305DA26}" type="slidenum">
              <a:rPr lang="en-US" smtClean="0"/>
              <a:pPr>
                <a:spcAft>
                  <a:spcPts val="600"/>
                </a:spcAft>
              </a:pPr>
              <a:t>6</a:t>
            </a:fld>
            <a:endParaRPr lang="en-US"/>
          </a:p>
        </p:txBody>
      </p:sp>
    </p:spTree>
    <p:extLst>
      <p:ext uri="{BB962C8B-B14F-4D97-AF65-F5344CB8AC3E}">
        <p14:creationId xmlns:p14="http://schemas.microsoft.com/office/powerpoint/2010/main" val="9138127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63D84-C3B8-65BE-3C59-A45982CE4986}"/>
              </a:ext>
            </a:extLst>
          </p:cNvPr>
          <p:cNvSpPr>
            <a:spLocks noGrp="1"/>
          </p:cNvSpPr>
          <p:nvPr>
            <p:ph type="title"/>
          </p:nvPr>
        </p:nvSpPr>
        <p:spPr/>
        <p:txBody>
          <a:bodyPr>
            <a:normAutofit/>
          </a:bodyPr>
          <a:lstStyle/>
          <a:p>
            <a:r>
              <a:rPr lang="en-US" b="0" i="0" u="none" strike="noStrike">
                <a:effectLst/>
                <a:latin typeface="Calibri" panose="020F0502020204030204" pitchFamily="34" charset="0"/>
              </a:rPr>
              <a:t>"Musing the Museums: Migration and Everyday Life in France." </a:t>
            </a:r>
            <a:endParaRPr lang="en-US"/>
          </a:p>
        </p:txBody>
      </p:sp>
      <p:sp>
        <p:nvSpPr>
          <p:cNvPr id="3" name="Content Placeholder 2">
            <a:extLst>
              <a:ext uri="{FF2B5EF4-FFF2-40B4-BE49-F238E27FC236}">
                <a16:creationId xmlns:a16="http://schemas.microsoft.com/office/drawing/2014/main" id="{53877E02-8E51-3A28-497F-A39502DE2A93}"/>
              </a:ext>
            </a:extLst>
          </p:cNvPr>
          <p:cNvSpPr>
            <a:spLocks noGrp="1"/>
          </p:cNvSpPr>
          <p:nvPr>
            <p:ph idx="1"/>
          </p:nvPr>
        </p:nvSpPr>
        <p:spPr>
          <a:xfrm>
            <a:off x="308386" y="2306781"/>
            <a:ext cx="9275001" cy="4307775"/>
          </a:xfrm>
        </p:spPr>
        <p:txBody>
          <a:bodyPr vert="horz" lIns="91440" tIns="45720" rIns="91440" bIns="45720" rtlCol="0" anchor="t">
            <a:normAutofit/>
          </a:bodyPr>
          <a:lstStyle/>
          <a:p>
            <a:pPr marL="0" indent="0">
              <a:buNone/>
            </a:pPr>
            <a:r>
              <a:rPr lang="en-US" sz="1800" b="1" i="0" u="none" strike="noStrike" baseline="0" dirty="0">
                <a:cs typeface="Calibri"/>
              </a:rPr>
              <a:t>Learning</a:t>
            </a:r>
            <a:r>
              <a:rPr lang="en-US" b="1" dirty="0">
                <a:cs typeface="Calibri"/>
              </a:rPr>
              <a:t> </a:t>
            </a:r>
            <a:r>
              <a:rPr lang="en-US" sz="1800" b="1" i="0" u="none" strike="noStrike" baseline="0" dirty="0">
                <a:cs typeface="Calibri"/>
              </a:rPr>
              <a:t>Activities</a:t>
            </a:r>
            <a:r>
              <a:rPr lang="en-US" b="1" dirty="0">
                <a:cs typeface="Calibri"/>
              </a:rPr>
              <a:t> </a:t>
            </a:r>
            <a:endParaRPr lang="en-US" sz="1800" b="0" i="0" u="none" strike="noStrike" baseline="0" dirty="0">
              <a:cs typeface="Calibri" panose="020F0502020204030204" pitchFamily="34" charset="0"/>
            </a:endParaRPr>
          </a:p>
          <a:p>
            <a:pPr marL="0" indent="0">
              <a:buNone/>
            </a:pPr>
            <a:r>
              <a:rPr lang="en-US" sz="2000" b="0" i="0" u="none" strike="noStrike" baseline="0" dirty="0">
                <a:cs typeface="Calibri"/>
              </a:rPr>
              <a:t>• Discussion Forum on </a:t>
            </a:r>
            <a:r>
              <a:rPr lang="en-US" sz="2000" b="0" i="0" u="none" strike="noStrike" baseline="0" dirty="0" err="1">
                <a:cs typeface="Calibri"/>
              </a:rPr>
              <a:t>Yellowdig</a:t>
            </a:r>
            <a:r>
              <a:rPr lang="en-US" sz="2000" b="0" i="0" u="none" strike="noStrike" baseline="0" dirty="0">
                <a:cs typeface="Calibri"/>
              </a:rPr>
              <a:t> </a:t>
            </a:r>
            <a:endParaRPr lang="en-US" sz="2000" b="0" i="0" u="none" strike="noStrike" baseline="0" dirty="0">
              <a:cs typeface="Calibri" panose="020F0502020204030204" pitchFamily="34" charset="0"/>
            </a:endParaRPr>
          </a:p>
          <a:p>
            <a:pPr marL="0" indent="0">
              <a:buNone/>
            </a:pPr>
            <a:r>
              <a:rPr lang="en-US" sz="2000" b="0" i="0" u="none" strike="noStrike" baseline="0" dirty="0">
                <a:cs typeface="Calibri"/>
              </a:rPr>
              <a:t>• Journal Assignments </a:t>
            </a:r>
            <a:r>
              <a:rPr lang="en-US" sz="2000" dirty="0">
                <a:cs typeface="Calibri"/>
              </a:rPr>
              <a:t> </a:t>
            </a:r>
            <a:endParaRPr lang="en-US" sz="2000" b="0" i="0" u="none" strike="noStrike" baseline="0" dirty="0">
              <a:cs typeface="Calibri" panose="020F0502020204030204" pitchFamily="34" charset="0"/>
            </a:endParaRPr>
          </a:p>
          <a:p>
            <a:pPr marL="0" indent="0">
              <a:buNone/>
            </a:pPr>
            <a:r>
              <a:rPr lang="en-US" sz="2000" b="0" i="0" u="none" strike="noStrike" baseline="0" dirty="0">
                <a:cs typeface="Calibri"/>
              </a:rPr>
              <a:t>• Lecture series</a:t>
            </a:r>
          </a:p>
          <a:p>
            <a:pPr marL="0" indent="0">
              <a:buNone/>
            </a:pPr>
            <a:r>
              <a:rPr lang="en-US" sz="2000" b="0" i="0" u="none" strike="noStrike" baseline="0" dirty="0">
                <a:cs typeface="Calibri"/>
              </a:rPr>
              <a:t>• Online exhibits </a:t>
            </a:r>
            <a:r>
              <a:rPr lang="en-US" sz="2000" dirty="0">
                <a:cs typeface="Calibri"/>
              </a:rPr>
              <a:t> </a:t>
            </a:r>
            <a:endParaRPr lang="en-US" sz="2000" b="0" i="0" u="none" strike="noStrike" baseline="0" dirty="0">
              <a:cs typeface="Calibri" panose="020F0502020204030204" pitchFamily="34" charset="0"/>
            </a:endParaRPr>
          </a:p>
          <a:p>
            <a:pPr marL="0" indent="0">
              <a:buNone/>
            </a:pPr>
            <a:r>
              <a:rPr lang="en-US" sz="2000" b="0" i="0" u="none" strike="noStrike" baseline="0" dirty="0">
                <a:cs typeface="Calibri"/>
              </a:rPr>
              <a:t>• Open Educational Resources (OER) identification and creation</a:t>
            </a:r>
            <a:r>
              <a:rPr lang="en-US" sz="2000" dirty="0">
                <a:cs typeface="Calibri"/>
              </a:rPr>
              <a:t> </a:t>
            </a:r>
            <a:endParaRPr lang="en-US" sz="2000" b="0" i="0" u="none" strike="noStrike" baseline="0" dirty="0">
              <a:cs typeface="Calibri" panose="020F0502020204030204" pitchFamily="34" charset="0"/>
            </a:endParaRPr>
          </a:p>
          <a:p>
            <a:pPr marL="0" indent="0">
              <a:buNone/>
            </a:pPr>
            <a:r>
              <a:rPr lang="en-US" sz="2000" b="0" i="0" u="none" strike="noStrike" baseline="0" dirty="0">
                <a:cs typeface="Calibri"/>
              </a:rPr>
              <a:t>• Memorial Art Gallery visit; UR Faculty course visit</a:t>
            </a:r>
            <a:r>
              <a:rPr lang="en-US" sz="2000" dirty="0">
                <a:cs typeface="Calibri"/>
              </a:rPr>
              <a:t> </a:t>
            </a:r>
            <a:endParaRPr lang="en-US" b="0" i="0" u="none" strike="noStrike" baseline="0" dirty="0">
              <a:cs typeface="Calibri" panose="020F0502020204030204" pitchFamily="34" charset="0"/>
            </a:endParaRPr>
          </a:p>
          <a:p>
            <a:pPr marL="0" indent="0">
              <a:buNone/>
            </a:pPr>
            <a:endParaRPr lang="en-US" dirty="0">
              <a:latin typeface="Calibri"/>
              <a:ea typeface="Calibri"/>
              <a:cs typeface="Calibri"/>
            </a:endParaRPr>
          </a:p>
        </p:txBody>
      </p:sp>
      <p:sp>
        <p:nvSpPr>
          <p:cNvPr id="4" name="Date Placeholder 3">
            <a:extLst>
              <a:ext uri="{FF2B5EF4-FFF2-40B4-BE49-F238E27FC236}">
                <a16:creationId xmlns:a16="http://schemas.microsoft.com/office/drawing/2014/main" id="{143545FA-BDED-C1B9-D389-707634CEB87B}"/>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6A1406D7-6DA6-5F70-DA58-543E2AB71D9F}"/>
              </a:ext>
            </a:extLst>
          </p:cNvPr>
          <p:cNvSpPr>
            <a:spLocks noGrp="1"/>
          </p:cNvSpPr>
          <p:nvPr>
            <p:ph type="ftr" sz="quarter" idx="11"/>
          </p:nvPr>
        </p:nvSpPr>
        <p:spPr/>
        <p:txBody>
          <a:bodyPr/>
          <a:lstStyle/>
          <a:p>
            <a:pPr>
              <a:spcAft>
                <a:spcPts val="600"/>
              </a:spcAft>
            </a:pPr>
            <a:r>
              <a:rPr lang="en-US" b="0" kern="1200" cap="all" spc="0" baseline="0">
                <a:solidFill>
                  <a:schemeClr val="tx1"/>
                </a:solidFill>
                <a:latin typeface="+mn-lt"/>
                <a:ea typeface="+mn-ea"/>
                <a:cs typeface="+mn-cs"/>
              </a:rPr>
              <a:t>French OER? </a:t>
            </a:r>
            <a:r>
              <a:rPr lang="en-US" b="0" i="1" kern="1200" cap="all" spc="0" baseline="0" err="1">
                <a:solidFill>
                  <a:schemeClr val="tx1"/>
                </a:solidFill>
                <a:latin typeface="+mn-lt"/>
                <a:ea typeface="+mn-ea"/>
                <a:cs typeface="+mn-cs"/>
              </a:rPr>
              <a:t>Absolument</a:t>
            </a:r>
            <a:r>
              <a:rPr lang="en-US" b="0" i="1" kern="1200" cap="all" spc="0" baseline="0">
                <a:solidFill>
                  <a:schemeClr val="tx1"/>
                </a:solidFill>
                <a:latin typeface="+mn-lt"/>
                <a:ea typeface="+mn-ea"/>
                <a:cs typeface="+mn-cs"/>
              </a:rPr>
              <a:t>!</a:t>
            </a:r>
          </a:p>
        </p:txBody>
      </p:sp>
      <p:sp>
        <p:nvSpPr>
          <p:cNvPr id="6" name="Slide Number Placeholder 5">
            <a:extLst>
              <a:ext uri="{FF2B5EF4-FFF2-40B4-BE49-F238E27FC236}">
                <a16:creationId xmlns:a16="http://schemas.microsoft.com/office/drawing/2014/main" id="{7B76CD0E-2AF7-1DFF-2042-F102F3D37ECD}"/>
              </a:ext>
            </a:extLst>
          </p:cNvPr>
          <p:cNvSpPr>
            <a:spLocks noGrp="1"/>
          </p:cNvSpPr>
          <p:nvPr>
            <p:ph type="sldNum" sz="quarter" idx="12"/>
          </p:nvPr>
        </p:nvSpPr>
        <p:spPr/>
        <p:txBody>
          <a:bodyPr/>
          <a:lstStyle/>
          <a:p>
            <a:fld id="{6E91CC32-6A6B-4E2E-BBA1-6864F305DA26}" type="slidenum">
              <a:rPr lang="en-US" smtClean="0"/>
              <a:t>7</a:t>
            </a:fld>
            <a:endParaRPr lang="en-US"/>
          </a:p>
        </p:txBody>
      </p:sp>
    </p:spTree>
    <p:extLst>
      <p:ext uri="{BB962C8B-B14F-4D97-AF65-F5344CB8AC3E}">
        <p14:creationId xmlns:p14="http://schemas.microsoft.com/office/powerpoint/2010/main" val="2395462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4EB643A5-E86D-3871-2D91-F6B37C343104}"/>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D1F3490E-3885-31F9-EC72-FC379CDC863D}"/>
              </a:ext>
            </a:extLst>
          </p:cNvPr>
          <p:cNvSpPr>
            <a:spLocks noGrp="1"/>
          </p:cNvSpPr>
          <p:nvPr>
            <p:ph type="ftr" sz="quarter" idx="11"/>
          </p:nvPr>
        </p:nvSpPr>
        <p:spPr/>
        <p:txBody>
          <a:bodyPr/>
          <a:lstStyle/>
          <a:p>
            <a:pPr>
              <a:spcAft>
                <a:spcPts val="600"/>
              </a:spcAft>
            </a:pPr>
            <a:r>
              <a:rPr lang="en-US" b="0" kern="1200" cap="all" spc="0" baseline="0">
                <a:solidFill>
                  <a:schemeClr val="tx1"/>
                </a:solidFill>
                <a:latin typeface="+mn-lt"/>
                <a:ea typeface="+mn-ea"/>
                <a:cs typeface="+mn-cs"/>
              </a:rPr>
              <a:t>French OER? </a:t>
            </a:r>
            <a:r>
              <a:rPr lang="en-US" b="0" i="1" kern="1200" cap="all" spc="0" baseline="0" err="1">
                <a:solidFill>
                  <a:schemeClr val="tx1"/>
                </a:solidFill>
                <a:latin typeface="+mn-lt"/>
                <a:ea typeface="+mn-ea"/>
                <a:cs typeface="+mn-cs"/>
              </a:rPr>
              <a:t>Absolument</a:t>
            </a:r>
            <a:r>
              <a:rPr lang="en-US" b="0" i="1" kern="1200" cap="all" spc="0" baseline="0">
                <a:solidFill>
                  <a:schemeClr val="tx1"/>
                </a:solidFill>
                <a:latin typeface="+mn-lt"/>
                <a:ea typeface="+mn-ea"/>
                <a:cs typeface="+mn-cs"/>
              </a:rPr>
              <a:t>!</a:t>
            </a:r>
          </a:p>
        </p:txBody>
      </p:sp>
      <p:sp>
        <p:nvSpPr>
          <p:cNvPr id="6" name="Slide Number Placeholder 5">
            <a:extLst>
              <a:ext uri="{FF2B5EF4-FFF2-40B4-BE49-F238E27FC236}">
                <a16:creationId xmlns:a16="http://schemas.microsoft.com/office/drawing/2014/main" id="{797CC45C-A940-672F-C7C0-585CBE689A70}"/>
              </a:ext>
            </a:extLst>
          </p:cNvPr>
          <p:cNvSpPr>
            <a:spLocks noGrp="1"/>
          </p:cNvSpPr>
          <p:nvPr>
            <p:ph type="sldNum" sz="quarter" idx="12"/>
          </p:nvPr>
        </p:nvSpPr>
        <p:spPr/>
        <p:txBody>
          <a:bodyPr/>
          <a:lstStyle/>
          <a:p>
            <a:fld id="{6E91CC32-6A6B-4E2E-BBA1-6864F305DA26}" type="slidenum">
              <a:rPr lang="en-US" smtClean="0"/>
              <a:t>8</a:t>
            </a:fld>
            <a:endParaRPr lang="en-US"/>
          </a:p>
        </p:txBody>
      </p:sp>
      <p:pic>
        <p:nvPicPr>
          <p:cNvPr id="8" name="Picture 7" descr="A poster with text and images&#10;&#10;Description automatically generated">
            <a:extLst>
              <a:ext uri="{FF2B5EF4-FFF2-40B4-BE49-F238E27FC236}">
                <a16:creationId xmlns:a16="http://schemas.microsoft.com/office/drawing/2014/main" id="{C49EC20A-2B0F-328B-D905-6C7A39C131FB}"/>
              </a:ext>
            </a:extLst>
          </p:cNvPr>
          <p:cNvPicPr>
            <a:picLocks noChangeAspect="1"/>
          </p:cNvPicPr>
          <p:nvPr/>
        </p:nvPicPr>
        <p:blipFill>
          <a:blip r:embed="rId2"/>
          <a:stretch>
            <a:fillRect/>
          </a:stretch>
        </p:blipFill>
        <p:spPr>
          <a:xfrm>
            <a:off x="1166812" y="0"/>
            <a:ext cx="4929188" cy="6858000"/>
          </a:xfrm>
          <a:prstGeom prst="rect">
            <a:avLst/>
          </a:prstGeom>
        </p:spPr>
      </p:pic>
      <p:sp>
        <p:nvSpPr>
          <p:cNvPr id="2" name="TextBox 1">
            <a:extLst>
              <a:ext uri="{FF2B5EF4-FFF2-40B4-BE49-F238E27FC236}">
                <a16:creationId xmlns:a16="http://schemas.microsoft.com/office/drawing/2014/main" id="{EB1D6729-5B2B-84C3-8BCE-621E0DBD9DD6}"/>
              </a:ext>
            </a:extLst>
          </p:cNvPr>
          <p:cNvSpPr txBox="1"/>
          <p:nvPr/>
        </p:nvSpPr>
        <p:spPr>
          <a:xfrm>
            <a:off x="7344015" y="736620"/>
            <a:ext cx="3571120" cy="4801314"/>
          </a:xfrm>
          <a:prstGeom prst="rect">
            <a:avLst/>
          </a:prstGeom>
          <a:noFill/>
        </p:spPr>
        <p:txBody>
          <a:bodyPr wrap="square" lIns="91440" tIns="45720" rIns="91440" bIns="45720" rtlCol="0" anchor="t">
            <a:spAutoFit/>
          </a:bodyPr>
          <a:lstStyle/>
          <a:p>
            <a:r>
              <a:rPr lang="en-US" dirty="0"/>
              <a:t>Exhibit backgrounds and most of the illustrations are from the exhibit catalog:</a:t>
            </a:r>
          </a:p>
          <a:p>
            <a:endParaRPr lang="en-US" dirty="0"/>
          </a:p>
          <a:p>
            <a:r>
              <a:rPr lang="en-US" b="1" u="none" strike="noStrike" dirty="0">
                <a:solidFill>
                  <a:srgbClr val="00205B"/>
                </a:solidFill>
                <a:effectLst/>
                <a:hlinkClick r:id="rId3"/>
              </a:rPr>
              <a:t>Le </a:t>
            </a:r>
            <a:r>
              <a:rPr lang="en-US" b="1" u="none" strike="noStrike" dirty="0" err="1">
                <a:solidFill>
                  <a:srgbClr val="00205B"/>
                </a:solidFill>
                <a:effectLst/>
                <a:hlinkClick r:id="rId3"/>
              </a:rPr>
              <a:t>modèle</a:t>
            </a:r>
            <a:r>
              <a:rPr lang="en-US" b="1" u="none" strike="noStrike" dirty="0">
                <a:solidFill>
                  <a:srgbClr val="00205B"/>
                </a:solidFill>
                <a:effectLst/>
                <a:hlinkClick r:id="rId3"/>
              </a:rPr>
              <a:t> noir : de </a:t>
            </a:r>
            <a:r>
              <a:rPr lang="en-US" b="1" u="none" strike="noStrike" dirty="0" err="1">
                <a:solidFill>
                  <a:srgbClr val="00205B"/>
                </a:solidFill>
                <a:effectLst/>
                <a:hlinkClick r:id="rId3"/>
              </a:rPr>
              <a:t>Géricault</a:t>
            </a:r>
            <a:r>
              <a:rPr lang="en-US" b="1" u="none" strike="noStrike" dirty="0">
                <a:solidFill>
                  <a:srgbClr val="00205B"/>
                </a:solidFill>
                <a:effectLst/>
                <a:hlinkClick r:id="rId3"/>
              </a:rPr>
              <a:t> à Matisse.</a:t>
            </a:r>
            <a:endParaRPr lang="en-US" b="1" dirty="0">
              <a:solidFill>
                <a:srgbClr val="44707B"/>
              </a:solidFill>
              <a:effectLst/>
            </a:endParaRPr>
          </a:p>
          <a:p>
            <a:r>
              <a:rPr lang="en-US" b="0" dirty="0" err="1">
                <a:effectLst/>
              </a:rPr>
              <a:t>Musée</a:t>
            </a:r>
            <a:r>
              <a:rPr lang="en-US" b="0" dirty="0">
                <a:effectLst/>
              </a:rPr>
              <a:t> d'Orsay, host institution, issuing body. / Wallach Art Gallery, host institution. / </a:t>
            </a:r>
            <a:r>
              <a:rPr lang="en-US" b="0" dirty="0" err="1">
                <a:effectLst/>
              </a:rPr>
              <a:t>Mémorial</a:t>
            </a:r>
            <a:r>
              <a:rPr lang="en-US" b="0" dirty="0">
                <a:effectLst/>
              </a:rPr>
              <a:t> </a:t>
            </a:r>
            <a:r>
              <a:rPr lang="en-US" b="0" dirty="0" err="1">
                <a:effectLst/>
              </a:rPr>
              <a:t>ACTe</a:t>
            </a:r>
            <a:r>
              <a:rPr lang="en-US" b="0" dirty="0">
                <a:effectLst/>
              </a:rPr>
              <a:t> (Cultural center), institution.</a:t>
            </a:r>
          </a:p>
          <a:p>
            <a:r>
              <a:rPr lang="en-US" b="0" dirty="0">
                <a:effectLst/>
              </a:rPr>
              <a:t>2019</a:t>
            </a:r>
          </a:p>
          <a:p>
            <a:br>
              <a:rPr lang="en-US" b="0" i="0" dirty="0">
                <a:effectLst/>
                <a:latin typeface="Source Sans Pro" panose="020B0503030403020204" pitchFamily="34" charset="0"/>
              </a:rPr>
            </a:br>
            <a:endParaRPr lang="en-US" dirty="0"/>
          </a:p>
          <a:p>
            <a:endParaRPr lang="en-US" dirty="0">
              <a:solidFill>
                <a:srgbClr val="666666"/>
              </a:solidFill>
              <a:latin typeface="Arial" panose="020B0604020202020204" pitchFamily="34" charset="0"/>
            </a:endParaRPr>
          </a:p>
          <a:p>
            <a:endParaRPr lang="en-US" dirty="0">
              <a:solidFill>
                <a:srgbClr val="666666"/>
              </a:solidFill>
              <a:latin typeface="Arial" panose="020B0604020202020204" pitchFamily="34" charset="0"/>
            </a:endParaRPr>
          </a:p>
          <a:p>
            <a:endParaRPr lang="en-US" dirty="0"/>
          </a:p>
        </p:txBody>
      </p:sp>
    </p:spTree>
    <p:extLst>
      <p:ext uri="{BB962C8B-B14F-4D97-AF65-F5344CB8AC3E}">
        <p14:creationId xmlns:p14="http://schemas.microsoft.com/office/powerpoint/2010/main" val="2887232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2E1FC9F-F0FB-B1EC-5D86-C76A493AA6A8}"/>
              </a:ext>
            </a:extLst>
          </p:cNvPr>
          <p:cNvSpPr>
            <a:spLocks noGrp="1"/>
          </p:cNvSpPr>
          <p:nvPr>
            <p:ph type="dt" sz="half" idx="10"/>
          </p:nvPr>
        </p:nvSpPr>
        <p:spPr/>
        <p:txBody>
          <a:bodyPr/>
          <a:lstStyle/>
          <a:p>
            <a:fld id="{0F996519-E62D-4F8C-AE1E-36928EC7D15C}" type="datetime1">
              <a:rPr lang="en-US" smtClean="0"/>
              <a:t>6/24/2024</a:t>
            </a:fld>
            <a:endParaRPr lang="en-US"/>
          </a:p>
        </p:txBody>
      </p:sp>
      <p:sp>
        <p:nvSpPr>
          <p:cNvPr id="5" name="Footer Placeholder 4">
            <a:extLst>
              <a:ext uri="{FF2B5EF4-FFF2-40B4-BE49-F238E27FC236}">
                <a16:creationId xmlns:a16="http://schemas.microsoft.com/office/drawing/2014/main" id="{E97DE353-4F00-637F-A5EF-4F22C931F0BF}"/>
              </a:ext>
            </a:extLst>
          </p:cNvPr>
          <p:cNvSpPr>
            <a:spLocks noGrp="1"/>
          </p:cNvSpPr>
          <p:nvPr>
            <p:ph type="ftr" sz="quarter" idx="11"/>
          </p:nvPr>
        </p:nvSpPr>
        <p:spPr/>
        <p:txBody>
          <a:bodyPr/>
          <a:lstStyle/>
          <a:p>
            <a:pPr>
              <a:spcAft>
                <a:spcPts val="600"/>
              </a:spcAft>
            </a:pPr>
            <a:r>
              <a:rPr lang="en-US" b="0" kern="1200" cap="all" spc="0" baseline="0">
                <a:solidFill>
                  <a:schemeClr val="tx1"/>
                </a:solidFill>
                <a:latin typeface="+mn-lt"/>
                <a:ea typeface="+mn-ea"/>
                <a:cs typeface="+mn-cs"/>
              </a:rPr>
              <a:t>French OER? </a:t>
            </a:r>
            <a:r>
              <a:rPr lang="en-US" b="0" i="1" kern="1200" cap="all" spc="0" baseline="0" err="1">
                <a:solidFill>
                  <a:schemeClr val="tx1"/>
                </a:solidFill>
                <a:latin typeface="+mn-lt"/>
                <a:ea typeface="+mn-ea"/>
                <a:cs typeface="+mn-cs"/>
              </a:rPr>
              <a:t>Absolument</a:t>
            </a:r>
            <a:r>
              <a:rPr lang="en-US" b="0" i="1" kern="1200" cap="all" spc="0" baseline="0">
                <a:solidFill>
                  <a:schemeClr val="tx1"/>
                </a:solidFill>
                <a:latin typeface="+mn-lt"/>
                <a:ea typeface="+mn-ea"/>
                <a:cs typeface="+mn-cs"/>
              </a:rPr>
              <a:t>!</a:t>
            </a:r>
          </a:p>
        </p:txBody>
      </p:sp>
      <p:sp>
        <p:nvSpPr>
          <p:cNvPr id="6" name="Slide Number Placeholder 5">
            <a:extLst>
              <a:ext uri="{FF2B5EF4-FFF2-40B4-BE49-F238E27FC236}">
                <a16:creationId xmlns:a16="http://schemas.microsoft.com/office/drawing/2014/main" id="{26A73A8D-15B9-AC1D-D0FE-AB94B36CE7C8}"/>
              </a:ext>
            </a:extLst>
          </p:cNvPr>
          <p:cNvSpPr>
            <a:spLocks noGrp="1"/>
          </p:cNvSpPr>
          <p:nvPr>
            <p:ph type="sldNum" sz="quarter" idx="12"/>
          </p:nvPr>
        </p:nvSpPr>
        <p:spPr/>
        <p:txBody>
          <a:bodyPr/>
          <a:lstStyle/>
          <a:p>
            <a:fld id="{6E91CC32-6A6B-4E2E-BBA1-6864F305DA26}" type="slidenum">
              <a:rPr lang="en-US" smtClean="0"/>
              <a:t>9</a:t>
            </a:fld>
            <a:endParaRPr lang="en-US"/>
          </a:p>
        </p:txBody>
      </p:sp>
      <p:pic>
        <p:nvPicPr>
          <p:cNvPr id="8" name="Picture 7" descr="A poster with text and images&#10;&#10;Description automatically generated">
            <a:extLst>
              <a:ext uri="{FF2B5EF4-FFF2-40B4-BE49-F238E27FC236}">
                <a16:creationId xmlns:a16="http://schemas.microsoft.com/office/drawing/2014/main" id="{2262D711-DAA9-0E92-D44D-49B03973F9D2}"/>
              </a:ext>
            </a:extLst>
          </p:cNvPr>
          <p:cNvPicPr>
            <a:picLocks noChangeAspect="1"/>
          </p:cNvPicPr>
          <p:nvPr/>
        </p:nvPicPr>
        <p:blipFill>
          <a:blip r:embed="rId2"/>
          <a:stretch>
            <a:fillRect/>
          </a:stretch>
        </p:blipFill>
        <p:spPr>
          <a:xfrm>
            <a:off x="5602680" y="0"/>
            <a:ext cx="4953000" cy="6858000"/>
          </a:xfrm>
          <a:prstGeom prst="rect">
            <a:avLst/>
          </a:prstGeom>
        </p:spPr>
      </p:pic>
      <p:sp>
        <p:nvSpPr>
          <p:cNvPr id="2" name="Teardrop 1">
            <a:extLst>
              <a:ext uri="{FF2B5EF4-FFF2-40B4-BE49-F238E27FC236}">
                <a16:creationId xmlns:a16="http://schemas.microsoft.com/office/drawing/2014/main" id="{205E17BD-755C-13B0-C8CD-9301AA0FCAA8}"/>
              </a:ext>
            </a:extLst>
          </p:cNvPr>
          <p:cNvSpPr/>
          <p:nvPr/>
        </p:nvSpPr>
        <p:spPr>
          <a:xfrm>
            <a:off x="519669" y="1712026"/>
            <a:ext cx="4500748" cy="4215740"/>
          </a:xfrm>
          <a:prstGeom prst="teardrop">
            <a:avLst/>
          </a:prstGeom>
        </p:spPr>
        <p:style>
          <a:lnRef idx="2">
            <a:schemeClr val="accent1"/>
          </a:lnRef>
          <a:fillRef idx="1">
            <a:schemeClr val="lt1"/>
          </a:fillRef>
          <a:effectRef idx="0">
            <a:schemeClr val="accent1"/>
          </a:effectRef>
          <a:fontRef idx="minor">
            <a:schemeClr val="dk1"/>
          </a:fontRef>
        </p:style>
        <p:txBody>
          <a:bodyPr lIns="91440" tIns="45720" rIns="91440" bIns="45720" rtlCol="0" anchor="ctr"/>
          <a:lstStyle/>
          <a:p>
            <a:pPr algn="ctr"/>
            <a:r>
              <a:rPr lang="en-US" sz="1600" b="1">
                <a:solidFill>
                  <a:srgbClr val="222222"/>
                </a:solidFill>
                <a:ea typeface="+mn-lt"/>
                <a:cs typeface="+mn-lt"/>
              </a:rPr>
              <a:t>"To summarize, we might think about Open Pedagogy as an access-oriented commitment to learner-driven education AND as a process of designing architectures and using tools for learning that enable students to shape the public knowledge commons of which they are a part."</a:t>
            </a:r>
          </a:p>
          <a:p>
            <a:pPr algn="ctr"/>
            <a:r>
              <a:rPr lang="en-US" sz="1600" b="1">
                <a:solidFill>
                  <a:srgbClr val="222222"/>
                </a:solidFill>
              </a:rPr>
              <a:t>Robin DeRosa &amp; Rajiv Jhangiani</a:t>
            </a:r>
          </a:p>
        </p:txBody>
      </p:sp>
    </p:spTree>
    <p:extLst>
      <p:ext uri="{BB962C8B-B14F-4D97-AF65-F5344CB8AC3E}">
        <p14:creationId xmlns:p14="http://schemas.microsoft.com/office/powerpoint/2010/main" val="333335182"/>
      </p:ext>
    </p:extLst>
  </p:cSld>
  <p:clrMapOvr>
    <a:masterClrMapping/>
  </p:clrMapOvr>
</p:sld>
</file>

<file path=ppt/theme/theme1.xml><?xml version="1.0" encoding="utf-8"?>
<a:theme xmlns:a="http://schemas.openxmlformats.org/drawingml/2006/main" name="DylanVTI">
  <a:themeElements>
    <a:clrScheme name="Custom 8">
      <a:dk1>
        <a:sysClr val="windowText" lastClr="000000"/>
      </a:dk1>
      <a:lt1>
        <a:sysClr val="window" lastClr="FFFFFF"/>
      </a:lt1>
      <a:dk2>
        <a:srgbClr val="1A1A33"/>
      </a:dk2>
      <a:lt2>
        <a:srgbClr val="EEFFE3"/>
      </a:lt2>
      <a:accent1>
        <a:srgbClr val="5C40EF"/>
      </a:accent1>
      <a:accent2>
        <a:srgbClr val="B8A0F8"/>
      </a:accent2>
      <a:accent3>
        <a:srgbClr val="00C777"/>
      </a:accent3>
      <a:accent4>
        <a:srgbClr val="005A66"/>
      </a:accent4>
      <a:accent5>
        <a:srgbClr val="9956EA"/>
      </a:accent5>
      <a:accent6>
        <a:srgbClr val="9BBB25"/>
      </a:accent6>
      <a:hlink>
        <a:srgbClr val="674CF0"/>
      </a:hlink>
      <a:folHlink>
        <a:srgbClr val="B53699"/>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ylanVTI" id="{602636BD-A055-489B-83EC-AD971B7E5F9C}" vid="{CD33A9BC-C4B5-4F36-8A14-490DC4E38F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6CCF324EDE8964BA67581BAE1731F43" ma:contentTypeVersion="10" ma:contentTypeDescription="Create a new document." ma:contentTypeScope="" ma:versionID="645bd3e7961be3e9abbc16f80161dc9d">
  <xsd:schema xmlns:xsd="http://www.w3.org/2001/XMLSchema" xmlns:xs="http://www.w3.org/2001/XMLSchema" xmlns:p="http://schemas.microsoft.com/office/2006/metadata/properties" xmlns:ns3="1832b51c-2f0e-45b9-82ae-dbf4eee0ff93" xmlns:ns4="2ed7e60f-c922-4f49-b102-0aad0b3e365f" targetNamespace="http://schemas.microsoft.com/office/2006/metadata/properties" ma:root="true" ma:fieldsID="c353129b703aa57e66d491f70111c429" ns3:_="" ns4:_="">
    <xsd:import namespace="1832b51c-2f0e-45b9-82ae-dbf4eee0ff93"/>
    <xsd:import namespace="2ed7e60f-c922-4f49-b102-0aad0b3e365f"/>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_activity" minOccurs="0"/>
                <xsd:element ref="ns3:MediaServiceObjectDetectorVersions" minOccurs="0"/>
                <xsd:element ref="ns4:SharedWithUsers" minOccurs="0"/>
                <xsd:element ref="ns4:SharedWithDetails" minOccurs="0"/>
                <xsd:element ref="ns4:SharingHintHash"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32b51c-2f0e-45b9-82ae-dbf4eee0ff93"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_activity" ma:index="12" nillable="true" ma:displayName="_activity" ma:hidden="true" ma:internalName="_activity">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ed7e60f-c922-4f49-b102-0aad0b3e365f"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1832b51c-2f0e-45b9-82ae-dbf4eee0ff93" xsi:nil="true"/>
  </documentManagement>
</p:properties>
</file>

<file path=customXml/itemProps1.xml><?xml version="1.0" encoding="utf-8"?>
<ds:datastoreItem xmlns:ds="http://schemas.openxmlformats.org/officeDocument/2006/customXml" ds:itemID="{78B26DBE-FCB4-4545-AF55-373A9CA71BA3}">
  <ds:schemaRefs>
    <ds:schemaRef ds:uri="http://schemas.microsoft.com/sharepoint/v3/contenttype/forms"/>
  </ds:schemaRefs>
</ds:datastoreItem>
</file>

<file path=customXml/itemProps2.xml><?xml version="1.0" encoding="utf-8"?>
<ds:datastoreItem xmlns:ds="http://schemas.openxmlformats.org/officeDocument/2006/customXml" ds:itemID="{CE34CF24-E131-4EEC-945D-0317459ADFC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32b51c-2f0e-45b9-82ae-dbf4eee0ff93"/>
    <ds:schemaRef ds:uri="2ed7e60f-c922-4f49-b102-0aad0b3e36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D31143D-DC03-431F-B9C6-74B1E95F579B}">
  <ds:schemaRefs>
    <ds:schemaRef ds:uri="http://purl.org/dc/elements/1.1/"/>
    <ds:schemaRef ds:uri="1832b51c-2f0e-45b9-82ae-dbf4eee0ff93"/>
    <ds:schemaRef ds:uri="http://schemas.microsoft.com/office/2006/documentManagement/types"/>
    <ds:schemaRef ds:uri="http://www.w3.org/XML/1998/namespace"/>
    <ds:schemaRef ds:uri="http://purl.org/dc/dcmitype/"/>
    <ds:schemaRef ds:uri="http://purl.org/dc/terms/"/>
    <ds:schemaRef ds:uri="http://schemas.openxmlformats.org/package/2006/metadata/core-properties"/>
    <ds:schemaRef ds:uri="2ed7e60f-c922-4f49-b102-0aad0b3e365f"/>
    <ds:schemaRef ds:uri="http://schemas.microsoft.com/office/infopath/2007/PartnerControl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5728</TotalTime>
  <Words>1848</Words>
  <Application>Microsoft Office PowerPoint</Application>
  <PresentationFormat>Widescreen</PresentationFormat>
  <Paragraphs>237</Paragraphs>
  <Slides>31</Slides>
  <Notes>5</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DylanVTI</vt:lpstr>
      <vt:lpstr>French OER? Absolument!</vt:lpstr>
      <vt:lpstr>Outline  </vt:lpstr>
      <vt:lpstr>Collaboration context</vt:lpstr>
      <vt:lpstr>Collaboration context</vt:lpstr>
      <vt:lpstr>Immigration Museum in Paris</vt:lpstr>
      <vt:lpstr>How do museums inform and educate their visitors?   How do they make the experience participatory?</vt:lpstr>
      <vt:lpstr>"Musing the Museums: Migration and Everyday Life in France."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Taking scholarly voices outside of the classroom.</vt:lpstr>
      <vt:lpstr>Exhibit Development as Instruction</vt:lpstr>
      <vt:lpstr>PowerPoint Presentation</vt:lpstr>
      <vt:lpstr>OER Education</vt:lpstr>
      <vt:lpstr>The 5 Rs  of OER</vt:lpstr>
      <vt:lpstr>OER &amp; Creative Commons (CC) Licensing</vt:lpstr>
      <vt:lpstr>Student OER</vt:lpstr>
      <vt:lpstr>French Literature in Translation OER Project   </vt:lpstr>
      <vt:lpstr>French Literature in Translation</vt:lpstr>
      <vt:lpstr>Next Steps</vt:lpstr>
      <vt:lpstr>Next Steps</vt:lpstr>
      <vt:lpstr>Next Steps</vt:lpstr>
      <vt:lpstr>What did we learn?</vt:lpstr>
      <vt:lpstr>Thank You! </vt:lpstr>
      <vt:lpstr>Works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French OER? Absolument!</dc:title>
  <dc:creator>Lacher-Feldman, Jessica</dc:creator>
  <cp:lastModifiedBy>Totleben, Kristen</cp:lastModifiedBy>
  <cp:revision>153</cp:revision>
  <dcterms:created xsi:type="dcterms:W3CDTF">2024-06-05T17:11:16Z</dcterms:created>
  <dcterms:modified xsi:type="dcterms:W3CDTF">2024-06-24T21:19:40Z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0x010100A6CCF324EDE8964BA67581BAE1731F43</vt:lpwstr>
  </property>
</Properties>
</file>