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Roboto"/>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bold.fntdata"/><Relationship Id="rId6" Type="http://schemas.openxmlformats.org/officeDocument/2006/relationships/slide" Target="slides/slide1.xml"/><Relationship Id="rId18"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11c22968d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11c22968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11:25-11:26</a:t>
            </a:r>
            <a:endParaRPr/>
          </a:p>
          <a:p>
            <a:pPr indent="0" lvl="0" marL="0" rtl="0" algn="l">
              <a:spcBef>
                <a:spcPts val="0"/>
              </a:spcBef>
              <a:spcAft>
                <a:spcPts val="0"/>
              </a:spcAft>
              <a:buNone/>
            </a:pPr>
            <a:r>
              <a:rPr lang="en"/>
              <a:t>Hello, thanks for coming today.  My name is Justina Elmore, my pronouns are </a:t>
            </a:r>
            <a:r>
              <a:rPr lang="en">
                <a:highlight>
                  <a:srgbClr val="F6B26B"/>
                </a:highlight>
              </a:rPr>
              <a:t>she/they</a:t>
            </a:r>
            <a:r>
              <a:rPr lang="en"/>
              <a:t>.  I’m a social science librarian at River Campus Libraries, University of Rochester.</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11c22968d3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11c22968d3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12:04-12:06</a:t>
            </a:r>
            <a:endParaRPr/>
          </a:p>
          <a:p>
            <a:pPr indent="0" lvl="0" marL="0" rtl="0" algn="l">
              <a:spcBef>
                <a:spcPts val="0"/>
              </a:spcBef>
              <a:spcAft>
                <a:spcPts val="0"/>
              </a:spcAft>
              <a:buNone/>
            </a:pPr>
            <a:r>
              <a:rPr lang="en"/>
              <a:t>I talked a little earlier about calls to action for students.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highlight>
                  <a:srgbClr val="F9CB9C"/>
                </a:highlight>
              </a:rPr>
              <a:t>Calls to action are critical</a:t>
            </a:r>
            <a:r>
              <a:rPr lang="en"/>
              <a:t> in moving the needle forward for social justice reform and that includes the realm of scholarship and academia from first-year undergraduates all the way up to senior faculty and university administration.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Inclusive praxis tells us that </a:t>
            </a:r>
            <a:r>
              <a:rPr lang="en">
                <a:highlight>
                  <a:srgbClr val="F9CB9C"/>
                </a:highlight>
              </a:rPr>
              <a:t>calls to action are a necessary part of social justice pedagogy</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Teaching librarians have the</a:t>
            </a:r>
            <a:r>
              <a:rPr lang="en">
                <a:highlight>
                  <a:srgbClr val="F9CB9C"/>
                </a:highlight>
              </a:rPr>
              <a:t> opportunity and the obligation to challenge assumptions about equity</a:t>
            </a:r>
            <a:r>
              <a:rPr lang="en"/>
              <a:t> and inclusion within the academe, within libraries, and with the publishing industry that continue to prop up structures that perpetuate the marginalization of the non-privileged.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highlight>
                  <a:srgbClr val="F9CB9C"/>
                </a:highlight>
              </a:rPr>
              <a:t>Calls to action are always part of my backward design process</a:t>
            </a:r>
            <a:r>
              <a:rPr lang="en"/>
              <a:t> now; and I'm strategic about what calls to action I include based on the learning outcomes for the lesson. Praxis tells us one to two calls to action, so I cannot fit them all into a single lesson… Which is a perfect segway into #5.</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11c22968d3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11c22968d3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Take advantage of the </a:t>
            </a:r>
            <a:r>
              <a:rPr lang="en">
                <a:highlight>
                  <a:srgbClr val="F9CB9C"/>
                </a:highlight>
              </a:rPr>
              <a:t>curriculum mapping you may already have in place</a:t>
            </a:r>
            <a:r>
              <a:rPr lang="en"/>
              <a:t> for your subject areas or consider adding this element when you start a curriculum mapping project.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panicked at first wondering how I'd be able to fit everything important into a single one-shot lesson. The answer is, </a:t>
            </a:r>
            <a:r>
              <a:rPr b="1" lang="en"/>
              <a:t>you can't. </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highlight>
                  <a:srgbClr val="F9CB9C"/>
                </a:highlight>
              </a:rPr>
              <a:t>Scaffold learning into courses within the discipline where you know you'll be in front all or most of the students</a:t>
            </a:r>
            <a:r>
              <a:rPr lang="en"/>
              <a:t>. </a:t>
            </a:r>
            <a:endParaRPr/>
          </a:p>
          <a:p>
            <a:pPr indent="0" lvl="0" marL="0" rtl="0" algn="l">
              <a:spcBef>
                <a:spcPts val="0"/>
              </a:spcBef>
              <a:spcAft>
                <a:spcPts val="0"/>
              </a:spcAft>
              <a:buNone/>
            </a:pPr>
            <a:r>
              <a:rPr lang="en"/>
              <a:t>In anthropology, that's about three times, for another department that might be only two times.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instance, at some point in every session, I find myself reminding students to log in; I can use that as a springboard to </a:t>
            </a:r>
            <a:r>
              <a:rPr b="1" lang="en"/>
              <a:t>incorporate access &amp; equity issues and reframing equity of access as a moral responsibility</a:t>
            </a:r>
            <a:r>
              <a:rPr lang="en"/>
              <a:t> for all of us in academia.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would include a different teaching objective dependent on where students are in the program. </a:t>
            </a:r>
            <a:endParaRPr/>
          </a:p>
          <a:p>
            <a:pPr indent="-298450" lvl="0" marL="457200" rtl="0" algn="l">
              <a:spcBef>
                <a:spcPts val="0"/>
              </a:spcBef>
              <a:spcAft>
                <a:spcPts val="0"/>
              </a:spcAft>
              <a:buSzPts val="1100"/>
              <a:buChar char="●"/>
            </a:pPr>
            <a:r>
              <a:rPr lang="en"/>
              <a:t>At the 100 level, include issues of equity surrounding paywalls and how that can be problematic, </a:t>
            </a:r>
            <a:endParaRPr/>
          </a:p>
          <a:p>
            <a:pPr indent="-298450" lvl="0" marL="457200" rtl="0" algn="l">
              <a:spcBef>
                <a:spcPts val="0"/>
              </a:spcBef>
              <a:spcAft>
                <a:spcPts val="0"/>
              </a:spcAft>
              <a:buSzPts val="1100"/>
              <a:buChar char="●"/>
            </a:pPr>
            <a:r>
              <a:rPr lang="en"/>
              <a:t>At the 200 level, fold in citation politics, the importance of finding and citing missing voices and locating and using open access materials, </a:t>
            </a:r>
            <a:endParaRPr/>
          </a:p>
          <a:p>
            <a:pPr indent="-298450" lvl="0" marL="457200" rtl="0" algn="l">
              <a:spcBef>
                <a:spcPts val="0"/>
              </a:spcBef>
              <a:spcAft>
                <a:spcPts val="0"/>
              </a:spcAft>
              <a:buSzPts val="1100"/>
              <a:buChar char="●"/>
            </a:pPr>
            <a:r>
              <a:rPr lang="en"/>
              <a:t>At the 300/400 levels comes </a:t>
            </a:r>
            <a:r>
              <a:rPr lang="en">
                <a:highlight>
                  <a:srgbClr val="F9CB9C"/>
                </a:highlight>
              </a:rPr>
              <a:t>priming for open access publication for their own scholarly work,</a:t>
            </a:r>
            <a:r>
              <a:rPr lang="en"/>
              <a:t> pointing out how this is taking place on our campus.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Continuing with the anthropology example, that includes highlighting how the department has made a </a:t>
            </a:r>
            <a:r>
              <a:rPr lang="en">
                <a:highlight>
                  <a:srgbClr val="F9CB9C"/>
                </a:highlight>
              </a:rPr>
              <a:t>commitment to publish their research in open access</a:t>
            </a:r>
            <a:r>
              <a:rPr lang="en"/>
              <a:t> journals and how the library has teamed up to support them by </a:t>
            </a:r>
            <a:r>
              <a:rPr b="1" lang="en"/>
              <a:t>committing multi-year funding </a:t>
            </a:r>
            <a:r>
              <a:rPr lang="en"/>
              <a:t>for open access journals under </a:t>
            </a:r>
            <a:r>
              <a:rPr b="1" lang="en"/>
              <a:t>cooperative funding models</a:t>
            </a:r>
            <a:r>
              <a:rPr lang="en"/>
              <a:t>. Links to open access journals are on the course/subject guide I'm teaching from. </a:t>
            </a:r>
            <a:r>
              <a:rPr lang="en">
                <a:solidFill>
                  <a:schemeClr val="dk1"/>
                </a:solidFill>
              </a:rPr>
              <a:t>Make them visible, so students get both </a:t>
            </a:r>
            <a:r>
              <a:rPr b="1" lang="en">
                <a:solidFill>
                  <a:schemeClr val="dk1"/>
                </a:solidFill>
              </a:rPr>
              <a:t>used</a:t>
            </a:r>
            <a:r>
              <a:rPr lang="en">
                <a:solidFill>
                  <a:schemeClr val="dk1"/>
                </a:solidFill>
              </a:rPr>
              <a:t> to using them and </a:t>
            </a:r>
            <a:r>
              <a:rPr b="1" lang="en">
                <a:solidFill>
                  <a:schemeClr val="dk1"/>
                </a:solidFill>
              </a:rPr>
              <a:t>expecting</a:t>
            </a:r>
            <a:r>
              <a:rPr lang="en">
                <a:solidFill>
                  <a:schemeClr val="dk1"/>
                </a:solidFill>
              </a:rPr>
              <a:t> them to be there.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11c22968d3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11c22968d3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know there are tons more ways to incorporate </a:t>
            </a:r>
            <a:r>
              <a:rPr lang="en"/>
              <a:t>inclusivity</a:t>
            </a:r>
            <a:r>
              <a:rPr lang="en"/>
              <a:t> into instruction &amp; I encourage you to help us crowdsource ways to do so.</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menti will be live for the next ten days or so.  If you have other ideas or thoughts you like to share throughout today or anytime within that window, please feel free to share them.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 happy to share this list with anyone who’d like it and can download and send it to our conference facilitators for disbursment.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we have a little time left over, I’m happy to take question or turn the floor over for discussion.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Thank you.</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11c22968d3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11c22968d3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First, </a:t>
            </a:r>
            <a:r>
              <a:rPr lang="en"/>
              <a:t>I wish to </a:t>
            </a:r>
            <a:r>
              <a:rPr lang="en">
                <a:highlight>
                  <a:srgbClr val="F9CB9C"/>
                </a:highlight>
              </a:rPr>
              <a:t>acknowledge my privilege and agency</a:t>
            </a:r>
            <a:r>
              <a:rPr lang="en"/>
              <a:t> as white, able-bodied, middle-class, and cisgendered. I recognize my moral obligation as one who benefits from that privilege to actively work towards dismantling white supremacy and other forms of oppression.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 also </a:t>
            </a:r>
            <a:r>
              <a:rPr lang="en">
                <a:highlight>
                  <a:srgbClr val="F9CB9C"/>
                </a:highlight>
              </a:rPr>
              <a:t>recognize that I have been marginalized</a:t>
            </a:r>
            <a:r>
              <a:rPr lang="en"/>
              <a:t> as a woman, first-generation college student from a low-income family, and as a member of the queer community. However, the ways in which I am marginalized do not make it possible for me to compare, </a:t>
            </a:r>
            <a:r>
              <a:rPr lang="en">
                <a:highlight>
                  <a:srgbClr val="FF9900"/>
                </a:highlight>
              </a:rPr>
              <a:t>nor fully understand the lived experiences of other marginalized groups</a:t>
            </a:r>
            <a:r>
              <a:rPr lang="en"/>
              <a:t>. I was listening to this TedTalk by a radio host who talked about bias as something that keeps building up over time, like plaque we need to keep picking from our teeth. I know that I don’t always get this right… </a:t>
            </a:r>
            <a:r>
              <a:rPr lang="en"/>
              <a:t>So, I </a:t>
            </a:r>
            <a:r>
              <a:rPr lang="en"/>
              <a:t>want to </a:t>
            </a:r>
            <a:r>
              <a:rPr lang="en">
                <a:highlight>
                  <a:srgbClr val="F9CB9C"/>
                </a:highlight>
              </a:rPr>
              <a:t>apologize for any unintentional harm or triggering I may cause to my non-white or otherwise marginalized</a:t>
            </a:r>
            <a:r>
              <a:rPr lang="en"/>
              <a:t> colleagues and welcome you to point out where I have, so that I can adjust my thinking and actions to be more inclusive in future. I will often </a:t>
            </a:r>
            <a:r>
              <a:rPr lang="en">
                <a:highlight>
                  <a:srgbClr val="F9CB9C"/>
                </a:highlight>
              </a:rPr>
              <a:t>speak to my colleagues who carry more </a:t>
            </a:r>
            <a:r>
              <a:rPr lang="en">
                <a:highlight>
                  <a:srgbClr val="F9CB9C"/>
                </a:highlight>
              </a:rPr>
              <a:t>privilege</a:t>
            </a:r>
            <a:r>
              <a:rPr lang="en">
                <a:highlight>
                  <a:srgbClr val="F9CB9C"/>
                </a:highlight>
              </a:rPr>
              <a:t>,</a:t>
            </a:r>
            <a:r>
              <a:rPr lang="en"/>
              <a:t> particularly when it comes to calls to action; this is not meant to exclude anyone from a marginalized community, but to spare them the additional (often invisible) burden associated with combating oppression.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This poster was shared with me by a colleague at Cornell University when we were discussing  </a:t>
            </a:r>
            <a:r>
              <a:rPr lang="en">
                <a:highlight>
                  <a:srgbClr val="F9CB9C"/>
                </a:highlight>
              </a:rPr>
              <a:t>performative efforts</a:t>
            </a:r>
            <a:r>
              <a:rPr lang="en"/>
              <a:t> on many college campuses these days. I</a:t>
            </a:r>
            <a:r>
              <a:rPr lang="en"/>
              <a:t>t’s helpful to </a:t>
            </a:r>
            <a:r>
              <a:rPr lang="en">
                <a:highlight>
                  <a:srgbClr val="F9CB9C"/>
                </a:highlight>
              </a:rPr>
              <a:t>discern the differences</a:t>
            </a:r>
            <a:r>
              <a:rPr lang="en"/>
              <a:t> between the two when shifting from allyship to solidarity work as we gain traction toward real change as so many join the conversation surrounding DEIAJ (Diversity, Equity, Inclusion, Access and Justice).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Today I hope we can </a:t>
            </a:r>
            <a:r>
              <a:rPr lang="en">
                <a:solidFill>
                  <a:schemeClr val="dk1"/>
                </a:solidFill>
                <a:highlight>
                  <a:srgbClr val="F9CB9C"/>
                </a:highlight>
              </a:rPr>
              <a:t>create an open and safe space to discuss inclusivity within teaching praxis</a:t>
            </a:r>
            <a:r>
              <a:rPr lang="en">
                <a:solidFill>
                  <a:schemeClr val="dk1"/>
                </a:solidFill>
              </a:rPr>
              <a:t>. Often, such discussions brush against systematic and structural oppression as we commit to being self-aware, mitigating our own bias and employing teaching strategies that promote inclusivity.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11c22968d3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11c22968d3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That said…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Show of hands, </a:t>
            </a:r>
            <a:r>
              <a:rPr lang="en">
                <a:highlight>
                  <a:srgbClr val="F9CB9C"/>
                </a:highlight>
              </a:rPr>
              <a:t>who here can relate</a:t>
            </a:r>
            <a:r>
              <a:rPr lang="en"/>
              <a:t> to being pulled in a million directions at work?</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Me too! So this is a concept map of some of the many activities expected of liaison librarians created by a STEM liaison librarian, Judith Pasek out of the U. of Wyoming, who created it to help try to answer the question “what do you do?”  Sometimes, when asked that question, I too have </a:t>
            </a:r>
            <a:r>
              <a:rPr lang="en"/>
              <a:t>struggled</a:t>
            </a:r>
            <a:r>
              <a:rPr lang="en"/>
              <a:t> and even found myself frozen, and it’s more the question of “where do I start?” that gives me pause as well.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As you can see, </a:t>
            </a:r>
            <a:r>
              <a:rPr lang="en">
                <a:highlight>
                  <a:srgbClr val="F9CB9C"/>
                </a:highlight>
              </a:rPr>
              <a:t>teaching is just a portion of our work</a:t>
            </a:r>
            <a:r>
              <a:rPr lang="en"/>
              <a:t>. </a:t>
            </a:r>
            <a:r>
              <a:rPr lang="en">
                <a:solidFill>
                  <a:schemeClr val="dk1"/>
                </a:solidFill>
              </a:rPr>
              <a:t>So let's drill into</a:t>
            </a:r>
            <a:r>
              <a:rPr lang="en">
                <a:solidFill>
                  <a:schemeClr val="dk1"/>
                </a:solidFill>
                <a:highlight>
                  <a:srgbClr val="F9CB9C"/>
                </a:highlight>
              </a:rPr>
              <a:t> just that slice</a:t>
            </a:r>
            <a:r>
              <a:rPr lang="en">
                <a:solidFill>
                  <a:schemeClr val="dk1"/>
                </a:solidFill>
              </a:rPr>
              <a:t> of liaison work and delve into that little box…</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Oof.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more I learn about good teaching practice, </a:t>
            </a:r>
            <a:r>
              <a:rPr lang="en">
                <a:highlight>
                  <a:srgbClr val="F9CB9C"/>
                </a:highlight>
              </a:rPr>
              <a:t>the more I know that there's a lot I don't know</a:t>
            </a:r>
            <a:r>
              <a:rPr lang="en"/>
              <a:t>.  So let’s start by asking, “what is pedagogy?” (read the definition above). But what does that mean?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are three key elements to understanding or defining pedagogy:</a:t>
            </a:r>
            <a:endParaRPr/>
          </a:p>
          <a:p>
            <a:pPr indent="-298450" lvl="0" marL="457200" rtl="0" algn="l">
              <a:spcBef>
                <a:spcPts val="0"/>
              </a:spcBef>
              <a:spcAft>
                <a:spcPts val="0"/>
              </a:spcAft>
              <a:buSzPts val="1100"/>
              <a:buAutoNum type="arabicPeriod"/>
            </a:pPr>
            <a:r>
              <a:rPr lang="en"/>
              <a:t>It’s the </a:t>
            </a:r>
            <a:r>
              <a:rPr lang="en">
                <a:highlight>
                  <a:srgbClr val="F9CB9C"/>
                </a:highlight>
              </a:rPr>
              <a:t>study</a:t>
            </a:r>
            <a:r>
              <a:rPr lang="en"/>
              <a:t> of</a:t>
            </a:r>
            <a:endParaRPr/>
          </a:p>
          <a:p>
            <a:pPr indent="-298450" lvl="0" marL="457200" rtl="0" algn="l">
              <a:spcBef>
                <a:spcPts val="0"/>
              </a:spcBef>
              <a:spcAft>
                <a:spcPts val="0"/>
              </a:spcAft>
              <a:buSzPts val="1100"/>
              <a:buAutoNum type="arabicPeriod"/>
            </a:pPr>
            <a:r>
              <a:rPr lang="en"/>
              <a:t>How </a:t>
            </a:r>
            <a:r>
              <a:rPr lang="en">
                <a:highlight>
                  <a:srgbClr val="F9CB9C"/>
                </a:highlight>
              </a:rPr>
              <a:t>knowledge and skills</a:t>
            </a:r>
            <a:r>
              <a:rPr lang="en"/>
              <a:t> are imparted</a:t>
            </a:r>
            <a:endParaRPr/>
          </a:p>
          <a:p>
            <a:pPr indent="-298450" lvl="0" marL="457200" rtl="0" algn="l">
              <a:spcBef>
                <a:spcPts val="0"/>
              </a:spcBef>
              <a:spcAft>
                <a:spcPts val="0"/>
              </a:spcAft>
              <a:buSzPts val="1100"/>
              <a:buAutoNum type="arabicPeriod"/>
            </a:pPr>
            <a:r>
              <a:rPr lang="en"/>
              <a:t>In an </a:t>
            </a:r>
            <a:r>
              <a:rPr lang="en">
                <a:highlight>
                  <a:srgbClr val="F9CB9C"/>
                </a:highlight>
              </a:rPr>
              <a:t>educational context. </a:t>
            </a:r>
            <a:endParaRPr>
              <a:highlight>
                <a:srgbClr val="F9CB9C"/>
              </a:highlight>
            </a:endParaRPr>
          </a:p>
          <a:p>
            <a:pPr indent="0" lvl="0" marL="457200" rtl="0" algn="l">
              <a:spcBef>
                <a:spcPts val="0"/>
              </a:spcBef>
              <a:spcAft>
                <a:spcPts val="0"/>
              </a:spcAft>
              <a:buNone/>
            </a:pPr>
            <a:r>
              <a:t/>
            </a:r>
            <a:endParaRPr>
              <a:highlight>
                <a:srgbClr val="F9CB9C"/>
              </a:highlight>
            </a:endParaRPr>
          </a:p>
          <a:p>
            <a:pPr indent="0" lvl="0" marL="0" rtl="0" algn="l">
              <a:spcBef>
                <a:spcPts val="0"/>
              </a:spcBef>
              <a:spcAft>
                <a:spcPts val="0"/>
              </a:spcAft>
              <a:buNone/>
            </a:pPr>
            <a:r>
              <a:rPr lang="en">
                <a:highlight>
                  <a:srgbClr val="F9CB9C"/>
                </a:highlight>
              </a:rPr>
              <a:t>In this case, we’re looking at the relationship b/w info lit instruction and inclusive pedagogy.</a:t>
            </a:r>
            <a:r>
              <a:rPr lang="en"/>
              <a:t> This can be applicable to IL instruction, training staff or student employees, one-to-one consultations, ect. So pedagogy relly touches or influences much of what we do in Academic Libraries.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graphic here, </a:t>
            </a:r>
            <a:r>
              <a:rPr lang="en">
                <a:highlight>
                  <a:srgbClr val="F9CB9C"/>
                </a:highlight>
              </a:rPr>
              <a:t>isn't even representative of everything</a:t>
            </a:r>
            <a:r>
              <a:rPr lang="en"/>
              <a:t> we’ve come to know about learning theory.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education research keeps churning out more insights about how students learn every day. </a:t>
            </a:r>
            <a:r>
              <a:rPr lang="en">
                <a:highlight>
                  <a:srgbClr val="F9CB9C"/>
                </a:highlight>
              </a:rPr>
              <a:t>Layering in learning concepts, paradigms, and theory over disciplinary specific learning outcomes for classes can be a bit overwhelming.</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 let's drill in to those that fall under the </a:t>
            </a:r>
            <a:r>
              <a:rPr lang="en">
                <a:highlight>
                  <a:srgbClr val="F9CB9C"/>
                </a:highlight>
              </a:rPr>
              <a:t>inclusive pedagogy umbrella</a:t>
            </a:r>
            <a:r>
              <a:rPr lang="en"/>
              <a:t>.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I wanted to fold in all of these, but I started with antiracist pedagogy in order to apply those best practices into my instruction. I wanted to </a:t>
            </a:r>
            <a:r>
              <a:rPr lang="en">
                <a:solidFill>
                  <a:schemeClr val="dk1"/>
                </a:solidFill>
                <a:highlight>
                  <a:srgbClr val="F9CB9C"/>
                </a:highlight>
              </a:rPr>
              <a:t>practical and immediately actionable strategies</a:t>
            </a:r>
            <a:r>
              <a:rPr lang="en">
                <a:solidFill>
                  <a:schemeClr val="dk1"/>
                </a:solidFill>
              </a:rPr>
              <a:t> to use right away. So, I started exploring all this stuff.</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11c22968d3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11c22968d3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11:33-11:38</a:t>
            </a:r>
            <a:endParaRPr/>
          </a:p>
          <a:p>
            <a:pPr indent="0" lvl="0" marL="0" rtl="0" algn="l">
              <a:spcBef>
                <a:spcPts val="0"/>
              </a:spcBef>
              <a:spcAft>
                <a:spcPts val="0"/>
              </a:spcAft>
              <a:buClr>
                <a:schemeClr val="dk1"/>
              </a:buClr>
              <a:buSzPts val="1100"/>
              <a:buFont typeface="Arial"/>
              <a:buNone/>
            </a:pPr>
            <a:r>
              <a:rPr lang="en"/>
              <a:t>Here's snapshot of my </a:t>
            </a:r>
            <a:r>
              <a:rPr lang="en">
                <a:highlight>
                  <a:srgbClr val="F9CB9C"/>
                </a:highlight>
              </a:rPr>
              <a:t>Zotero library</a:t>
            </a:r>
            <a:r>
              <a:rPr lang="en"/>
              <a:t> of some of that stuff/scholarly literature that I was looking at. This is just a portion of what I have in my library for anti-racist pedagogy.</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Attempt 1: So here I am with my lesson outline (is the Prof in the room? She’s at this conf. Today. If so, here we go!). And I'm </a:t>
            </a:r>
            <a:r>
              <a:rPr lang="en">
                <a:highlight>
                  <a:srgbClr val="F9CB9C"/>
                </a:highlight>
              </a:rPr>
              <a:t>highlighting the readings</a:t>
            </a:r>
            <a:r>
              <a:rPr lang="en"/>
              <a:t> and </a:t>
            </a:r>
            <a:r>
              <a:rPr lang="en">
                <a:highlight>
                  <a:srgbClr val="F9CB9C"/>
                </a:highlight>
              </a:rPr>
              <a:t>marking up the lesson</a:t>
            </a:r>
            <a:r>
              <a:rPr lang="en"/>
              <a:t> and quickly startint to </a:t>
            </a:r>
            <a:r>
              <a:rPr lang="en">
                <a:highlight>
                  <a:srgbClr val="F9CB9C"/>
                </a:highlight>
              </a:rPr>
              <a:t>run out of room</a:t>
            </a:r>
            <a:r>
              <a:rPr lang="en"/>
              <a:t>. I still had even gotten to some of the other inclusive pedagogies that I intended to layer in.</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Attempt 2: </a:t>
            </a:r>
            <a:r>
              <a:rPr lang="en"/>
              <a:t>Around that time, the pandemic hits and I was playing around with tech tools to use as we all shifted to online teaching, my wife, who’s a high sch. teacher was using google to create these google notebooks. So, I tried again.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 wanted to both </a:t>
            </a:r>
            <a:r>
              <a:rPr lang="en">
                <a:highlight>
                  <a:srgbClr val="F9CB9C"/>
                </a:highlight>
              </a:rPr>
              <a:t>play with this google notebook</a:t>
            </a:r>
            <a:r>
              <a:rPr lang="en"/>
              <a:t> idea and </a:t>
            </a:r>
            <a:r>
              <a:rPr lang="en">
                <a:highlight>
                  <a:srgbClr val="F9CB9C"/>
                </a:highlight>
              </a:rPr>
              <a:t>keep picking away at layering inclusivity</a:t>
            </a:r>
            <a:r>
              <a:rPr lang="en"/>
              <a:t> into my teaching.  Back to the lesson plan we go. This time, I’m looking at anti-racist, queer, and intersectional feminist teaching practices.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My goal was to tease out the valuable recommendations from theory and translate that into </a:t>
            </a:r>
            <a:r>
              <a:rPr lang="en" u="sng">
                <a:highlight>
                  <a:srgbClr val="F9CB9C"/>
                </a:highlight>
              </a:rPr>
              <a:t>things I could do</a:t>
            </a:r>
            <a:r>
              <a:rPr lang="en"/>
              <a:t>.</a:t>
            </a:r>
            <a:endParaRPr/>
          </a:p>
          <a:p>
            <a:pPr indent="0" lvl="0" marL="0" rtl="0" algn="l">
              <a:spcBef>
                <a:spcPts val="0"/>
              </a:spcBef>
              <a:spcAft>
                <a:spcPts val="0"/>
              </a:spcAft>
              <a:buClr>
                <a:schemeClr val="dk1"/>
              </a:buClr>
              <a:buSzPts val="1100"/>
              <a:buFont typeface="Arial"/>
              <a:buNone/>
            </a:pPr>
            <a:r>
              <a:rPr lang="en"/>
              <a:t>I chunked it out (Tabs) by learning outcomes for each section of my lesson outline. For each section I wanted to know:</a:t>
            </a:r>
            <a:br>
              <a:rPr lang="en"/>
            </a:br>
            <a:r>
              <a:rPr lang="en"/>
              <a:t>1. What was applicable from these pedagogical theories? </a:t>
            </a:r>
            <a:br>
              <a:rPr lang="en"/>
            </a:br>
            <a:r>
              <a:rPr lang="en"/>
              <a:t>2. What was the call to action for the students?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In order to create fully formed, inclusive, teaching objectives and learning outcomes.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t>From there I wanted figure out what activities the student would do to get to that learning and what I would do to get them there…</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11c22968d3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11c22968d3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That was going to be the hard part… that step of applying some of this in class.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was in a community of practice recently and our aim was to focus on inclusive teaching &amp; DEIAJ for teaching librarians. We were all </a:t>
            </a:r>
            <a:r>
              <a:rPr lang="en">
                <a:highlight>
                  <a:srgbClr val="F9CB9C"/>
                </a:highlight>
              </a:rPr>
              <a:t>grappling with this same issue</a:t>
            </a:r>
            <a:r>
              <a:rPr lang="en"/>
              <a:t> that our one-shot instruction sessions (meaning this was the only time we would visit this class the whole semester, and this happens a lot) where we already </a:t>
            </a:r>
            <a:r>
              <a:rPr lang="en">
                <a:highlight>
                  <a:srgbClr val="F9CB9C"/>
                </a:highlight>
              </a:rPr>
              <a:t>had a jam </a:t>
            </a:r>
            <a:r>
              <a:rPr lang="en">
                <a:highlight>
                  <a:srgbClr val="F9CB9C"/>
                </a:highlight>
              </a:rPr>
              <a:t>packed lesson.  How do we add more without giving up anything crucial</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 going to distill and share with you some of the things I've tried to make my teaching more inclusive, but I'm </a:t>
            </a:r>
            <a:r>
              <a:rPr lang="en">
                <a:highlight>
                  <a:srgbClr val="F9CB9C"/>
                </a:highlight>
              </a:rPr>
              <a:t>hoping to learn from you all as well</a:t>
            </a:r>
            <a:r>
              <a:rPr lang="en"/>
              <a:t>. I have a menti here where we can crowdsource even more ideas on how we all can do this. And I’m happy to share this compilation with any who might be interested. I’ve </a:t>
            </a:r>
            <a:r>
              <a:rPr lang="en">
                <a:highlight>
                  <a:srgbClr val="F9CB9C"/>
                </a:highlight>
              </a:rPr>
              <a:t>seeded the menti with a few ideas</a:t>
            </a:r>
            <a:r>
              <a:rPr lang="en"/>
              <a:t> as I was testing the menti, perhaps it can help spark your ideas…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Post-it notes for anyone who’s analog today (I can add them to the menti later for mass consumption).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Considering the many tenets of inclusive pedagogy, what are some practical ways the you applied them in your instruction or training work?</a:t>
            </a:r>
            <a:endParaRPr b="1"/>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11c22968d3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11c22968d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11:48-11:51</a:t>
            </a:r>
            <a:endParaRPr/>
          </a:p>
          <a:p>
            <a:pPr indent="0" lvl="0" marL="0" rtl="0" algn="l">
              <a:spcBef>
                <a:spcPts val="0"/>
              </a:spcBef>
              <a:spcAft>
                <a:spcPts val="0"/>
              </a:spcAft>
              <a:buClr>
                <a:schemeClr val="dk1"/>
              </a:buClr>
              <a:buSzPts val="1100"/>
              <a:buFont typeface="Arial"/>
              <a:buNone/>
            </a:pPr>
            <a:r>
              <a:rPr lang="en"/>
              <a:t>This menti will stay open, so if you have more ideas or I trigger more ideas as I talk, please continue to add them!</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From the moment you set foot inside it, the classroom should be a safe space. I do my best to ensure the room has </a:t>
            </a:r>
            <a:r>
              <a:rPr lang="en">
                <a:highlight>
                  <a:srgbClr val="F9CB9C"/>
                </a:highlight>
              </a:rPr>
              <a:t>seating that fits all body types</a:t>
            </a:r>
            <a:r>
              <a:rPr lang="en"/>
              <a:t> and </a:t>
            </a:r>
            <a:r>
              <a:rPr lang="en">
                <a:highlight>
                  <a:srgbClr val="F9CB9C"/>
                </a:highlight>
              </a:rPr>
              <a:t>accommodates any physical disabilities</a:t>
            </a:r>
            <a:r>
              <a:rPr lang="en"/>
              <a:t>. </a:t>
            </a:r>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Many of the learning spaces on our campus are not easily accessible. When I know I'll visit a professor's classroom, often </a:t>
            </a:r>
            <a:r>
              <a:rPr lang="en">
                <a:solidFill>
                  <a:schemeClr val="dk1"/>
                </a:solidFill>
                <a:highlight>
                  <a:srgbClr val="F9CB9C"/>
                </a:highlight>
              </a:rPr>
              <a:t>scout the space</a:t>
            </a:r>
            <a:r>
              <a:rPr lang="en">
                <a:solidFill>
                  <a:schemeClr val="dk1"/>
                </a:solidFill>
              </a:rPr>
              <a:t> ahead of time. Sometimes I ask if we can hold the library session elsewhere. In one instance, I worked with a professor to hold the class in a different space to accommodate the needs of a guest speaker with a physical disability. There wasn’t even enough maneuverability to get into the room because it was so jammed with desks. Some seminar rooms with those long tables that go all the way across the room can be a challenge too, both for physical accessibility and for active learning activities involving group work.</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It’s also important to </a:t>
            </a:r>
            <a:r>
              <a:rPr lang="en">
                <a:highlight>
                  <a:srgbClr val="F9CB9C"/>
                </a:highlight>
              </a:rPr>
              <a:t>have at least one spare laptop</a:t>
            </a:r>
            <a:r>
              <a:rPr lang="en"/>
              <a:t> available, so students with a broken laptop aren’t singled out or left out of activities that require one.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When</a:t>
            </a:r>
            <a:r>
              <a:rPr lang="en"/>
              <a:t> this happens, it's often economically disadvantaged students with older computers or those with a lack of funds to fix their computers. I try to alleviate that by </a:t>
            </a:r>
            <a:r>
              <a:rPr lang="en">
                <a:highlight>
                  <a:srgbClr val="F9CB9C"/>
                </a:highlight>
              </a:rPr>
              <a:t>supplying a loaner without drawing too much attention</a:t>
            </a:r>
            <a:r>
              <a:rPr lang="en"/>
              <a:t> to their situation.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image above is one of our library instruction suites.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11c22968d3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11c22968d3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 model behaviors that </a:t>
            </a:r>
            <a:r>
              <a:rPr lang="en">
                <a:solidFill>
                  <a:schemeClr val="dk1"/>
                </a:solidFill>
                <a:highlight>
                  <a:srgbClr val="F9CB9C"/>
                </a:highlight>
              </a:rPr>
              <a:t>disrupt heteronormativity</a:t>
            </a:r>
            <a:r>
              <a:rPr lang="en">
                <a:solidFill>
                  <a:schemeClr val="dk1"/>
                </a:solidFill>
              </a:rPr>
              <a:t>, sharing my pronouns and encouraging others to do so as well. I'm </a:t>
            </a:r>
            <a:r>
              <a:rPr b="1" lang="en">
                <a:solidFill>
                  <a:schemeClr val="dk1"/>
                </a:solidFill>
              </a:rPr>
              <a:t>trying to train myself to use they</a:t>
            </a:r>
            <a:r>
              <a:rPr lang="en">
                <a:solidFill>
                  <a:schemeClr val="dk1"/>
                </a:solidFill>
              </a:rPr>
              <a:t> when someone hasn't yet shared their pronouns with me. I'm a work in progress, but working diligently on this in order to </a:t>
            </a:r>
            <a:r>
              <a:rPr lang="en">
                <a:solidFill>
                  <a:schemeClr val="dk1"/>
                </a:solidFill>
                <a:highlight>
                  <a:srgbClr val="F9CB9C"/>
                </a:highlight>
              </a:rPr>
              <a:t>normalize </a:t>
            </a:r>
            <a:r>
              <a:rPr b="1" lang="en">
                <a:solidFill>
                  <a:schemeClr val="dk1"/>
                </a:solidFill>
                <a:highlight>
                  <a:srgbClr val="F9CB9C"/>
                </a:highlight>
              </a:rPr>
              <a:t>they</a:t>
            </a:r>
            <a:r>
              <a:rPr lang="en">
                <a:solidFill>
                  <a:schemeClr val="dk1"/>
                </a:solidFill>
                <a:highlight>
                  <a:srgbClr val="F9CB9C"/>
                </a:highlight>
              </a:rPr>
              <a:t> as a non-binary singular pronoun</a:t>
            </a:r>
            <a:r>
              <a:rPr lang="en">
                <a:solidFill>
                  <a:schemeClr val="dk1"/>
                </a:solidFill>
              </a:rPr>
              <a:t> and to </a:t>
            </a:r>
            <a:r>
              <a:rPr lang="en">
                <a:solidFill>
                  <a:schemeClr val="dk1"/>
                </a:solidFill>
                <a:highlight>
                  <a:srgbClr val="F9CB9C"/>
                </a:highlight>
              </a:rPr>
              <a:t>celebrate the non-normative expressions of gender</a:t>
            </a:r>
            <a:r>
              <a:rPr lang="en">
                <a:solidFill>
                  <a:schemeClr val="dk1"/>
                </a:solidFill>
              </a:rPr>
              <a:t> that exist in our natural world.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Reduce hegemonic/dominant/patriarchal forms of power and the norms they generate by avoiding things establish me as the authority, instead embracing the role of </a:t>
            </a:r>
            <a:r>
              <a:rPr lang="en">
                <a:solidFill>
                  <a:schemeClr val="dk1"/>
                </a:solidFill>
                <a:highlight>
                  <a:srgbClr val="F9CB9C"/>
                </a:highlight>
              </a:rPr>
              <a:t>co-learning and “guide on the side.</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Avoid assigning seats, rules about clothing or eating (unless we have rare materials in class)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Watch out for power imbalances when creating groups, making each as diverse as possible and assuring each member is assigned a role within it,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Acknowledge my own privilege and be open about my positionality</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Be transparent by sharing my objectives (both teaching objectives &amp; learning outcomes)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Acknowledge that students bring varying levels of knowledge to the table, and creating a learning community where we openly acknowledge that </a:t>
            </a:r>
            <a:r>
              <a:rPr lang="en">
                <a:solidFill>
                  <a:schemeClr val="dk1"/>
                </a:solidFill>
                <a:highlight>
                  <a:srgbClr val="F9CB9C"/>
                </a:highlight>
              </a:rPr>
              <a:t>learning is reciprocal</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Focus on active learning and pepper the lesson with hands-on activities that include both group and individual exercises.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Make all teaching materials accessible and multimodal to accommodate all types of learners. </a:t>
            </a:r>
            <a:endParaRPr>
              <a:solidFill>
                <a:schemeClr val="dk1"/>
              </a:solidFill>
            </a:endParaRPr>
          </a:p>
          <a:p>
            <a:pPr indent="0" lvl="0" marL="45720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Often, </a:t>
            </a:r>
            <a:r>
              <a:rPr lang="en">
                <a:solidFill>
                  <a:schemeClr val="dk1"/>
                </a:solidFill>
                <a:highlight>
                  <a:srgbClr val="F9CB9C"/>
                </a:highlight>
              </a:rPr>
              <a:t>assignment prompts</a:t>
            </a:r>
            <a:r>
              <a:rPr lang="en">
                <a:solidFill>
                  <a:schemeClr val="dk1"/>
                </a:solidFill>
              </a:rPr>
              <a:t> will include a requirement to include scholarly sources, this can be used as a </a:t>
            </a:r>
            <a:r>
              <a:rPr lang="en">
                <a:solidFill>
                  <a:schemeClr val="dk1"/>
                </a:solidFill>
                <a:highlight>
                  <a:srgbClr val="F9CB9C"/>
                </a:highlight>
              </a:rPr>
              <a:t>springboard to discuss missing voices and perspectives</a:t>
            </a:r>
            <a:r>
              <a:rPr lang="en">
                <a:solidFill>
                  <a:schemeClr val="dk1"/>
                </a:solidFill>
              </a:rPr>
              <a:t> and to discuss what </a:t>
            </a:r>
            <a:r>
              <a:rPr b="1" lang="en">
                <a:solidFill>
                  <a:schemeClr val="dk1"/>
                </a:solidFill>
              </a:rPr>
              <a:t>constitutes legitimate formal knowledge</a:t>
            </a:r>
            <a:r>
              <a:rPr lang="en">
                <a:solidFill>
                  <a:schemeClr val="dk1"/>
                </a:solidFill>
              </a:rPr>
              <a:t> and how this creates barriers for the inclusion of intellectual products from marginalized groups (e.g research on feminism and women's suffrage wouldn't be complete without including cookbooks from that era).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This is </a:t>
            </a:r>
            <a:r>
              <a:rPr lang="en">
                <a:solidFill>
                  <a:schemeClr val="dk1"/>
                </a:solidFill>
                <a:highlight>
                  <a:srgbClr val="F9CB9C"/>
                </a:highlight>
              </a:rPr>
              <a:t>especially important for black women whose voices have historically be stolen, undervalued and made invisible</a:t>
            </a:r>
            <a:r>
              <a:rPr lang="en">
                <a:solidFill>
                  <a:schemeClr val="dk1"/>
                </a:solidFill>
              </a:rPr>
              <a:t>. We can model a shift in this thinking by </a:t>
            </a:r>
            <a:r>
              <a:rPr b="1" lang="en">
                <a:solidFill>
                  <a:schemeClr val="dk1"/>
                </a:solidFill>
              </a:rPr>
              <a:t>re-centering teaching materials, sample searches and the like on black women's intellectual products and issues. </a:t>
            </a:r>
            <a:endParaRPr b="1">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b="1" lang="en">
                <a:solidFill>
                  <a:schemeClr val="dk1"/>
                </a:solidFill>
              </a:rPr>
              <a:t>Activities involving brainstorming search terms, understanding subject headings and forming search strings, provide opportunities to </a:t>
            </a:r>
            <a:r>
              <a:rPr b="1" lang="en">
                <a:solidFill>
                  <a:schemeClr val="dk1"/>
                </a:solidFill>
                <a:highlight>
                  <a:srgbClr val="F9CB9C"/>
                </a:highlight>
              </a:rPr>
              <a:t>acknowledge how library systems are complicit</a:t>
            </a:r>
            <a:r>
              <a:rPr b="1" lang="en">
                <a:solidFill>
                  <a:schemeClr val="dk1"/>
                </a:solidFill>
              </a:rPr>
              <a:t> in structural oppression</a:t>
            </a:r>
            <a:r>
              <a:rPr lang="en">
                <a:solidFill>
                  <a:schemeClr val="dk1"/>
                </a:solidFill>
              </a:rPr>
              <a:t>. We should be open about how our metadata and that of vendors can be problematic (LCin 2015 rejected “white fragility” as a subject, and 2020 LC rejected “white privilege”).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should </a:t>
            </a:r>
            <a:r>
              <a:rPr lang="en">
                <a:solidFill>
                  <a:schemeClr val="dk1"/>
                </a:solidFill>
                <a:highlight>
                  <a:srgbClr val="F9CB9C"/>
                </a:highlight>
              </a:rPr>
              <a:t>be open about how our libraries do not include enough representation </a:t>
            </a:r>
            <a:r>
              <a:rPr lang="en">
                <a:solidFill>
                  <a:schemeClr val="dk1"/>
                </a:solidFill>
              </a:rPr>
              <a:t>and provide instruction on where to look outside our collections (offer research consultations outside of the one shot to expand opportunities to help).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Asking for for </a:t>
            </a:r>
            <a:r>
              <a:rPr lang="en">
                <a:solidFill>
                  <a:schemeClr val="dk1"/>
                </a:solidFill>
                <a:highlight>
                  <a:srgbClr val="F9CB9C"/>
                </a:highlight>
              </a:rPr>
              <a:t>assignment prompts and topics ahead of time</a:t>
            </a:r>
            <a:r>
              <a:rPr lang="en">
                <a:solidFill>
                  <a:schemeClr val="dk1"/>
                </a:solidFill>
              </a:rPr>
              <a:t> can help us</a:t>
            </a:r>
            <a:r>
              <a:rPr lang="en">
                <a:solidFill>
                  <a:schemeClr val="dk1"/>
                </a:solidFill>
                <a:highlight>
                  <a:srgbClr val="FF9900"/>
                </a:highlight>
              </a:rPr>
              <a:t> be ready to point students to primary or alternative sources</a:t>
            </a:r>
            <a:r>
              <a:rPr lang="en">
                <a:solidFill>
                  <a:schemeClr val="dk1"/>
                </a:solidFill>
              </a:rPr>
              <a:t> that help fill those gaps and, </a:t>
            </a:r>
            <a:r>
              <a:rPr b="1" lang="en">
                <a:solidFill>
                  <a:schemeClr val="dk1"/>
                </a:solidFill>
              </a:rPr>
              <a:t>as a call to action, how to articulate the importance for their inclusion with their instructors and peers</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should </a:t>
            </a:r>
            <a:r>
              <a:rPr lang="en">
                <a:solidFill>
                  <a:schemeClr val="dk1"/>
                </a:solidFill>
                <a:highlight>
                  <a:srgbClr val="F9CB9C"/>
                </a:highlight>
              </a:rPr>
              <a:t>take advantage of the negotiation with the course instructor</a:t>
            </a:r>
            <a:r>
              <a:rPr lang="en">
                <a:solidFill>
                  <a:schemeClr val="dk1"/>
                </a:solidFill>
              </a:rPr>
              <a:t> when you're scheduling a library session to discuss modifying their assignment to incorporate such materials. </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Encouraging students to recommend purchasing outside materials they locate, another call to action,</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to help make our own collections more inclusive </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To crowdsources our collection work and provide materials that will get used by our scholars </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and empowers students to have a voice in what's accessible to them for their scholarship.</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11c22968d3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11c22968d3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11:59-12:04</a:t>
            </a:r>
            <a:endParaRPr>
              <a:solidFill>
                <a:schemeClr val="dk1"/>
              </a:solidFill>
            </a:endParaRPr>
          </a:p>
          <a:p>
            <a:pPr indent="0" lvl="0" marL="0" rtl="0" algn="l">
              <a:spcBef>
                <a:spcPts val="0"/>
              </a:spcBef>
              <a:spcAft>
                <a:spcPts val="0"/>
              </a:spcAft>
              <a:buNone/>
            </a:pPr>
            <a:r>
              <a:rPr lang="en">
                <a:solidFill>
                  <a:schemeClr val="dk1"/>
                </a:solidFill>
              </a:rPr>
              <a:t>Open education is an </a:t>
            </a:r>
            <a:r>
              <a:rPr b="1" lang="en">
                <a:solidFill>
                  <a:schemeClr val="dk1"/>
                </a:solidFill>
              </a:rPr>
              <a:t>actionable strategy that supports efforts towards more inclusive teaching and learning environments.</a:t>
            </a:r>
            <a:r>
              <a:rPr lang="en">
                <a:solidFill>
                  <a:schemeClr val="dk1"/>
                </a:solidFill>
              </a:rPr>
              <a:t> Often, undergraduate students do not yet fully understand publishing cycles, nor the ways this industry continues to prop up the structures that support oppression.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can talk to students about how </a:t>
            </a:r>
            <a:r>
              <a:rPr lang="en">
                <a:solidFill>
                  <a:schemeClr val="dk1"/>
                </a:solidFill>
                <a:highlight>
                  <a:srgbClr val="F9CB9C"/>
                </a:highlight>
              </a:rPr>
              <a:t>publishers in the global north hold sway over and monopolize the publishing</a:t>
            </a:r>
            <a:r>
              <a:rPr lang="en">
                <a:solidFill>
                  <a:schemeClr val="dk1"/>
                </a:solidFill>
              </a:rPr>
              <a:t> industry.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These publishers have a history of </a:t>
            </a:r>
            <a:r>
              <a:rPr lang="en">
                <a:solidFill>
                  <a:schemeClr val="dk1"/>
                </a:solidFill>
                <a:highlight>
                  <a:srgbClr val="F9CB9C"/>
                </a:highlight>
              </a:rPr>
              <a:t>co-opting open initiatives</a:t>
            </a:r>
            <a:r>
              <a:rPr lang="en">
                <a:solidFill>
                  <a:schemeClr val="dk1"/>
                </a:solidFill>
              </a:rPr>
              <a:t> to exploit and marginalize researchers, </a:t>
            </a:r>
            <a:r>
              <a:rPr b="1" lang="en">
                <a:solidFill>
                  <a:schemeClr val="dk1"/>
                </a:solidFill>
              </a:rPr>
              <a:t>particularly vulnerable are those from non-privileged backgrounds</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can </a:t>
            </a:r>
            <a:r>
              <a:rPr lang="en">
                <a:solidFill>
                  <a:schemeClr val="dk1"/>
                </a:solidFill>
                <a:highlight>
                  <a:srgbClr val="F9CB9C"/>
                </a:highlight>
              </a:rPr>
              <a:t>point out how and why authors retain rights to and publish pre-prints</a:t>
            </a:r>
            <a:r>
              <a:rPr lang="en">
                <a:solidFill>
                  <a:schemeClr val="dk1"/>
                </a:solidFill>
              </a:rPr>
              <a:t> to help make their intellectual products accessible and provide strategies on</a:t>
            </a:r>
            <a:r>
              <a:rPr b="1" lang="en">
                <a:solidFill>
                  <a:schemeClr val="dk1"/>
                </a:solidFill>
              </a:rPr>
              <a:t> how to locate them</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can offer an </a:t>
            </a:r>
            <a:r>
              <a:rPr lang="en">
                <a:solidFill>
                  <a:schemeClr val="dk1"/>
                </a:solidFill>
                <a:highlight>
                  <a:srgbClr val="F9CB9C"/>
                </a:highlight>
              </a:rPr>
              <a:t>open-source alternative</a:t>
            </a:r>
            <a:r>
              <a:rPr lang="en">
                <a:solidFill>
                  <a:schemeClr val="dk1"/>
                </a:solidFill>
              </a:rPr>
              <a:t> to commercial reference management software. It only takes a few extra moments to model saving articles to Zotero during demos and at the end of the session offer both in-person and virtual research consultations to get them started using it.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Open curriculum is another way to make our </a:t>
            </a:r>
            <a:r>
              <a:rPr lang="en">
                <a:solidFill>
                  <a:schemeClr val="dk1"/>
                </a:solidFill>
              </a:rPr>
              <a:t>instruction</a:t>
            </a:r>
            <a:r>
              <a:rPr lang="en">
                <a:solidFill>
                  <a:schemeClr val="dk1"/>
                </a:solidFill>
              </a:rPr>
              <a:t> more inclusive. This might look like: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Letting students self-select groups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Let students choose from a variety of tools, be it databases or tools for creating group share-outs.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With case-based activities, provide several options and allow students to choose which they work with</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Use OER, or even work witht the professor to create OER content as part of the assignment(s).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Let students choose how to spend time during independent practice (some may wish to search databases, others try out citation tracking, while others are trying out adv. Google search strategies to look for policy/images or data published on the internet.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Can you think of more?  Add them to the menti!</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unsplash.com/@patrickian4?utm_content=creditCopyText&amp;utm_medium=referral&amp;utm_source=unsplash" TargetMode="External"/><Relationship Id="rId4" Type="http://schemas.openxmlformats.org/officeDocument/2006/relationships/hyperlink" Target="https://unsplash.com/@patrickian4?utm_content=creditCopyText&amp;utm_medium=referral&amp;utm_source=unsplash" TargetMode="External"/><Relationship Id="rId5" Type="http://schemas.openxmlformats.org/officeDocument/2006/relationships/hyperlink" Target="https://unsplash.com/photos/silhouette-of-woman-holding-rectangular-board-5YU0uZh43Bk?utm_content=creditCopyText&amp;utm_medium=referral&amp;utm_source=unsplash" TargetMode="External"/><Relationship Id="rId6" Type="http://schemas.openxmlformats.org/officeDocument/2006/relationships/hyperlink" Target="https://unsplash.com/photos/silhouette-of-woman-holding-rectangular-board-5YU0uZh43Bk?utm_content=creditCopyText&amp;utm_medium=referral&amp;utm_source=unsplash" TargetMode="External"/><Relationship Id="rId7"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hyperlink" Target="https://www.cmu.edu/teaching/assessment/assessprogram/tools/masterygrid.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hyperlink" Target="https://www.menti.com/al6w5cubphg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hyperlink" Target="https://crln.acrl.org/index.php/crlnews/article/view/9295/10378"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hyperlink" Target="https://blog.richardmillwood.net/2013/05/10/learning-theory" TargetMode="External"/><Relationship Id="rId5"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hyperlink" Target="https://drive.google.com/file/d/1iK-MNbgidEKPjG7J2obiDxxeaftc8b3x/view?usp=sharing" TargetMode="External"/><Relationship Id="rId5" Type="http://schemas.openxmlformats.org/officeDocument/2006/relationships/hyperlink" Target="https://docs.google.com/presentation/d/e/2PACX-1vRYfe6XDfY1DsGlGLbTK6Fv23pZOG8JmrLxCD10jMOyeMUYPPzKJhM11j40FzuU-AzUzQ1O5WEq30m0/pub?start=false&amp;loop=false&amp;delayms=60000&amp;slide=id.p" TargetMode="External"/><Relationship Id="rId6"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hyperlink" Target="https://www.menti.com/al6w5cubphg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hyperlink" Target="http://www.plos.org/" TargetMode="External"/><Relationship Id="rId5" Type="http://schemas.openxmlformats.org/officeDocument/2006/relationships/hyperlink" Target="https://commons.wikimedia.org/w/index.php?curid=15736161"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167414"/>
            <a:ext cx="9143998" cy="1735922"/>
          </a:xfrm>
          <a:prstGeom prst="rect">
            <a:avLst/>
          </a:prstGeom>
          <a:noFill/>
          <a:ln>
            <a:noFill/>
          </a:ln>
        </p:spPr>
      </p:pic>
      <p:sp>
        <p:nvSpPr>
          <p:cNvPr id="55" name="Google Shape;55;p13"/>
          <p:cNvSpPr txBox="1"/>
          <p:nvPr/>
        </p:nvSpPr>
        <p:spPr>
          <a:xfrm>
            <a:off x="0" y="2044050"/>
            <a:ext cx="9144000" cy="2401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rgbClr val="434343"/>
                </a:solidFill>
              </a:rPr>
              <a:t>Justina M. Elmore (She/They)</a:t>
            </a:r>
            <a:endParaRPr sz="1800">
              <a:solidFill>
                <a:srgbClr val="434343"/>
              </a:solidFill>
            </a:endParaRPr>
          </a:p>
          <a:p>
            <a:pPr indent="0" lvl="0" marL="0" rtl="0" algn="ctr">
              <a:spcBef>
                <a:spcPts val="0"/>
              </a:spcBef>
              <a:spcAft>
                <a:spcPts val="0"/>
              </a:spcAft>
              <a:buNone/>
            </a:pPr>
            <a:r>
              <a:rPr lang="en" sz="1800">
                <a:solidFill>
                  <a:srgbClr val="434343"/>
                </a:solidFill>
              </a:rPr>
              <a:t>Social Science Librarian</a:t>
            </a:r>
            <a:endParaRPr sz="1800">
              <a:solidFill>
                <a:srgbClr val="434343"/>
              </a:solidFill>
            </a:endParaRPr>
          </a:p>
          <a:p>
            <a:pPr indent="0" lvl="0" marL="0" rtl="0" algn="ctr">
              <a:spcBef>
                <a:spcPts val="0"/>
              </a:spcBef>
              <a:spcAft>
                <a:spcPts val="0"/>
              </a:spcAft>
              <a:buNone/>
            </a:pPr>
            <a:r>
              <a:rPr lang="en" sz="1800">
                <a:solidFill>
                  <a:srgbClr val="434343"/>
                </a:solidFill>
              </a:rPr>
              <a:t>University of Rochester, River Campus Libraries</a:t>
            </a:r>
            <a:endParaRPr sz="1800">
              <a:solidFill>
                <a:srgbClr val="434343"/>
              </a:solidFill>
            </a:endParaRPr>
          </a:p>
          <a:p>
            <a:pPr indent="0" lvl="0" marL="0" rtl="0" algn="ctr">
              <a:spcBef>
                <a:spcPts val="0"/>
              </a:spcBef>
              <a:spcAft>
                <a:spcPts val="0"/>
              </a:spcAft>
              <a:buNone/>
            </a:pPr>
            <a:r>
              <a:rPr lang="en" sz="1800">
                <a:solidFill>
                  <a:srgbClr val="434343"/>
                </a:solidFill>
              </a:rPr>
              <a:t>jelmore@library.rochester.edu</a:t>
            </a:r>
            <a:endParaRPr sz="1800">
              <a:solidFill>
                <a:srgbClr val="434343"/>
              </a:solidFill>
            </a:endParaRPr>
          </a:p>
          <a:p>
            <a:pPr indent="0" lvl="0" marL="0" rtl="0" algn="ctr">
              <a:spcBef>
                <a:spcPts val="0"/>
              </a:spcBef>
              <a:spcAft>
                <a:spcPts val="0"/>
              </a:spcAft>
              <a:buNone/>
            </a:pPr>
            <a:r>
              <a:t/>
            </a:r>
            <a:endParaRPr sz="1800">
              <a:solidFill>
                <a:srgbClr val="434343"/>
              </a:solidFill>
            </a:endParaRPr>
          </a:p>
          <a:p>
            <a:pPr indent="0" lvl="0" marL="0" rtl="0" algn="ctr">
              <a:spcBef>
                <a:spcPts val="0"/>
              </a:spcBef>
              <a:spcAft>
                <a:spcPts val="0"/>
              </a:spcAft>
              <a:buNone/>
            </a:pPr>
            <a:r>
              <a:t/>
            </a:r>
            <a:endParaRPr sz="1800">
              <a:solidFill>
                <a:srgbClr val="434343"/>
              </a:solidFill>
            </a:endParaRPr>
          </a:p>
          <a:p>
            <a:pPr indent="0" lvl="0" marL="0" rtl="0" algn="ctr">
              <a:spcBef>
                <a:spcPts val="0"/>
              </a:spcBef>
              <a:spcAft>
                <a:spcPts val="0"/>
              </a:spcAft>
              <a:buNone/>
            </a:pPr>
            <a:r>
              <a:rPr lang="en" sz="1800">
                <a:solidFill>
                  <a:srgbClr val="434343"/>
                </a:solidFill>
              </a:rPr>
              <a:t>2024 UR/RIT Staff Library Conference</a:t>
            </a:r>
            <a:endParaRPr sz="1800">
              <a:solidFill>
                <a:srgbClr val="434343"/>
              </a:solidFill>
            </a:endParaRPr>
          </a:p>
          <a:p>
            <a:pPr indent="0" lvl="0" marL="0" rtl="0" algn="ctr">
              <a:spcBef>
                <a:spcPts val="0"/>
              </a:spcBef>
              <a:spcAft>
                <a:spcPts val="0"/>
              </a:spcAft>
              <a:buNone/>
            </a:pPr>
            <a:r>
              <a:rPr lang="en" sz="1800">
                <a:solidFill>
                  <a:srgbClr val="434343"/>
                </a:solidFill>
              </a:rPr>
              <a:t>June 17, 2024</a:t>
            </a:r>
            <a:endParaRPr sz="1800">
              <a:solidFill>
                <a:srgbClr val="434343"/>
              </a:solidFill>
            </a:endParaRPr>
          </a:p>
        </p:txBody>
      </p:sp>
      <p:pic>
        <p:nvPicPr>
          <p:cNvPr id="56" name="Google Shape;56;p13"/>
          <p:cNvPicPr preferRelativeResize="0"/>
          <p:nvPr/>
        </p:nvPicPr>
        <p:blipFill>
          <a:blip r:embed="rId4">
            <a:alphaModFix/>
          </a:blip>
          <a:stretch>
            <a:fillRect/>
          </a:stretch>
        </p:blipFill>
        <p:spPr>
          <a:xfrm>
            <a:off x="7118450" y="4445250"/>
            <a:ext cx="1630425" cy="5721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Practical applications and takeaways</a:t>
            </a:r>
            <a:endParaRPr/>
          </a:p>
        </p:txBody>
      </p:sp>
      <p:sp>
        <p:nvSpPr>
          <p:cNvPr id="123" name="Google Shape;123;p22"/>
          <p:cNvSpPr txBox="1"/>
          <p:nvPr/>
        </p:nvSpPr>
        <p:spPr>
          <a:xfrm>
            <a:off x="408000" y="1248000"/>
            <a:ext cx="69120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AutoNum type="arabicPeriod"/>
            </a:pPr>
            <a:r>
              <a:rPr lang="en" sz="1800">
                <a:solidFill>
                  <a:schemeClr val="dk2"/>
                </a:solidFill>
              </a:rPr>
              <a:t>Create safe and welcoming spaces</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Model inclusive behavior </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Open as a mechanism to combat inequity</a:t>
            </a:r>
            <a:endParaRPr sz="1800">
              <a:solidFill>
                <a:schemeClr val="dk2"/>
              </a:solidFill>
            </a:endParaRPr>
          </a:p>
          <a:p>
            <a:pPr indent="-342900" lvl="0" marL="457200" rtl="0" algn="l">
              <a:spcBef>
                <a:spcPts val="0"/>
              </a:spcBef>
              <a:spcAft>
                <a:spcPts val="0"/>
              </a:spcAft>
              <a:buClr>
                <a:schemeClr val="dk1"/>
              </a:buClr>
              <a:buSzPts val="1800"/>
              <a:buAutoNum type="arabicPeriod"/>
            </a:pPr>
            <a:r>
              <a:rPr b="1" lang="en" sz="1800">
                <a:solidFill>
                  <a:schemeClr val="dk1"/>
                </a:solidFill>
              </a:rPr>
              <a:t>Include a call(s) to action</a:t>
            </a:r>
            <a:endParaRPr b="1" sz="1800">
              <a:solidFill>
                <a:schemeClr val="dk1"/>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Curriculum mapping and scaffolding</a:t>
            </a:r>
            <a:endParaRPr sz="1800">
              <a:solidFill>
                <a:schemeClr val="dk2"/>
              </a:solidFill>
            </a:endParaRPr>
          </a:p>
        </p:txBody>
      </p:sp>
      <p:sp>
        <p:nvSpPr>
          <p:cNvPr id="124" name="Google Shape;124;p22"/>
          <p:cNvSpPr txBox="1"/>
          <p:nvPr/>
        </p:nvSpPr>
        <p:spPr>
          <a:xfrm>
            <a:off x="5264400" y="4464675"/>
            <a:ext cx="30441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I</a:t>
            </a:r>
            <a:r>
              <a:rPr lang="en" sz="800"/>
              <a:t>mage source:</a:t>
            </a:r>
            <a:endParaRPr sz="800"/>
          </a:p>
          <a:p>
            <a:pPr indent="0" lvl="0" marL="0" rtl="0" algn="l">
              <a:spcBef>
                <a:spcPts val="0"/>
              </a:spcBef>
              <a:spcAft>
                <a:spcPts val="0"/>
              </a:spcAft>
              <a:buNone/>
            </a:pPr>
            <a:r>
              <a:rPr lang="en" sz="800">
                <a:solidFill>
                  <a:schemeClr val="dk1"/>
                </a:solidFill>
              </a:rPr>
              <a:t>Photo by</a:t>
            </a:r>
            <a:r>
              <a:rPr lang="en" sz="800">
                <a:solidFill>
                  <a:schemeClr val="dk1"/>
                </a:solidFill>
                <a:uFill>
                  <a:noFill/>
                </a:uFill>
                <a:hlinkClick r:id="rId3">
                  <a:extLst>
                    <a:ext uri="{A12FA001-AC4F-418D-AE19-62706E023703}">
                      <ahyp:hlinkClr val="tx"/>
                    </a:ext>
                  </a:extLst>
                </a:hlinkClick>
              </a:rPr>
              <a:t> </a:t>
            </a:r>
            <a:r>
              <a:rPr lang="en" sz="800" u="sng">
                <a:solidFill>
                  <a:schemeClr val="hlink"/>
                </a:solidFill>
                <a:hlinkClick r:id="rId4"/>
              </a:rPr>
              <a:t>Patrick Fore</a:t>
            </a:r>
            <a:r>
              <a:rPr lang="en" sz="800">
                <a:solidFill>
                  <a:schemeClr val="dk1"/>
                </a:solidFill>
              </a:rPr>
              <a:t> on</a:t>
            </a:r>
            <a:r>
              <a:rPr lang="en" sz="800">
                <a:solidFill>
                  <a:schemeClr val="dk1"/>
                </a:solidFill>
                <a:uFill>
                  <a:noFill/>
                </a:uFill>
                <a:hlinkClick r:id="rId5">
                  <a:extLst>
                    <a:ext uri="{A12FA001-AC4F-418D-AE19-62706E023703}">
                      <ahyp:hlinkClr val="tx"/>
                    </a:ext>
                  </a:extLst>
                </a:hlinkClick>
              </a:rPr>
              <a:t> </a:t>
            </a:r>
            <a:r>
              <a:rPr lang="en" sz="800" u="sng">
                <a:solidFill>
                  <a:schemeClr val="hlink"/>
                </a:solidFill>
                <a:hlinkClick r:id="rId6"/>
              </a:rPr>
              <a:t>Unsplash</a:t>
            </a:r>
            <a:endParaRPr sz="500"/>
          </a:p>
        </p:txBody>
      </p:sp>
      <p:pic>
        <p:nvPicPr>
          <p:cNvPr descr="Silhouette of a woman with a megaphone" id="125" name="Google Shape;125;p22"/>
          <p:cNvPicPr preferRelativeResize="0"/>
          <p:nvPr/>
        </p:nvPicPr>
        <p:blipFill>
          <a:blip r:embed="rId7">
            <a:alphaModFix/>
          </a:blip>
          <a:stretch>
            <a:fillRect/>
          </a:stretch>
        </p:blipFill>
        <p:spPr>
          <a:xfrm>
            <a:off x="5264400" y="2149111"/>
            <a:ext cx="3567898" cy="2379763"/>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Practical applications and takeaways</a:t>
            </a:r>
            <a:endParaRPr/>
          </a:p>
        </p:txBody>
      </p:sp>
      <p:sp>
        <p:nvSpPr>
          <p:cNvPr id="131" name="Google Shape;131;p23"/>
          <p:cNvSpPr txBox="1"/>
          <p:nvPr/>
        </p:nvSpPr>
        <p:spPr>
          <a:xfrm>
            <a:off x="408000" y="1248000"/>
            <a:ext cx="69120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AutoNum type="arabicPeriod"/>
            </a:pPr>
            <a:r>
              <a:rPr lang="en" sz="1800">
                <a:solidFill>
                  <a:schemeClr val="dk2"/>
                </a:solidFill>
              </a:rPr>
              <a:t>Create safe and welcoming spaces</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Model inclusive behavior </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Open as a mechanism to combat inequity</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Include a call(s) to action</a:t>
            </a:r>
            <a:endParaRPr sz="1800">
              <a:solidFill>
                <a:schemeClr val="dk2"/>
              </a:solidFill>
            </a:endParaRPr>
          </a:p>
          <a:p>
            <a:pPr indent="-342900" lvl="0" marL="457200" rtl="0" algn="l">
              <a:spcBef>
                <a:spcPts val="0"/>
              </a:spcBef>
              <a:spcAft>
                <a:spcPts val="0"/>
              </a:spcAft>
              <a:buClr>
                <a:schemeClr val="dk1"/>
              </a:buClr>
              <a:buSzPts val="1800"/>
              <a:buAutoNum type="arabicPeriod"/>
            </a:pPr>
            <a:r>
              <a:rPr b="1" lang="en" sz="1800">
                <a:solidFill>
                  <a:schemeClr val="dk1"/>
                </a:solidFill>
              </a:rPr>
              <a:t>Curriculum mapping and scaffolding</a:t>
            </a:r>
            <a:endParaRPr b="1" sz="1800">
              <a:solidFill>
                <a:schemeClr val="dk1"/>
              </a:solidFill>
            </a:endParaRPr>
          </a:p>
        </p:txBody>
      </p:sp>
      <p:pic>
        <p:nvPicPr>
          <p:cNvPr descr="Curriculum mapping infographic" id="132" name="Google Shape;132;p23"/>
          <p:cNvPicPr preferRelativeResize="0"/>
          <p:nvPr/>
        </p:nvPicPr>
        <p:blipFill>
          <a:blip r:embed="rId3">
            <a:alphaModFix/>
          </a:blip>
          <a:stretch>
            <a:fillRect/>
          </a:stretch>
        </p:blipFill>
        <p:spPr>
          <a:xfrm>
            <a:off x="4818861" y="3048175"/>
            <a:ext cx="4013438" cy="1340125"/>
          </a:xfrm>
          <a:prstGeom prst="rect">
            <a:avLst/>
          </a:prstGeom>
          <a:noFill/>
          <a:ln>
            <a:noFill/>
          </a:ln>
          <a:effectLst>
            <a:outerShdw blurRad="57150" rotWithShape="0" algn="bl" dir="5400000" dist="19050">
              <a:srgbClr val="000000">
                <a:alpha val="50000"/>
              </a:srgbClr>
            </a:outerShdw>
          </a:effectLst>
        </p:spPr>
      </p:pic>
      <p:sp>
        <p:nvSpPr>
          <p:cNvPr id="133" name="Google Shape;133;p23"/>
          <p:cNvSpPr txBox="1"/>
          <p:nvPr/>
        </p:nvSpPr>
        <p:spPr>
          <a:xfrm>
            <a:off x="4876800" y="4222200"/>
            <a:ext cx="39240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I</a:t>
            </a:r>
            <a:r>
              <a:rPr lang="en" sz="800"/>
              <a:t>mage source:</a:t>
            </a:r>
            <a:endParaRPr sz="800"/>
          </a:p>
          <a:p>
            <a:pPr indent="0" lvl="0" marL="0" rtl="0" algn="l">
              <a:spcBef>
                <a:spcPts val="0"/>
              </a:spcBef>
              <a:spcAft>
                <a:spcPts val="0"/>
              </a:spcAft>
              <a:buClr>
                <a:schemeClr val="dk1"/>
              </a:buClr>
              <a:buSzPts val="1100"/>
              <a:buFont typeface="Arial"/>
              <a:buNone/>
            </a:pPr>
            <a:r>
              <a:rPr lang="en" sz="800">
                <a:solidFill>
                  <a:schemeClr val="dk1"/>
                </a:solidFill>
              </a:rPr>
              <a:t>Carnegie Mellon University, Eberly Center. Developing a Mastery Grid.</a:t>
            </a:r>
            <a:endParaRPr sz="800">
              <a:solidFill>
                <a:schemeClr val="dk1"/>
              </a:solidFill>
            </a:endParaRPr>
          </a:p>
          <a:p>
            <a:pPr indent="0" lvl="0" marL="0" rtl="0" algn="l">
              <a:spcBef>
                <a:spcPts val="0"/>
              </a:spcBef>
              <a:spcAft>
                <a:spcPts val="0"/>
              </a:spcAft>
              <a:buNone/>
            </a:pPr>
            <a:r>
              <a:rPr lang="en" sz="800" u="sng">
                <a:solidFill>
                  <a:schemeClr val="hlink"/>
                </a:solidFill>
                <a:hlinkClick r:id="rId4"/>
              </a:rPr>
              <a:t>https://www.cmu.edu/teaching/assessment/assessprogram/tools/masterygrid.html</a:t>
            </a:r>
            <a:endParaRPr sz="800">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nvSpPr>
        <p:spPr>
          <a:xfrm>
            <a:off x="294000" y="2026525"/>
            <a:ext cx="5376000" cy="1246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300">
                <a:solidFill>
                  <a:schemeClr val="dk1"/>
                </a:solidFill>
              </a:rPr>
              <a:t>What are some practical ways you make your instruction </a:t>
            </a:r>
            <a:endParaRPr sz="2300">
              <a:solidFill>
                <a:schemeClr val="dk1"/>
              </a:solidFill>
            </a:endParaRPr>
          </a:p>
          <a:p>
            <a:pPr indent="0" lvl="0" marL="0" rtl="0" algn="ctr">
              <a:spcBef>
                <a:spcPts val="0"/>
              </a:spcBef>
              <a:spcAft>
                <a:spcPts val="0"/>
              </a:spcAft>
              <a:buNone/>
            </a:pPr>
            <a:r>
              <a:rPr lang="en" sz="2300">
                <a:solidFill>
                  <a:schemeClr val="dk1"/>
                </a:solidFill>
              </a:rPr>
              <a:t>or training work more inclusive?</a:t>
            </a:r>
            <a:endParaRPr sz="2300">
              <a:solidFill>
                <a:schemeClr val="dk1"/>
              </a:solidFill>
            </a:endParaRPr>
          </a:p>
        </p:txBody>
      </p:sp>
      <p:pic>
        <p:nvPicPr>
          <p:cNvPr descr="QR code for audience to share ideas" id="139" name="Google Shape;139;p24"/>
          <p:cNvPicPr preferRelativeResize="0"/>
          <p:nvPr/>
        </p:nvPicPr>
        <p:blipFill>
          <a:blip r:embed="rId3">
            <a:alphaModFix/>
          </a:blip>
          <a:stretch>
            <a:fillRect/>
          </a:stretch>
        </p:blipFill>
        <p:spPr>
          <a:xfrm>
            <a:off x="5816400" y="1914025"/>
            <a:ext cx="2835600" cy="2835600"/>
          </a:xfrm>
          <a:prstGeom prst="rect">
            <a:avLst/>
          </a:prstGeom>
          <a:noFill/>
          <a:ln>
            <a:noFill/>
          </a:ln>
          <a:effectLst>
            <a:outerShdw blurRad="57150" rotWithShape="0" algn="bl" dir="5400000" dist="19050">
              <a:srgbClr val="000000">
                <a:alpha val="50000"/>
              </a:srgbClr>
            </a:outerShdw>
          </a:effectLst>
        </p:spPr>
      </p:pic>
      <p:sp>
        <p:nvSpPr>
          <p:cNvPr id="140" name="Google Shape;140;p24"/>
          <p:cNvSpPr txBox="1"/>
          <p:nvPr/>
        </p:nvSpPr>
        <p:spPr>
          <a:xfrm>
            <a:off x="720000" y="3456625"/>
            <a:ext cx="4524000" cy="1293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1"/>
                </a:solidFill>
              </a:rPr>
              <a:t>Share your ideas via</a:t>
            </a:r>
            <a:endParaRPr sz="1800">
              <a:solidFill>
                <a:schemeClr val="dk1"/>
              </a:solidFill>
            </a:endParaRPr>
          </a:p>
          <a:p>
            <a:pPr indent="0" lvl="0" marL="0" rtl="0" algn="ctr">
              <a:spcBef>
                <a:spcPts val="0"/>
              </a:spcBef>
              <a:spcAft>
                <a:spcPts val="0"/>
              </a:spcAft>
              <a:buNone/>
            </a:pPr>
            <a:r>
              <a:rPr lang="en" sz="1800" u="sng">
                <a:solidFill>
                  <a:schemeClr val="accent5"/>
                </a:solidFill>
                <a:hlinkClick r:id="rId4">
                  <a:extLst>
                    <a:ext uri="{A12FA001-AC4F-418D-AE19-62706E023703}">
                      <ahyp:hlinkClr val="tx"/>
                    </a:ext>
                  </a:extLst>
                </a:hlinkClick>
              </a:rPr>
              <a:t>https://www.menti.com/al6w5cubphg4</a:t>
            </a:r>
            <a:r>
              <a:rPr lang="en" sz="1800">
                <a:solidFill>
                  <a:schemeClr val="dk1"/>
                </a:solidFill>
              </a:rPr>
              <a:t> </a:t>
            </a:r>
            <a:endParaRPr sz="1800">
              <a:solidFill>
                <a:schemeClr val="dk1"/>
              </a:solidFill>
            </a:endParaRPr>
          </a:p>
          <a:p>
            <a:pPr indent="0" lvl="0" marL="0" rtl="0" algn="ctr">
              <a:spcBef>
                <a:spcPts val="0"/>
              </a:spcBef>
              <a:spcAft>
                <a:spcPts val="0"/>
              </a:spcAft>
              <a:buNone/>
            </a:pPr>
            <a:r>
              <a:t/>
            </a:r>
            <a:endParaRPr sz="1800">
              <a:solidFill>
                <a:schemeClr val="dk1"/>
              </a:solidFill>
            </a:endParaRPr>
          </a:p>
          <a:p>
            <a:pPr indent="0" lvl="0" marL="0" rtl="0" algn="ctr">
              <a:spcBef>
                <a:spcPts val="0"/>
              </a:spcBef>
              <a:spcAft>
                <a:spcPts val="0"/>
              </a:spcAft>
              <a:buNone/>
            </a:pPr>
            <a:r>
              <a:rPr lang="en" sz="1800">
                <a:solidFill>
                  <a:schemeClr val="dk1"/>
                </a:solidFill>
              </a:rPr>
              <a:t>or menti.com and the use code 1451 5680</a:t>
            </a:r>
            <a:endParaRPr sz="1800">
              <a:solidFill>
                <a:schemeClr val="dk1"/>
              </a:solidFill>
            </a:endParaRPr>
          </a:p>
        </p:txBody>
      </p:sp>
      <p:sp>
        <p:nvSpPr>
          <p:cNvPr id="141" name="Google Shape;141;p24"/>
          <p:cNvSpPr txBox="1"/>
          <p:nvPr>
            <p:ph idx="4294967295" type="title"/>
          </p:nvPr>
        </p:nvSpPr>
        <p:spPr>
          <a:xfrm>
            <a:off x="311700" y="445025"/>
            <a:ext cx="2088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Thank You!</a:t>
            </a:r>
            <a:endParaRPr/>
          </a:p>
        </p:txBody>
      </p:sp>
      <p:sp>
        <p:nvSpPr>
          <p:cNvPr id="142" name="Google Shape;142;p24"/>
          <p:cNvSpPr txBox="1"/>
          <p:nvPr/>
        </p:nvSpPr>
        <p:spPr>
          <a:xfrm>
            <a:off x="720000" y="1188000"/>
            <a:ext cx="2964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Questions and Discussion</a:t>
            </a:r>
            <a:endParaRPr b="1" sz="18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pic>
        <p:nvPicPr>
          <p:cNvPr descr="Allyship vs Solidarity poster adapted from &quot;Over the Work Ally: 9 Ways Solidarity Is An Act of Radical Self Love,&quot; J. Grant, December 16, 2017" id="61" name="Google Shape;61;p14"/>
          <p:cNvPicPr preferRelativeResize="0"/>
          <p:nvPr/>
        </p:nvPicPr>
        <p:blipFill>
          <a:blip r:embed="rId3">
            <a:alphaModFix/>
          </a:blip>
          <a:stretch>
            <a:fillRect/>
          </a:stretch>
        </p:blipFill>
        <p:spPr>
          <a:xfrm>
            <a:off x="2857500" y="0"/>
            <a:ext cx="3429000" cy="51435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pic>
        <p:nvPicPr>
          <p:cNvPr descr="Concept map of liaison librarian activities" id="66" name="Google Shape;66;p15"/>
          <p:cNvPicPr preferRelativeResize="0"/>
          <p:nvPr/>
        </p:nvPicPr>
        <p:blipFill>
          <a:blip r:embed="rId3">
            <a:alphaModFix/>
          </a:blip>
          <a:stretch>
            <a:fillRect/>
          </a:stretch>
        </p:blipFill>
        <p:spPr>
          <a:xfrm>
            <a:off x="322650" y="66461"/>
            <a:ext cx="8498701" cy="4696189"/>
          </a:xfrm>
          <a:prstGeom prst="rect">
            <a:avLst/>
          </a:prstGeom>
          <a:noFill/>
          <a:ln>
            <a:noFill/>
          </a:ln>
          <a:effectLst>
            <a:outerShdw blurRad="57150" rotWithShape="0" algn="bl" dir="5400000" dist="19050">
              <a:srgbClr val="000000">
                <a:alpha val="50000"/>
              </a:srgbClr>
            </a:outerShdw>
          </a:effectLst>
        </p:spPr>
      </p:pic>
      <p:sp>
        <p:nvSpPr>
          <p:cNvPr id="67" name="Google Shape;67;p15"/>
          <p:cNvSpPr txBox="1"/>
          <p:nvPr/>
        </p:nvSpPr>
        <p:spPr>
          <a:xfrm>
            <a:off x="322650" y="4762650"/>
            <a:ext cx="84987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rPr>
              <a:t>Pasek, J. E. (2015). Conceptualizing the librarian liaison role. C&amp;RL News, 202–205. </a:t>
            </a:r>
            <a:r>
              <a:rPr lang="en" sz="1000" u="sng">
                <a:solidFill>
                  <a:schemeClr val="hlink"/>
                </a:solidFill>
                <a:hlinkClick r:id="rId4"/>
              </a:rPr>
              <a:t>https://crln.acrl.org/index.php/crlnews/article/view/9295/10378</a:t>
            </a:r>
            <a:endParaRPr sz="10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pic>
        <p:nvPicPr>
          <p:cNvPr descr="Concept map of multiple learning theories aligned with key concepts, learning paradigms or &quot;world views,&quot; learning theorists, and scientific disciplines" id="72" name="Google Shape;72;p16"/>
          <p:cNvPicPr preferRelativeResize="0"/>
          <p:nvPr/>
        </p:nvPicPr>
        <p:blipFill>
          <a:blip r:embed="rId3">
            <a:alphaModFix/>
          </a:blip>
          <a:stretch>
            <a:fillRect/>
          </a:stretch>
        </p:blipFill>
        <p:spPr>
          <a:xfrm>
            <a:off x="0" y="0"/>
            <a:ext cx="7100100" cy="5183776"/>
          </a:xfrm>
          <a:prstGeom prst="rect">
            <a:avLst/>
          </a:prstGeom>
          <a:noFill/>
          <a:ln>
            <a:noFill/>
          </a:ln>
          <a:effectLst>
            <a:outerShdw blurRad="57150" rotWithShape="0" algn="bl" dir="5400000" dist="19050">
              <a:srgbClr val="000000">
                <a:alpha val="50000"/>
              </a:srgbClr>
            </a:outerShdw>
          </a:effectLst>
        </p:spPr>
      </p:pic>
      <p:sp>
        <p:nvSpPr>
          <p:cNvPr id="73" name="Google Shape;73;p16"/>
          <p:cNvSpPr txBox="1"/>
          <p:nvPr/>
        </p:nvSpPr>
        <p:spPr>
          <a:xfrm>
            <a:off x="5523800" y="4275675"/>
            <a:ext cx="1576200" cy="9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I</a:t>
            </a:r>
            <a:r>
              <a:rPr lang="en" sz="800"/>
              <a:t>mage source:</a:t>
            </a:r>
            <a:endParaRPr sz="800"/>
          </a:p>
          <a:p>
            <a:pPr indent="0" lvl="0" marL="0" rtl="0" algn="l">
              <a:spcBef>
                <a:spcPts val="0"/>
              </a:spcBef>
              <a:spcAft>
                <a:spcPts val="0"/>
              </a:spcAft>
              <a:buNone/>
            </a:pPr>
            <a:r>
              <a:rPr lang="en" sz="800"/>
              <a:t>Millwood, R. (2013). Learning Theory. </a:t>
            </a:r>
            <a:r>
              <a:rPr lang="en" sz="800" u="sng">
                <a:solidFill>
                  <a:schemeClr val="hlink"/>
                </a:solidFill>
                <a:hlinkClick r:id="rId4"/>
              </a:rPr>
              <a:t>https://blog.richardmillwood.net/2013/05/10/learning-theory</a:t>
            </a:r>
            <a:endParaRPr sz="800"/>
          </a:p>
          <a:p>
            <a:pPr indent="0" lvl="0" marL="0" rtl="0" algn="l">
              <a:spcBef>
                <a:spcPts val="0"/>
              </a:spcBef>
              <a:spcAft>
                <a:spcPts val="0"/>
              </a:spcAft>
              <a:buNone/>
            </a:pPr>
            <a:r>
              <a:t/>
            </a:r>
            <a:endParaRPr sz="1000"/>
          </a:p>
        </p:txBody>
      </p:sp>
      <p:sp>
        <p:nvSpPr>
          <p:cNvPr id="74" name="Google Shape;74;p16"/>
          <p:cNvSpPr/>
          <p:nvPr/>
        </p:nvSpPr>
        <p:spPr>
          <a:xfrm>
            <a:off x="-61675" y="0"/>
            <a:ext cx="2565600" cy="477300"/>
          </a:xfrm>
          <a:prstGeom prst="rect">
            <a:avLst/>
          </a:prstGeom>
          <a:solidFill>
            <a:srgbClr val="FFFFF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 name="Google Shape;75;p16"/>
          <p:cNvSpPr/>
          <p:nvPr/>
        </p:nvSpPr>
        <p:spPr>
          <a:xfrm>
            <a:off x="8244000" y="2204525"/>
            <a:ext cx="312000" cy="177600"/>
          </a:xfrm>
          <a:prstGeom prst="rect">
            <a:avLst/>
          </a:prstGeom>
          <a:solidFill>
            <a:srgbClr val="FFFFF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nvGrpSpPr>
          <p:cNvPr id="76" name="Google Shape;76;p16"/>
          <p:cNvGrpSpPr/>
          <p:nvPr/>
        </p:nvGrpSpPr>
        <p:grpSpPr>
          <a:xfrm>
            <a:off x="7128450" y="709500"/>
            <a:ext cx="1995650" cy="2934300"/>
            <a:chOff x="7128450" y="709500"/>
            <a:chExt cx="1995650" cy="2934300"/>
          </a:xfrm>
        </p:grpSpPr>
        <p:pic>
          <p:nvPicPr>
            <p:cNvPr id="77" name="Google Shape;77;p16"/>
            <p:cNvPicPr preferRelativeResize="0"/>
            <p:nvPr/>
          </p:nvPicPr>
          <p:blipFill>
            <a:blip r:embed="rId5">
              <a:alphaModFix/>
            </a:blip>
            <a:stretch>
              <a:fillRect/>
            </a:stretch>
          </p:blipFill>
          <p:spPr>
            <a:xfrm>
              <a:off x="7128450" y="709500"/>
              <a:ext cx="1658475" cy="530700"/>
            </a:xfrm>
            <a:prstGeom prst="rect">
              <a:avLst/>
            </a:prstGeom>
            <a:noFill/>
            <a:ln>
              <a:noFill/>
            </a:ln>
          </p:spPr>
        </p:pic>
        <p:sp>
          <p:nvSpPr>
            <p:cNvPr id="78" name="Google Shape;78;p16"/>
            <p:cNvSpPr txBox="1"/>
            <p:nvPr/>
          </p:nvSpPr>
          <p:spPr>
            <a:xfrm>
              <a:off x="7397900" y="1164000"/>
              <a:ext cx="1726200" cy="2479800"/>
            </a:xfrm>
            <a:prstGeom prst="rect">
              <a:avLst/>
            </a:prstGeom>
            <a:noFill/>
            <a:ln>
              <a:noFill/>
            </a:ln>
          </p:spPr>
          <p:txBody>
            <a:bodyPr anchorCtr="0" anchor="t" bIns="91425" lIns="91425" spcFirstLastPara="1" rIns="91425" wrap="square" tIns="91425">
              <a:spAutoFit/>
            </a:bodyPr>
            <a:lstStyle/>
            <a:p>
              <a:pPr indent="0" lvl="0" marL="0" rtl="0" algn="l">
                <a:lnSpc>
                  <a:spcPct val="157142"/>
                </a:lnSpc>
                <a:spcBef>
                  <a:spcPts val="0"/>
                </a:spcBef>
                <a:spcAft>
                  <a:spcPts val="0"/>
                </a:spcAft>
                <a:buClr>
                  <a:schemeClr val="dk1"/>
                </a:buClr>
                <a:buSzPts val="1100"/>
                <a:buFont typeface="Arial"/>
                <a:buNone/>
              </a:pPr>
              <a:r>
                <a:rPr b="1" i="1" lang="en" sz="1050">
                  <a:solidFill>
                    <a:srgbClr val="666666"/>
                  </a:solidFill>
                  <a:highlight>
                    <a:srgbClr val="FFFFFF"/>
                  </a:highlight>
                  <a:latin typeface="Roboto"/>
                  <a:ea typeface="Roboto"/>
                  <a:cs typeface="Roboto"/>
                  <a:sym typeface="Roboto"/>
                </a:rPr>
                <a:t>noun</a:t>
              </a:r>
              <a:endParaRPr b="1" i="1" sz="1050">
                <a:solidFill>
                  <a:srgbClr val="666666"/>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b="1" lang="en" sz="1050">
                  <a:solidFill>
                    <a:schemeClr val="dk1"/>
                  </a:solidFill>
                  <a:highlight>
                    <a:srgbClr val="FFFFFF"/>
                  </a:highlight>
                  <a:latin typeface="Roboto"/>
                  <a:ea typeface="Roboto"/>
                  <a:cs typeface="Roboto"/>
                  <a:sym typeface="Roboto"/>
                </a:rPr>
                <a:t>The method and practice of teaching, especially as an academic subject or theoretical concept.</a:t>
              </a:r>
              <a:endParaRPr b="1" sz="1050">
                <a:solidFill>
                  <a:schemeClr val="dk1"/>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br>
                <a:rPr b="1" lang="en" sz="1050">
                  <a:solidFill>
                    <a:srgbClr val="202124"/>
                  </a:solidFill>
                  <a:highlight>
                    <a:srgbClr val="FFFFFF"/>
                  </a:highlight>
                  <a:latin typeface="Roboto"/>
                  <a:ea typeface="Roboto"/>
                  <a:cs typeface="Roboto"/>
                  <a:sym typeface="Roboto"/>
                </a:rPr>
              </a:br>
              <a:r>
                <a:rPr b="1" lang="en" sz="1050">
                  <a:solidFill>
                    <a:srgbClr val="666666"/>
                  </a:solidFill>
                  <a:highlight>
                    <a:srgbClr val="FFFFFF"/>
                  </a:highlight>
                  <a:latin typeface="Roboto"/>
                  <a:ea typeface="Roboto"/>
                  <a:cs typeface="Roboto"/>
                  <a:sym typeface="Roboto"/>
                </a:rPr>
                <a:t>"the relationship between information literacy and inclusive pedagogy"</a:t>
              </a:r>
              <a:endParaRPr b="1" sz="1050">
                <a:solidFill>
                  <a:srgbClr val="666666"/>
                </a:solidFill>
                <a:highlight>
                  <a:srgbClr val="FFFFFF"/>
                </a:highlight>
                <a:latin typeface="Roboto"/>
                <a:ea typeface="Roboto"/>
                <a:cs typeface="Roboto"/>
                <a:sym typeface="Roboto"/>
              </a:endParaRPr>
            </a:p>
            <a:p>
              <a:pPr indent="0" lvl="0" marL="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pic>
        <p:nvPicPr>
          <p:cNvPr id="83" name="Google Shape;83;p17"/>
          <p:cNvPicPr preferRelativeResize="0"/>
          <p:nvPr/>
        </p:nvPicPr>
        <p:blipFill rotWithShape="1">
          <a:blip r:embed="rId3">
            <a:alphaModFix/>
          </a:blip>
          <a:srcRect b="0" l="1009" r="1009" t="0"/>
          <a:stretch/>
        </p:blipFill>
        <p:spPr>
          <a:xfrm>
            <a:off x="360000" y="168225"/>
            <a:ext cx="6584100" cy="4807050"/>
          </a:xfrm>
          <a:prstGeom prst="rect">
            <a:avLst/>
          </a:prstGeom>
          <a:noFill/>
          <a:ln>
            <a:noFill/>
          </a:ln>
        </p:spPr>
      </p:pic>
      <p:sp>
        <p:nvSpPr>
          <p:cNvPr id="84" name="Google Shape;84;p17"/>
          <p:cNvSpPr txBox="1"/>
          <p:nvPr/>
        </p:nvSpPr>
        <p:spPr>
          <a:xfrm>
            <a:off x="7308138" y="2610800"/>
            <a:ext cx="17484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t>Applications within a Lesson Plan</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u="sng">
                <a:solidFill>
                  <a:schemeClr val="accent5"/>
                </a:solidFill>
                <a:hlinkClick r:id="rId4">
                  <a:extLst>
                    <a:ext uri="{A12FA001-AC4F-418D-AE19-62706E023703}">
                      <ahyp:hlinkClr val="tx"/>
                    </a:ext>
                  </a:extLst>
                </a:hlinkClick>
              </a:rPr>
              <a:t>Attempt 1</a:t>
            </a:r>
            <a:r>
              <a:rPr lang="en">
                <a:solidFill>
                  <a:schemeClr val="dk1"/>
                </a:solidFill>
              </a:rPr>
              <a:t> </a:t>
            </a:r>
            <a:endParaRPr>
              <a:solidFill>
                <a:schemeClr val="dk1"/>
              </a:solidFill>
            </a:endParaRPr>
          </a:p>
          <a:p>
            <a:pPr indent="0" lvl="0" marL="0" rtl="0" algn="ctr">
              <a:spcBef>
                <a:spcPts val="0"/>
              </a:spcBef>
              <a:spcAft>
                <a:spcPts val="0"/>
              </a:spcAft>
              <a:buNone/>
            </a:pPr>
            <a:r>
              <a:t/>
            </a:r>
            <a:endParaRPr>
              <a:solidFill>
                <a:schemeClr val="dk1"/>
              </a:solidFill>
            </a:endParaRPr>
          </a:p>
          <a:p>
            <a:pPr indent="0" lvl="0" marL="0" rtl="0" algn="ctr">
              <a:spcBef>
                <a:spcPts val="0"/>
              </a:spcBef>
              <a:spcAft>
                <a:spcPts val="0"/>
              </a:spcAft>
              <a:buNone/>
            </a:pPr>
            <a:r>
              <a:rPr lang="en" u="sng">
                <a:solidFill>
                  <a:schemeClr val="hlink"/>
                </a:solidFill>
                <a:hlinkClick r:id="rId5"/>
              </a:rPr>
              <a:t>Attempt 2</a:t>
            </a:r>
            <a:endParaRPr>
              <a:solidFill>
                <a:schemeClr val="dk1"/>
              </a:solidFill>
            </a:endParaRPr>
          </a:p>
          <a:p>
            <a:pPr indent="0" lvl="0" marL="0" rtl="0" algn="l">
              <a:spcBef>
                <a:spcPts val="0"/>
              </a:spcBef>
              <a:spcAft>
                <a:spcPts val="0"/>
              </a:spcAft>
              <a:buNone/>
            </a:pPr>
            <a:r>
              <a:t/>
            </a:r>
            <a:endParaRPr/>
          </a:p>
        </p:txBody>
      </p:sp>
      <p:pic>
        <p:nvPicPr>
          <p:cNvPr id="85" name="Google Shape;85;p17"/>
          <p:cNvPicPr preferRelativeResize="0"/>
          <p:nvPr/>
        </p:nvPicPr>
        <p:blipFill>
          <a:blip r:embed="rId6">
            <a:alphaModFix/>
          </a:blip>
          <a:stretch>
            <a:fillRect/>
          </a:stretch>
        </p:blipFill>
        <p:spPr>
          <a:xfrm>
            <a:off x="7308100" y="860850"/>
            <a:ext cx="1748475" cy="1521350"/>
          </a:xfrm>
          <a:prstGeom prst="rect">
            <a:avLst/>
          </a:prstGeom>
          <a:noFill/>
          <a:ln>
            <a:noFill/>
          </a:ln>
        </p:spPr>
      </p:pic>
      <p:sp>
        <p:nvSpPr>
          <p:cNvPr id="86" name="Google Shape;86;p17"/>
          <p:cNvSpPr txBox="1"/>
          <p:nvPr>
            <p:ph idx="1" type="subTitle"/>
          </p:nvPr>
        </p:nvSpPr>
        <p:spPr>
          <a:xfrm>
            <a:off x="7178950" y="79350"/>
            <a:ext cx="1893000" cy="552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440"/>
              <a:buNone/>
            </a:pPr>
            <a:r>
              <a:rPr b="1" lang="en" sz="1220">
                <a:solidFill>
                  <a:srgbClr val="000000"/>
                </a:solidFill>
              </a:rPr>
              <a:t>Inclusive Pedagogical </a:t>
            </a:r>
            <a:endParaRPr b="1" sz="1220">
              <a:solidFill>
                <a:srgbClr val="000000"/>
              </a:solidFill>
            </a:endParaRPr>
          </a:p>
          <a:p>
            <a:pPr indent="0" lvl="0" marL="0" rtl="0" algn="ctr">
              <a:spcBef>
                <a:spcPts val="0"/>
              </a:spcBef>
              <a:spcAft>
                <a:spcPts val="0"/>
              </a:spcAft>
              <a:buSzPts val="440"/>
              <a:buNone/>
            </a:pPr>
            <a:r>
              <a:rPr b="1" lang="en" sz="1220">
                <a:solidFill>
                  <a:srgbClr val="000000"/>
                </a:solidFill>
              </a:rPr>
              <a:t>Approaches</a:t>
            </a:r>
            <a:endParaRPr b="1" sz="1220">
              <a:solidFill>
                <a:srgbClr val="000000"/>
              </a:solidFill>
            </a:endParaRPr>
          </a:p>
        </p:txBody>
      </p:sp>
      <p:sp>
        <p:nvSpPr>
          <p:cNvPr id="87" name="Google Shape;87;p17"/>
          <p:cNvSpPr/>
          <p:nvPr/>
        </p:nvSpPr>
        <p:spPr>
          <a:xfrm>
            <a:off x="8244000" y="2204525"/>
            <a:ext cx="312000" cy="177600"/>
          </a:xfrm>
          <a:prstGeom prst="rect">
            <a:avLst/>
          </a:prstGeom>
          <a:solidFill>
            <a:srgbClr val="FFFFF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8"/>
          <p:cNvSpPr txBox="1"/>
          <p:nvPr>
            <p:ph idx="1" type="subTitle"/>
          </p:nvPr>
        </p:nvSpPr>
        <p:spPr>
          <a:xfrm>
            <a:off x="227700" y="174325"/>
            <a:ext cx="8520600" cy="633900"/>
          </a:xfrm>
          <a:prstGeom prst="rect">
            <a:avLst/>
          </a:prstGeom>
        </p:spPr>
        <p:txBody>
          <a:bodyPr anchorCtr="0" anchor="t" bIns="91425" lIns="91425" spcFirstLastPara="1" rIns="91425" wrap="square" tIns="91425">
            <a:normAutofit/>
          </a:bodyPr>
          <a:lstStyle/>
          <a:p>
            <a:pPr indent="0" lvl="0" marL="0" rtl="0" algn="l">
              <a:lnSpc>
                <a:spcPct val="80000"/>
              </a:lnSpc>
              <a:spcBef>
                <a:spcPts val="0"/>
              </a:spcBef>
              <a:spcAft>
                <a:spcPts val="0"/>
              </a:spcAft>
              <a:buSzPts val="935"/>
              <a:buNone/>
            </a:pPr>
            <a:r>
              <a:rPr lang="en" sz="2080">
                <a:solidFill>
                  <a:schemeClr val="dk1"/>
                </a:solidFill>
              </a:rPr>
              <a:t>From Theory to Practice: Creating our own Learning Community</a:t>
            </a:r>
            <a:endParaRPr sz="2080">
              <a:solidFill>
                <a:schemeClr val="dk1"/>
              </a:solidFill>
            </a:endParaRPr>
          </a:p>
        </p:txBody>
      </p:sp>
      <p:sp>
        <p:nvSpPr>
          <p:cNvPr id="93" name="Google Shape;93;p18"/>
          <p:cNvSpPr txBox="1"/>
          <p:nvPr/>
        </p:nvSpPr>
        <p:spPr>
          <a:xfrm>
            <a:off x="0" y="858925"/>
            <a:ext cx="9144000" cy="892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300">
                <a:solidFill>
                  <a:schemeClr val="dk1"/>
                </a:solidFill>
              </a:rPr>
              <a:t>What are some practical ways you make your instruction </a:t>
            </a:r>
            <a:endParaRPr sz="2300">
              <a:solidFill>
                <a:schemeClr val="dk1"/>
              </a:solidFill>
            </a:endParaRPr>
          </a:p>
          <a:p>
            <a:pPr indent="0" lvl="0" marL="0" rtl="0" algn="ctr">
              <a:spcBef>
                <a:spcPts val="0"/>
              </a:spcBef>
              <a:spcAft>
                <a:spcPts val="0"/>
              </a:spcAft>
              <a:buNone/>
            </a:pPr>
            <a:r>
              <a:rPr lang="en" sz="2300">
                <a:solidFill>
                  <a:schemeClr val="dk1"/>
                </a:solidFill>
              </a:rPr>
              <a:t>or training work more inclusive?</a:t>
            </a:r>
            <a:endParaRPr sz="2300">
              <a:solidFill>
                <a:schemeClr val="dk1"/>
              </a:solidFill>
            </a:endParaRPr>
          </a:p>
        </p:txBody>
      </p:sp>
      <p:pic>
        <p:nvPicPr>
          <p:cNvPr descr="QR code for audience to share ideas" id="94" name="Google Shape;94;p18"/>
          <p:cNvPicPr preferRelativeResize="0"/>
          <p:nvPr/>
        </p:nvPicPr>
        <p:blipFill>
          <a:blip r:embed="rId3">
            <a:alphaModFix/>
          </a:blip>
          <a:stretch>
            <a:fillRect/>
          </a:stretch>
        </p:blipFill>
        <p:spPr>
          <a:xfrm>
            <a:off x="5816400" y="1914025"/>
            <a:ext cx="2835600" cy="2835600"/>
          </a:xfrm>
          <a:prstGeom prst="rect">
            <a:avLst/>
          </a:prstGeom>
          <a:noFill/>
          <a:ln>
            <a:noFill/>
          </a:ln>
          <a:effectLst>
            <a:outerShdw blurRad="57150" rotWithShape="0" algn="bl" dir="5400000" dist="19050">
              <a:srgbClr val="000000">
                <a:alpha val="50000"/>
              </a:srgbClr>
            </a:outerShdw>
          </a:effectLst>
        </p:spPr>
      </p:pic>
      <p:sp>
        <p:nvSpPr>
          <p:cNvPr id="95" name="Google Shape;95;p18"/>
          <p:cNvSpPr txBox="1"/>
          <p:nvPr/>
        </p:nvSpPr>
        <p:spPr>
          <a:xfrm>
            <a:off x="720000" y="2685325"/>
            <a:ext cx="4524000" cy="1293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n" sz="1800">
                <a:solidFill>
                  <a:schemeClr val="dk1"/>
                </a:solidFill>
              </a:rPr>
              <a:t>Share your ideas via</a:t>
            </a:r>
            <a:endParaRPr sz="1800">
              <a:solidFill>
                <a:schemeClr val="dk1"/>
              </a:solidFill>
            </a:endParaRPr>
          </a:p>
          <a:p>
            <a:pPr indent="0" lvl="0" marL="0" rtl="0" algn="ctr">
              <a:spcBef>
                <a:spcPts val="0"/>
              </a:spcBef>
              <a:spcAft>
                <a:spcPts val="0"/>
              </a:spcAft>
              <a:buNone/>
            </a:pPr>
            <a:r>
              <a:rPr lang="en" sz="1800" u="sng">
                <a:solidFill>
                  <a:schemeClr val="accent5"/>
                </a:solidFill>
                <a:hlinkClick r:id="rId4">
                  <a:extLst>
                    <a:ext uri="{A12FA001-AC4F-418D-AE19-62706E023703}">
                      <ahyp:hlinkClr val="tx"/>
                    </a:ext>
                  </a:extLst>
                </a:hlinkClick>
              </a:rPr>
              <a:t>https://www.menti.com/al6w5cubphg4</a:t>
            </a:r>
            <a:r>
              <a:rPr lang="en" sz="1800">
                <a:solidFill>
                  <a:schemeClr val="dk1"/>
                </a:solidFill>
              </a:rPr>
              <a:t> </a:t>
            </a:r>
            <a:endParaRPr sz="1800">
              <a:solidFill>
                <a:schemeClr val="dk1"/>
              </a:solidFill>
            </a:endParaRPr>
          </a:p>
          <a:p>
            <a:pPr indent="0" lvl="0" marL="0" rtl="0" algn="ctr">
              <a:spcBef>
                <a:spcPts val="0"/>
              </a:spcBef>
              <a:spcAft>
                <a:spcPts val="0"/>
              </a:spcAft>
              <a:buNone/>
            </a:pPr>
            <a:r>
              <a:t/>
            </a:r>
            <a:endParaRPr sz="1800">
              <a:solidFill>
                <a:schemeClr val="dk1"/>
              </a:solidFill>
            </a:endParaRPr>
          </a:p>
          <a:p>
            <a:pPr indent="0" lvl="0" marL="0" rtl="0" algn="ctr">
              <a:spcBef>
                <a:spcPts val="0"/>
              </a:spcBef>
              <a:spcAft>
                <a:spcPts val="0"/>
              </a:spcAft>
              <a:buClr>
                <a:schemeClr val="dk1"/>
              </a:buClr>
              <a:buSzPts val="1100"/>
              <a:buFont typeface="Arial"/>
              <a:buNone/>
            </a:pPr>
            <a:r>
              <a:rPr lang="en" sz="1800">
                <a:solidFill>
                  <a:schemeClr val="dk1"/>
                </a:solidFill>
              </a:rPr>
              <a:t>or menti.com and the use code 1451 5680</a:t>
            </a:r>
            <a:endParaRPr sz="1800">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Practical applications and takeaways</a:t>
            </a:r>
            <a:endParaRPr/>
          </a:p>
        </p:txBody>
      </p:sp>
      <p:sp>
        <p:nvSpPr>
          <p:cNvPr id="101" name="Google Shape;101;p19"/>
          <p:cNvSpPr txBox="1"/>
          <p:nvPr/>
        </p:nvSpPr>
        <p:spPr>
          <a:xfrm>
            <a:off x="408000" y="1248000"/>
            <a:ext cx="69120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AutoNum type="arabicPeriod"/>
            </a:pPr>
            <a:r>
              <a:rPr b="1" lang="en" sz="1800">
                <a:solidFill>
                  <a:schemeClr val="dk1"/>
                </a:solidFill>
              </a:rPr>
              <a:t>Create safe and welcoming spaces</a:t>
            </a:r>
            <a:endParaRPr b="1" sz="1800">
              <a:solidFill>
                <a:schemeClr val="dk1"/>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Model inclusive behavior</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Open as a mechanism to combat inequity</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Include a call(s) to action</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Curriculum mapping and scaffolding</a:t>
            </a:r>
            <a:endParaRPr sz="1800">
              <a:solidFill>
                <a:schemeClr val="dk2"/>
              </a:solidFill>
            </a:endParaRPr>
          </a:p>
        </p:txBody>
      </p:sp>
      <p:pic>
        <p:nvPicPr>
          <p:cNvPr descr="River Campus Libraries instruction suite" id="102" name="Google Shape;102;p19"/>
          <p:cNvPicPr preferRelativeResize="0"/>
          <p:nvPr/>
        </p:nvPicPr>
        <p:blipFill>
          <a:blip r:embed="rId3">
            <a:alphaModFix/>
          </a:blip>
          <a:stretch>
            <a:fillRect/>
          </a:stretch>
        </p:blipFill>
        <p:spPr>
          <a:xfrm>
            <a:off x="5376000" y="2149875"/>
            <a:ext cx="3372298" cy="2529224"/>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Practical applications and takeaways</a:t>
            </a:r>
            <a:endParaRPr/>
          </a:p>
        </p:txBody>
      </p:sp>
      <p:sp>
        <p:nvSpPr>
          <p:cNvPr id="108" name="Google Shape;108;p20"/>
          <p:cNvSpPr txBox="1"/>
          <p:nvPr/>
        </p:nvSpPr>
        <p:spPr>
          <a:xfrm>
            <a:off x="408000" y="1248000"/>
            <a:ext cx="69120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AutoNum type="arabicPeriod"/>
            </a:pPr>
            <a:r>
              <a:rPr lang="en" sz="1800">
                <a:solidFill>
                  <a:schemeClr val="dk2"/>
                </a:solidFill>
              </a:rPr>
              <a:t>Create safe and welcoming spaces</a:t>
            </a:r>
            <a:endParaRPr sz="1800">
              <a:solidFill>
                <a:schemeClr val="dk2"/>
              </a:solidFill>
            </a:endParaRPr>
          </a:p>
          <a:p>
            <a:pPr indent="-342900" lvl="0" marL="457200" rtl="0" algn="l">
              <a:spcBef>
                <a:spcPts val="0"/>
              </a:spcBef>
              <a:spcAft>
                <a:spcPts val="0"/>
              </a:spcAft>
              <a:buClr>
                <a:schemeClr val="dk1"/>
              </a:buClr>
              <a:buSzPts val="1800"/>
              <a:buAutoNum type="arabicPeriod"/>
            </a:pPr>
            <a:r>
              <a:rPr b="1" lang="en" sz="1800">
                <a:solidFill>
                  <a:schemeClr val="dk1"/>
                </a:solidFill>
              </a:rPr>
              <a:t>Model inclusive behavior</a:t>
            </a:r>
            <a:endParaRPr b="1" sz="1800">
              <a:solidFill>
                <a:schemeClr val="dk1"/>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Open as a mechanism to combat inequity</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Include a call(s) to action</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Curriculum mapping and scaffolding</a:t>
            </a:r>
            <a:endParaRPr sz="1800">
              <a:solidFill>
                <a:schemeClr val="dk2"/>
              </a:solidFill>
            </a:endParaRPr>
          </a:p>
        </p:txBody>
      </p:sp>
      <p:pic>
        <p:nvPicPr>
          <p:cNvPr descr="River Campus Libraries DEI sticker" id="109" name="Google Shape;109;p20"/>
          <p:cNvPicPr preferRelativeResize="0"/>
          <p:nvPr/>
        </p:nvPicPr>
        <p:blipFill>
          <a:blip r:embed="rId3">
            <a:alphaModFix/>
          </a:blip>
          <a:stretch>
            <a:fillRect/>
          </a:stretch>
        </p:blipFill>
        <p:spPr>
          <a:xfrm>
            <a:off x="5259776" y="2235750"/>
            <a:ext cx="3505824" cy="2408248"/>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Practical applications and takeaways</a:t>
            </a:r>
            <a:endParaRPr/>
          </a:p>
        </p:txBody>
      </p:sp>
      <p:sp>
        <p:nvSpPr>
          <p:cNvPr id="115" name="Google Shape;115;p21"/>
          <p:cNvSpPr txBox="1"/>
          <p:nvPr/>
        </p:nvSpPr>
        <p:spPr>
          <a:xfrm>
            <a:off x="408000" y="1248000"/>
            <a:ext cx="69120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2"/>
              </a:buClr>
              <a:buSzPts val="1800"/>
              <a:buAutoNum type="arabicPeriod"/>
            </a:pPr>
            <a:r>
              <a:rPr lang="en" sz="1800">
                <a:solidFill>
                  <a:schemeClr val="dk2"/>
                </a:solidFill>
              </a:rPr>
              <a:t>Create safe and welcoming spaces</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Model inclusive behavior</a:t>
            </a:r>
            <a:endParaRPr sz="1800">
              <a:solidFill>
                <a:schemeClr val="dk2"/>
              </a:solidFill>
            </a:endParaRPr>
          </a:p>
          <a:p>
            <a:pPr indent="-342900" lvl="0" marL="457200" rtl="0" algn="l">
              <a:spcBef>
                <a:spcPts val="0"/>
              </a:spcBef>
              <a:spcAft>
                <a:spcPts val="0"/>
              </a:spcAft>
              <a:buClr>
                <a:schemeClr val="dk1"/>
              </a:buClr>
              <a:buSzPts val="1800"/>
              <a:buAutoNum type="arabicPeriod"/>
            </a:pPr>
            <a:r>
              <a:rPr b="1" lang="en" sz="1800">
                <a:solidFill>
                  <a:schemeClr val="dk1"/>
                </a:solidFill>
              </a:rPr>
              <a:t>Open as a mechanism to combat inequity</a:t>
            </a:r>
            <a:endParaRPr b="1" sz="1800">
              <a:solidFill>
                <a:schemeClr val="dk1"/>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Include a call(s) to action</a:t>
            </a:r>
            <a:endParaRPr sz="1800">
              <a:solidFill>
                <a:schemeClr val="dk2"/>
              </a:solidFill>
            </a:endParaRPr>
          </a:p>
          <a:p>
            <a:pPr indent="-342900" lvl="0" marL="457200" rtl="0" algn="l">
              <a:spcBef>
                <a:spcPts val="0"/>
              </a:spcBef>
              <a:spcAft>
                <a:spcPts val="0"/>
              </a:spcAft>
              <a:buClr>
                <a:schemeClr val="dk2"/>
              </a:buClr>
              <a:buSzPts val="1800"/>
              <a:buAutoNum type="arabicPeriod"/>
            </a:pPr>
            <a:r>
              <a:rPr lang="en" sz="1800">
                <a:solidFill>
                  <a:schemeClr val="dk2"/>
                </a:solidFill>
              </a:rPr>
              <a:t>Curriculum mapping and scaffolding</a:t>
            </a:r>
            <a:endParaRPr sz="1800">
              <a:solidFill>
                <a:schemeClr val="dk2"/>
              </a:solidFill>
            </a:endParaRPr>
          </a:p>
        </p:txBody>
      </p:sp>
      <p:pic>
        <p:nvPicPr>
          <p:cNvPr descr="Open Access logo" id="116" name="Google Shape;116;p21"/>
          <p:cNvPicPr preferRelativeResize="0"/>
          <p:nvPr/>
        </p:nvPicPr>
        <p:blipFill>
          <a:blip r:embed="rId3">
            <a:alphaModFix/>
          </a:blip>
          <a:stretch>
            <a:fillRect/>
          </a:stretch>
        </p:blipFill>
        <p:spPr>
          <a:xfrm>
            <a:off x="6360000" y="1095600"/>
            <a:ext cx="2101926" cy="3284250"/>
          </a:xfrm>
          <a:prstGeom prst="rect">
            <a:avLst/>
          </a:prstGeom>
          <a:noFill/>
          <a:ln>
            <a:noFill/>
          </a:ln>
          <a:effectLst>
            <a:outerShdw blurRad="57150" rotWithShape="0" algn="bl" dir="5400000" dist="19050">
              <a:srgbClr val="000000">
                <a:alpha val="50000"/>
              </a:srgbClr>
            </a:outerShdw>
          </a:effectLst>
        </p:spPr>
      </p:pic>
      <p:sp>
        <p:nvSpPr>
          <p:cNvPr id="117" name="Google Shape;117;p21"/>
          <p:cNvSpPr txBox="1"/>
          <p:nvPr/>
        </p:nvSpPr>
        <p:spPr>
          <a:xfrm>
            <a:off x="6099800" y="4219275"/>
            <a:ext cx="30441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I</a:t>
            </a:r>
            <a:r>
              <a:rPr lang="en" sz="800"/>
              <a:t>mage source:</a:t>
            </a:r>
            <a:endParaRPr sz="800"/>
          </a:p>
          <a:p>
            <a:pPr indent="0" lvl="0" marL="0" rtl="0" algn="l">
              <a:spcBef>
                <a:spcPts val="0"/>
              </a:spcBef>
              <a:spcAft>
                <a:spcPts val="0"/>
              </a:spcAft>
              <a:buNone/>
            </a:pPr>
            <a:r>
              <a:rPr lang="en" sz="800"/>
              <a:t>By art designer at PLoS, modified by Wikipedia users Nina, Beao, and JakobVoss - </a:t>
            </a:r>
            <a:r>
              <a:rPr lang="en" sz="800" u="sng">
                <a:solidFill>
                  <a:schemeClr val="hlink"/>
                </a:solidFill>
                <a:hlinkClick r:id="rId4"/>
              </a:rPr>
              <a:t>http://www.plos.org/,</a:t>
            </a:r>
            <a:r>
              <a:rPr lang="en" sz="800"/>
              <a:t> CC0, </a:t>
            </a:r>
            <a:r>
              <a:rPr lang="en" sz="800" u="sng">
                <a:solidFill>
                  <a:schemeClr val="hlink"/>
                </a:solidFill>
                <a:hlinkClick r:id="rId5"/>
              </a:rPr>
              <a:t>https://commons.wikimedia.org/w/index.php?curid=15736161</a:t>
            </a:r>
            <a:endParaRPr sz="8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