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67" r:id="rId4"/>
    <p:sldId id="258" r:id="rId5"/>
    <p:sldId id="266" r:id="rId6"/>
    <p:sldId id="259" r:id="rId7"/>
    <p:sldId id="268" r:id="rId8"/>
    <p:sldId id="260" r:id="rId9"/>
    <p:sldId id="263" r:id="rId10"/>
    <p:sldId id="264" r:id="rId11"/>
    <p:sldId id="269" r:id="rId12"/>
    <p:sldId id="262" r:id="rId13"/>
    <p:sldId id="27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CF5769-97E1-4511-8184-02AAFF7EDB81}" v="310" dt="2024-06-18T18:50:13.0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462" autoAdjust="0"/>
  </p:normalViewPr>
  <p:slideViewPr>
    <p:cSldViewPr snapToGrid="0">
      <p:cViewPr varScale="1">
        <p:scale>
          <a:sx n="103" d="100"/>
          <a:sy n="103" d="100"/>
        </p:scale>
        <p:origin x="114" y="11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ner, Matthew" userId="d28c386c-db9f-4ec9-8008-2420b509c079" providerId="ADAL" clId="{13CF5769-97E1-4511-8184-02AAFF7EDB81}"/>
    <pc:docChg chg="undo custSel modSld">
      <pc:chgData name="Mariner, Matthew" userId="d28c386c-db9f-4ec9-8008-2420b509c079" providerId="ADAL" clId="{13CF5769-97E1-4511-8184-02AAFF7EDB81}" dt="2024-06-18T18:50:13.030" v="411" actId="962"/>
      <pc:docMkLst>
        <pc:docMk/>
      </pc:docMkLst>
      <pc:sldChg chg="modSp mod">
        <pc:chgData name="Mariner, Matthew" userId="d28c386c-db9f-4ec9-8008-2420b509c079" providerId="ADAL" clId="{13CF5769-97E1-4511-8184-02AAFF7EDB81}" dt="2024-06-18T18:46:26.906" v="76" actId="962"/>
        <pc:sldMkLst>
          <pc:docMk/>
          <pc:sldMk cId="109857222" sldId="256"/>
        </pc:sldMkLst>
        <pc:picChg chg="mod">
          <ac:chgData name="Mariner, Matthew" userId="d28c386c-db9f-4ec9-8008-2420b509c079" providerId="ADAL" clId="{13CF5769-97E1-4511-8184-02AAFF7EDB81}" dt="2024-06-18T18:46:26.906" v="76" actId="962"/>
          <ac:picMkLst>
            <pc:docMk/>
            <pc:sldMk cId="109857222" sldId="256"/>
            <ac:picMk id="4" creationId="{E85BC53E-36A6-401A-8058-5AFDDCE42EF1}"/>
          </ac:picMkLst>
        </pc:picChg>
      </pc:sldChg>
      <pc:sldChg chg="modSp mod">
        <pc:chgData name="Mariner, Matthew" userId="d28c386c-db9f-4ec9-8008-2420b509c079" providerId="ADAL" clId="{13CF5769-97E1-4511-8184-02AAFF7EDB81}" dt="2024-06-18T18:48:55.548" v="102" actId="962"/>
        <pc:sldMkLst>
          <pc:docMk/>
          <pc:sldMk cId="3260809643" sldId="257"/>
        </pc:sldMkLst>
        <pc:spChg chg="mod ord">
          <ac:chgData name="Mariner, Matthew" userId="d28c386c-db9f-4ec9-8008-2420b509c079" providerId="ADAL" clId="{13CF5769-97E1-4511-8184-02AAFF7EDB81}" dt="2024-06-18T18:47:51.309" v="95" actId="13244"/>
          <ac:spMkLst>
            <pc:docMk/>
            <pc:sldMk cId="3260809643" sldId="257"/>
            <ac:spMk id="2" creationId="{5FB78D0B-05B3-408A-CF6B-59B640313D81}"/>
          </ac:spMkLst>
        </pc:spChg>
        <pc:spChg chg="mod ord">
          <ac:chgData name="Mariner, Matthew" userId="d28c386c-db9f-4ec9-8008-2420b509c079" providerId="ADAL" clId="{13CF5769-97E1-4511-8184-02AAFF7EDB81}" dt="2024-06-18T18:48:49.854" v="100" actId="962"/>
          <ac:spMkLst>
            <pc:docMk/>
            <pc:sldMk cId="3260809643" sldId="257"/>
            <ac:spMk id="8" creationId="{004A8AE1-9605-41DC-920F-A4B8E8F2391D}"/>
          </ac:spMkLst>
        </pc:spChg>
        <pc:spChg chg="mod">
          <ac:chgData name="Mariner, Matthew" userId="d28c386c-db9f-4ec9-8008-2420b509c079" providerId="ADAL" clId="{13CF5769-97E1-4511-8184-02AAFF7EDB81}" dt="2024-06-18T18:48:47.621" v="99" actId="962"/>
          <ac:spMkLst>
            <pc:docMk/>
            <pc:sldMk cId="3260809643" sldId="257"/>
            <ac:spMk id="10" creationId="{5B7778FC-632E-4DCA-A7CB-0D7731CCF970}"/>
          </ac:spMkLst>
        </pc:spChg>
        <pc:spChg chg="mod">
          <ac:chgData name="Mariner, Matthew" userId="d28c386c-db9f-4ec9-8008-2420b509c079" providerId="ADAL" clId="{13CF5769-97E1-4511-8184-02AAFF7EDB81}" dt="2024-06-18T18:48:52.904" v="101" actId="962"/>
          <ac:spMkLst>
            <pc:docMk/>
            <pc:sldMk cId="3260809643" sldId="257"/>
            <ac:spMk id="12" creationId="{B10BB131-AC8E-4A8E-A5D1-36260F720C3B}"/>
          </ac:spMkLst>
        </pc:spChg>
        <pc:spChg chg="mod">
          <ac:chgData name="Mariner, Matthew" userId="d28c386c-db9f-4ec9-8008-2420b509c079" providerId="ADAL" clId="{13CF5769-97E1-4511-8184-02AAFF7EDB81}" dt="2024-06-18T18:48:55.548" v="102" actId="962"/>
          <ac:spMkLst>
            <pc:docMk/>
            <pc:sldMk cId="3260809643" sldId="257"/>
            <ac:spMk id="14" creationId="{FA23A907-97FB-4A8F-880A-DD77401C4296}"/>
          </ac:spMkLst>
        </pc:spChg>
      </pc:sldChg>
      <pc:sldChg chg="modSp mod">
        <pc:chgData name="Mariner, Matthew" userId="d28c386c-db9f-4ec9-8008-2420b509c079" providerId="ADAL" clId="{13CF5769-97E1-4511-8184-02AAFF7EDB81}" dt="2024-06-18T18:49:13.271" v="105" actId="962"/>
        <pc:sldMkLst>
          <pc:docMk/>
          <pc:sldMk cId="4273259948" sldId="260"/>
        </pc:sldMkLst>
        <pc:spChg chg="mod">
          <ac:chgData name="Mariner, Matthew" userId="d28c386c-db9f-4ec9-8008-2420b509c079" providerId="ADAL" clId="{13CF5769-97E1-4511-8184-02AAFF7EDB81}" dt="2024-06-18T18:49:13.271" v="105" actId="962"/>
          <ac:spMkLst>
            <pc:docMk/>
            <pc:sldMk cId="4273259948" sldId="260"/>
            <ac:spMk id="12" creationId="{AEA7CD7C-6842-3186-2138-A6E090B58847}"/>
          </ac:spMkLst>
        </pc:spChg>
      </pc:sldChg>
      <pc:sldChg chg="modSp">
        <pc:chgData name="Mariner, Matthew" userId="d28c386c-db9f-4ec9-8008-2420b509c079" providerId="ADAL" clId="{13CF5769-97E1-4511-8184-02AAFF7EDB81}" dt="2024-06-18T18:50:13.030" v="411" actId="962"/>
        <pc:sldMkLst>
          <pc:docMk/>
          <pc:sldMk cId="4023488102" sldId="267"/>
        </pc:sldMkLst>
        <pc:graphicFrameChg chg="mod">
          <ac:chgData name="Mariner, Matthew" userId="d28c386c-db9f-4ec9-8008-2420b509c079" providerId="ADAL" clId="{13CF5769-97E1-4511-8184-02AAFF7EDB81}" dt="2024-06-18T18:50:13.030" v="411" actId="962"/>
          <ac:graphicFrameMkLst>
            <pc:docMk/>
            <pc:sldMk cId="4023488102" sldId="267"/>
            <ac:graphicFrameMk id="5" creationId="{1E6F2BA3-B7D7-DA1F-3751-9243DCC5D9C8}"/>
          </ac:graphicFrameMkLst>
        </pc:graphicFrameChg>
      </pc:sldChg>
      <pc:sldChg chg="modSp mod">
        <pc:chgData name="Mariner, Matthew" userId="d28c386c-db9f-4ec9-8008-2420b509c079" providerId="ADAL" clId="{13CF5769-97E1-4511-8184-02AAFF7EDB81}" dt="2024-06-18T18:48:10.618" v="98" actId="962"/>
        <pc:sldMkLst>
          <pc:docMk/>
          <pc:sldMk cId="1911171807" sldId="269"/>
        </pc:sldMkLst>
        <pc:picChg chg="mod">
          <ac:chgData name="Mariner, Matthew" userId="d28c386c-db9f-4ec9-8008-2420b509c079" providerId="ADAL" clId="{13CF5769-97E1-4511-8184-02AAFF7EDB81}" dt="2024-06-18T18:48:10.618" v="98" actId="962"/>
          <ac:picMkLst>
            <pc:docMk/>
            <pc:sldMk cId="1911171807" sldId="269"/>
            <ac:picMk id="4" creationId="{C752004E-E4C1-2DD8-9C71-0511ABB97C0F}"/>
          </ac:picMkLst>
        </pc:picChg>
      </pc:sldChg>
      <pc:sldChg chg="modSp">
        <pc:chgData name="Mariner, Matthew" userId="d28c386c-db9f-4ec9-8008-2420b509c079" providerId="ADAL" clId="{13CF5769-97E1-4511-8184-02AAFF7EDB81}" dt="2024-06-18T18:49:09.059" v="104" actId="962"/>
        <pc:sldMkLst>
          <pc:docMk/>
          <pc:sldMk cId="3783264041" sldId="270"/>
        </pc:sldMkLst>
        <pc:spChg chg="mod">
          <ac:chgData name="Mariner, Matthew" userId="d28c386c-db9f-4ec9-8008-2420b509c079" providerId="ADAL" clId="{13CF5769-97E1-4511-8184-02AAFF7EDB81}" dt="2024-06-18T18:49:06.048" v="103" actId="962"/>
          <ac:spMkLst>
            <pc:docMk/>
            <pc:sldMk cId="3783264041" sldId="270"/>
            <ac:spMk id="73" creationId="{F2DDA6D5-4B1C-8D62-471E-90E6BA136613}"/>
          </ac:spMkLst>
        </pc:spChg>
        <pc:spChg chg="mod">
          <ac:chgData name="Mariner, Matthew" userId="d28c386c-db9f-4ec9-8008-2420b509c079" providerId="ADAL" clId="{13CF5769-97E1-4511-8184-02AAFF7EDB81}" dt="2024-06-18T18:49:09.059" v="104" actId="962"/>
          <ac:spMkLst>
            <pc:docMk/>
            <pc:sldMk cId="3783264041" sldId="270"/>
            <ac:spMk id="74" creationId="{19941B93-8249-983C-5212-1D7725508C3F}"/>
          </ac:spMkLst>
        </pc:sp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CCA565-B075-42CF-A9A7-65EF9BDAFFCF}"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D7A0BD89-989F-4480-AB32-1CF5517F9CCD}">
      <dgm:prSet custT="1"/>
      <dgm:spPr/>
      <dgm:t>
        <a:bodyPr/>
        <a:lstStyle/>
        <a:p>
          <a:r>
            <a:rPr lang="en-US" sz="2000" dirty="0">
              <a:latin typeface="Yu Mincho" panose="02020400000000000000" pitchFamily="18" charset="-128"/>
              <a:ea typeface="Yu Mincho" panose="02020400000000000000" pitchFamily="18" charset="-128"/>
            </a:rPr>
            <a:t>Overview of RCL's efforts to address collection diversity</a:t>
          </a:r>
        </a:p>
      </dgm:t>
    </dgm:pt>
    <dgm:pt modelId="{999D411E-184F-4AD1-A6AC-6969358D95F7}" type="parTrans" cxnId="{3C6874F7-A3B8-44E2-AC7F-DA4921ADC411}">
      <dgm:prSet/>
      <dgm:spPr/>
      <dgm:t>
        <a:bodyPr/>
        <a:lstStyle/>
        <a:p>
          <a:endParaRPr lang="en-US"/>
        </a:p>
      </dgm:t>
    </dgm:pt>
    <dgm:pt modelId="{FB90DA9D-0807-472C-9372-B880032D6F3A}" type="sibTrans" cxnId="{3C6874F7-A3B8-44E2-AC7F-DA4921ADC411}">
      <dgm:prSet/>
      <dgm:spPr/>
      <dgm:t>
        <a:bodyPr/>
        <a:lstStyle/>
        <a:p>
          <a:endParaRPr lang="en-US"/>
        </a:p>
      </dgm:t>
    </dgm:pt>
    <dgm:pt modelId="{7020C7F3-B497-471C-B6F1-5209D881CDC4}">
      <dgm:prSet custT="1"/>
      <dgm:spPr/>
      <dgm:t>
        <a:bodyPr/>
        <a:lstStyle/>
        <a:p>
          <a:r>
            <a:rPr lang="en-US" sz="1800" dirty="0">
              <a:latin typeface="Yu Mincho" panose="02020400000000000000" pitchFamily="18" charset="-128"/>
              <a:ea typeface="Yu Mincho" panose="02020400000000000000" pitchFamily="18" charset="-128"/>
            </a:rPr>
            <a:t>What we can learn from public libraries' approaches to diversity</a:t>
          </a:r>
        </a:p>
      </dgm:t>
    </dgm:pt>
    <dgm:pt modelId="{C5684B36-FEB3-49AB-B4A9-42CBE983A25B}" type="parTrans" cxnId="{CA752D6D-EEEF-41FC-B998-A99CC4B0A00F}">
      <dgm:prSet/>
      <dgm:spPr/>
      <dgm:t>
        <a:bodyPr/>
        <a:lstStyle/>
        <a:p>
          <a:endParaRPr lang="en-US"/>
        </a:p>
      </dgm:t>
    </dgm:pt>
    <dgm:pt modelId="{C4CB5869-98CF-4268-AC39-E5883166575B}" type="sibTrans" cxnId="{CA752D6D-EEEF-41FC-B998-A99CC4B0A00F}">
      <dgm:prSet/>
      <dgm:spPr/>
      <dgm:t>
        <a:bodyPr/>
        <a:lstStyle/>
        <a:p>
          <a:endParaRPr lang="en-US"/>
        </a:p>
      </dgm:t>
    </dgm:pt>
    <dgm:pt modelId="{43AF909D-FA81-4D0F-A994-4B542C8DC622}">
      <dgm:prSet custT="1"/>
      <dgm:spPr/>
      <dgm:t>
        <a:bodyPr/>
        <a:lstStyle/>
        <a:p>
          <a:r>
            <a:rPr lang="en-US" sz="2000" dirty="0">
              <a:latin typeface="Yu Mincho" panose="02020400000000000000" pitchFamily="18" charset="-128"/>
              <a:ea typeface="Yu Mincho" panose="02020400000000000000" pitchFamily="18" charset="-128"/>
            </a:rPr>
            <a:t>Lessons learned so far</a:t>
          </a:r>
        </a:p>
      </dgm:t>
    </dgm:pt>
    <dgm:pt modelId="{F01E65B9-EF33-43C1-9DC9-7025A3261BAA}" type="parTrans" cxnId="{B8DCC986-E28C-414C-87A4-54254ABD6D67}">
      <dgm:prSet/>
      <dgm:spPr/>
      <dgm:t>
        <a:bodyPr/>
        <a:lstStyle/>
        <a:p>
          <a:endParaRPr lang="en-US"/>
        </a:p>
      </dgm:t>
    </dgm:pt>
    <dgm:pt modelId="{7B96A9D6-ED27-46EE-89CA-03978EDF41AC}" type="sibTrans" cxnId="{B8DCC986-E28C-414C-87A4-54254ABD6D67}">
      <dgm:prSet/>
      <dgm:spPr/>
      <dgm:t>
        <a:bodyPr/>
        <a:lstStyle/>
        <a:p>
          <a:endParaRPr lang="en-US"/>
        </a:p>
      </dgm:t>
    </dgm:pt>
    <dgm:pt modelId="{50F36731-88C8-487D-A4E0-AD5E38506C69}">
      <dgm:prSet custT="1"/>
      <dgm:spPr/>
      <dgm:t>
        <a:bodyPr/>
        <a:lstStyle/>
        <a:p>
          <a:r>
            <a:rPr lang="en-US" sz="2000" dirty="0">
              <a:latin typeface="Yu Mincho" panose="02020400000000000000" pitchFamily="18" charset="-128"/>
              <a:ea typeface="Yu Mincho" panose="02020400000000000000" pitchFamily="18" charset="-128"/>
            </a:rPr>
            <a:t>Practical steps for building the collection</a:t>
          </a:r>
        </a:p>
      </dgm:t>
    </dgm:pt>
    <dgm:pt modelId="{5588F033-C6EA-4C93-BB2A-1E384AC38667}" type="parTrans" cxnId="{FE54A19E-DDF4-41E0-B107-A3EFC75D7E98}">
      <dgm:prSet/>
      <dgm:spPr/>
      <dgm:t>
        <a:bodyPr/>
        <a:lstStyle/>
        <a:p>
          <a:endParaRPr lang="en-US"/>
        </a:p>
      </dgm:t>
    </dgm:pt>
    <dgm:pt modelId="{5BBD991A-ABBA-41A0-9452-B3EA0EC78198}" type="sibTrans" cxnId="{FE54A19E-DDF4-41E0-B107-A3EFC75D7E98}">
      <dgm:prSet/>
      <dgm:spPr/>
      <dgm:t>
        <a:bodyPr/>
        <a:lstStyle/>
        <a:p>
          <a:endParaRPr lang="en-US"/>
        </a:p>
      </dgm:t>
    </dgm:pt>
    <dgm:pt modelId="{D0DA91FD-7FAE-434C-B0CA-05CCB9EEE771}" type="pres">
      <dgm:prSet presAssocID="{67CCA565-B075-42CF-A9A7-65EF9BDAFFCF}" presName="root" presStyleCnt="0">
        <dgm:presLayoutVars>
          <dgm:dir/>
          <dgm:resizeHandles val="exact"/>
        </dgm:presLayoutVars>
      </dgm:prSet>
      <dgm:spPr/>
    </dgm:pt>
    <dgm:pt modelId="{626EF5C1-DF85-487A-9A31-A46007869B94}" type="pres">
      <dgm:prSet presAssocID="{67CCA565-B075-42CF-A9A7-65EF9BDAFFCF}" presName="container" presStyleCnt="0">
        <dgm:presLayoutVars>
          <dgm:dir/>
          <dgm:resizeHandles val="exact"/>
        </dgm:presLayoutVars>
      </dgm:prSet>
      <dgm:spPr/>
    </dgm:pt>
    <dgm:pt modelId="{211348FF-F971-44B2-B3FD-55D8A84DEFF2}" type="pres">
      <dgm:prSet presAssocID="{D7A0BD89-989F-4480-AB32-1CF5517F9CCD}" presName="compNode" presStyleCnt="0"/>
      <dgm:spPr/>
    </dgm:pt>
    <dgm:pt modelId="{1448F2BB-ABC2-4099-AE30-EB094788D940}" type="pres">
      <dgm:prSet presAssocID="{D7A0BD89-989F-4480-AB32-1CF5517F9CCD}" presName="iconBgRect" presStyleLbl="bgShp" presStyleIdx="0" presStyleCnt="4"/>
      <dgm:spPr/>
    </dgm:pt>
    <dgm:pt modelId="{5DA2683C-A303-4C10-9403-3A5A8B75A49E}" type="pres">
      <dgm:prSet presAssocID="{D7A0BD89-989F-4480-AB32-1CF5517F9CCD}"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6F253327-7FF8-4898-B690-938AACD62B6B}" type="pres">
      <dgm:prSet presAssocID="{D7A0BD89-989F-4480-AB32-1CF5517F9CCD}" presName="spaceRect" presStyleCnt="0"/>
      <dgm:spPr/>
    </dgm:pt>
    <dgm:pt modelId="{84DE023F-A1C6-44EB-AC98-C7F38E35502B}" type="pres">
      <dgm:prSet presAssocID="{D7A0BD89-989F-4480-AB32-1CF5517F9CCD}" presName="textRect" presStyleLbl="revTx" presStyleIdx="0" presStyleCnt="4">
        <dgm:presLayoutVars>
          <dgm:chMax val="1"/>
          <dgm:chPref val="1"/>
        </dgm:presLayoutVars>
      </dgm:prSet>
      <dgm:spPr/>
    </dgm:pt>
    <dgm:pt modelId="{68414F08-897C-4BF2-A6F0-AB6E2957F7BB}" type="pres">
      <dgm:prSet presAssocID="{FB90DA9D-0807-472C-9372-B880032D6F3A}" presName="sibTrans" presStyleLbl="sibTrans2D1" presStyleIdx="0" presStyleCnt="0"/>
      <dgm:spPr/>
    </dgm:pt>
    <dgm:pt modelId="{6D6D4D45-5996-491D-B830-BE58F22319EF}" type="pres">
      <dgm:prSet presAssocID="{7020C7F3-B497-471C-B6F1-5209D881CDC4}" presName="compNode" presStyleCnt="0"/>
      <dgm:spPr/>
    </dgm:pt>
    <dgm:pt modelId="{B9188FD0-C7C7-49A2-BAF0-3CEFC3A0B598}" type="pres">
      <dgm:prSet presAssocID="{7020C7F3-B497-471C-B6F1-5209D881CDC4}" presName="iconBgRect" presStyleLbl="bgShp" presStyleIdx="1" presStyleCnt="4"/>
      <dgm:spPr/>
    </dgm:pt>
    <dgm:pt modelId="{C9AFBEB4-A10B-4A54-AC15-B36960E03000}" type="pres">
      <dgm:prSet presAssocID="{7020C7F3-B497-471C-B6F1-5209D881CDC4}"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lassroom"/>
        </a:ext>
      </dgm:extLst>
    </dgm:pt>
    <dgm:pt modelId="{C823D21D-D531-4400-A859-E4C48BBEFAC9}" type="pres">
      <dgm:prSet presAssocID="{7020C7F3-B497-471C-B6F1-5209D881CDC4}" presName="spaceRect" presStyleCnt="0"/>
      <dgm:spPr/>
    </dgm:pt>
    <dgm:pt modelId="{79BFDFA6-3DF9-4A14-93CB-4D6954E79098}" type="pres">
      <dgm:prSet presAssocID="{7020C7F3-B497-471C-B6F1-5209D881CDC4}" presName="textRect" presStyleLbl="revTx" presStyleIdx="1" presStyleCnt="4">
        <dgm:presLayoutVars>
          <dgm:chMax val="1"/>
          <dgm:chPref val="1"/>
        </dgm:presLayoutVars>
      </dgm:prSet>
      <dgm:spPr/>
    </dgm:pt>
    <dgm:pt modelId="{705D4F00-61D0-4AB0-83B3-4C2611043440}" type="pres">
      <dgm:prSet presAssocID="{C4CB5869-98CF-4268-AC39-E5883166575B}" presName="sibTrans" presStyleLbl="sibTrans2D1" presStyleIdx="0" presStyleCnt="0"/>
      <dgm:spPr/>
    </dgm:pt>
    <dgm:pt modelId="{955BC8AF-10C0-4FF1-BAB8-349039CF0668}" type="pres">
      <dgm:prSet presAssocID="{43AF909D-FA81-4D0F-A994-4B542C8DC622}" presName="compNode" presStyleCnt="0"/>
      <dgm:spPr/>
    </dgm:pt>
    <dgm:pt modelId="{F69AC95E-1E7D-40C9-9568-ED23B177A38F}" type="pres">
      <dgm:prSet presAssocID="{43AF909D-FA81-4D0F-A994-4B542C8DC622}" presName="iconBgRect" presStyleLbl="bgShp" presStyleIdx="2" presStyleCnt="4"/>
      <dgm:spPr/>
    </dgm:pt>
    <dgm:pt modelId="{883E5AC4-7579-43CF-BC6C-9720D5F33E3E}" type="pres">
      <dgm:prSet presAssocID="{43AF909D-FA81-4D0F-A994-4B542C8DC62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98DD6BB4-5FB3-4441-A30D-94CC97233020}" type="pres">
      <dgm:prSet presAssocID="{43AF909D-FA81-4D0F-A994-4B542C8DC622}" presName="spaceRect" presStyleCnt="0"/>
      <dgm:spPr/>
    </dgm:pt>
    <dgm:pt modelId="{784640BC-299F-489D-B478-784C33C7CC0B}" type="pres">
      <dgm:prSet presAssocID="{43AF909D-FA81-4D0F-A994-4B542C8DC622}" presName="textRect" presStyleLbl="revTx" presStyleIdx="2" presStyleCnt="4">
        <dgm:presLayoutVars>
          <dgm:chMax val="1"/>
          <dgm:chPref val="1"/>
        </dgm:presLayoutVars>
      </dgm:prSet>
      <dgm:spPr/>
    </dgm:pt>
    <dgm:pt modelId="{D9D6F55D-79E3-40F4-A0A8-DE19523132AF}" type="pres">
      <dgm:prSet presAssocID="{7B96A9D6-ED27-46EE-89CA-03978EDF41AC}" presName="sibTrans" presStyleLbl="sibTrans2D1" presStyleIdx="0" presStyleCnt="0"/>
      <dgm:spPr/>
    </dgm:pt>
    <dgm:pt modelId="{2252AC1E-2094-4589-AB3A-0619950B25BD}" type="pres">
      <dgm:prSet presAssocID="{50F36731-88C8-487D-A4E0-AD5E38506C69}" presName="compNode" presStyleCnt="0"/>
      <dgm:spPr/>
    </dgm:pt>
    <dgm:pt modelId="{CB6AEEF4-A75E-42A2-9E2B-2DB35049D2B1}" type="pres">
      <dgm:prSet presAssocID="{50F36731-88C8-487D-A4E0-AD5E38506C69}" presName="iconBgRect" presStyleLbl="bgShp" presStyleIdx="3" presStyleCnt="4"/>
      <dgm:spPr/>
    </dgm:pt>
    <dgm:pt modelId="{4D234691-9936-4D78-890D-E81CBCB0E615}" type="pres">
      <dgm:prSet presAssocID="{50F36731-88C8-487D-A4E0-AD5E38506C69}"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 List"/>
        </a:ext>
      </dgm:extLst>
    </dgm:pt>
    <dgm:pt modelId="{09B1ECB8-A7ED-42E7-9499-B600B6ABC340}" type="pres">
      <dgm:prSet presAssocID="{50F36731-88C8-487D-A4E0-AD5E38506C69}" presName="spaceRect" presStyleCnt="0"/>
      <dgm:spPr/>
    </dgm:pt>
    <dgm:pt modelId="{86C68D81-10C9-4413-BA3A-E09DB4DE0E05}" type="pres">
      <dgm:prSet presAssocID="{50F36731-88C8-487D-A4E0-AD5E38506C69}" presName="textRect" presStyleLbl="revTx" presStyleIdx="3" presStyleCnt="4">
        <dgm:presLayoutVars>
          <dgm:chMax val="1"/>
          <dgm:chPref val="1"/>
        </dgm:presLayoutVars>
      </dgm:prSet>
      <dgm:spPr/>
    </dgm:pt>
  </dgm:ptLst>
  <dgm:cxnLst>
    <dgm:cxn modelId="{3B687C0E-5374-4737-A2DD-E8B58BE11951}" type="presOf" srcId="{50F36731-88C8-487D-A4E0-AD5E38506C69}" destId="{86C68D81-10C9-4413-BA3A-E09DB4DE0E05}" srcOrd="0" destOrd="0" presId="urn:microsoft.com/office/officeart/2018/2/layout/IconCircleList"/>
    <dgm:cxn modelId="{45B17C17-FC2E-48FC-85A9-5F08EEC6DB0F}" type="presOf" srcId="{67CCA565-B075-42CF-A9A7-65EF9BDAFFCF}" destId="{D0DA91FD-7FAE-434C-B0CA-05CCB9EEE771}" srcOrd="0" destOrd="0" presId="urn:microsoft.com/office/officeart/2018/2/layout/IconCircleList"/>
    <dgm:cxn modelId="{D0592F1A-B588-4677-81E9-D2944E986134}" type="presOf" srcId="{7020C7F3-B497-471C-B6F1-5209D881CDC4}" destId="{79BFDFA6-3DF9-4A14-93CB-4D6954E79098}" srcOrd="0" destOrd="0" presId="urn:microsoft.com/office/officeart/2018/2/layout/IconCircleList"/>
    <dgm:cxn modelId="{F8923840-5184-41D4-B6D5-D1E67975567C}" type="presOf" srcId="{43AF909D-FA81-4D0F-A994-4B542C8DC622}" destId="{784640BC-299F-489D-B478-784C33C7CC0B}" srcOrd="0" destOrd="0" presId="urn:microsoft.com/office/officeart/2018/2/layout/IconCircleList"/>
    <dgm:cxn modelId="{CA752D6D-EEEF-41FC-B998-A99CC4B0A00F}" srcId="{67CCA565-B075-42CF-A9A7-65EF9BDAFFCF}" destId="{7020C7F3-B497-471C-B6F1-5209D881CDC4}" srcOrd="1" destOrd="0" parTransId="{C5684B36-FEB3-49AB-B4A9-42CBE983A25B}" sibTransId="{C4CB5869-98CF-4268-AC39-E5883166575B}"/>
    <dgm:cxn modelId="{79947D74-FBA0-4864-B0DB-6E483EEA9453}" type="presOf" srcId="{C4CB5869-98CF-4268-AC39-E5883166575B}" destId="{705D4F00-61D0-4AB0-83B3-4C2611043440}" srcOrd="0" destOrd="0" presId="urn:microsoft.com/office/officeart/2018/2/layout/IconCircleList"/>
    <dgm:cxn modelId="{74BCED75-CB74-459C-AEF9-88E521190938}" type="presOf" srcId="{FB90DA9D-0807-472C-9372-B880032D6F3A}" destId="{68414F08-897C-4BF2-A6F0-AB6E2957F7BB}" srcOrd="0" destOrd="0" presId="urn:microsoft.com/office/officeart/2018/2/layout/IconCircleList"/>
    <dgm:cxn modelId="{6C67D883-DE4D-47BA-8537-B570CC5137D9}" type="presOf" srcId="{7B96A9D6-ED27-46EE-89CA-03978EDF41AC}" destId="{D9D6F55D-79E3-40F4-A0A8-DE19523132AF}" srcOrd="0" destOrd="0" presId="urn:microsoft.com/office/officeart/2018/2/layout/IconCircleList"/>
    <dgm:cxn modelId="{B8DCC986-E28C-414C-87A4-54254ABD6D67}" srcId="{67CCA565-B075-42CF-A9A7-65EF9BDAFFCF}" destId="{43AF909D-FA81-4D0F-A994-4B542C8DC622}" srcOrd="2" destOrd="0" parTransId="{F01E65B9-EF33-43C1-9DC9-7025A3261BAA}" sibTransId="{7B96A9D6-ED27-46EE-89CA-03978EDF41AC}"/>
    <dgm:cxn modelId="{FE54A19E-DDF4-41E0-B107-A3EFC75D7E98}" srcId="{67CCA565-B075-42CF-A9A7-65EF9BDAFFCF}" destId="{50F36731-88C8-487D-A4E0-AD5E38506C69}" srcOrd="3" destOrd="0" parTransId="{5588F033-C6EA-4C93-BB2A-1E384AC38667}" sibTransId="{5BBD991A-ABBA-41A0-9452-B3EA0EC78198}"/>
    <dgm:cxn modelId="{CB2AFDC0-AF25-4237-9D26-5A8C4A969F5C}" type="presOf" srcId="{D7A0BD89-989F-4480-AB32-1CF5517F9CCD}" destId="{84DE023F-A1C6-44EB-AC98-C7F38E35502B}" srcOrd="0" destOrd="0" presId="urn:microsoft.com/office/officeart/2018/2/layout/IconCircleList"/>
    <dgm:cxn modelId="{3C6874F7-A3B8-44E2-AC7F-DA4921ADC411}" srcId="{67CCA565-B075-42CF-A9A7-65EF9BDAFFCF}" destId="{D7A0BD89-989F-4480-AB32-1CF5517F9CCD}" srcOrd="0" destOrd="0" parTransId="{999D411E-184F-4AD1-A6AC-6969358D95F7}" sibTransId="{FB90DA9D-0807-472C-9372-B880032D6F3A}"/>
    <dgm:cxn modelId="{B6AD256B-DC6A-441D-9102-0FEE04134E86}" type="presParOf" srcId="{D0DA91FD-7FAE-434C-B0CA-05CCB9EEE771}" destId="{626EF5C1-DF85-487A-9A31-A46007869B94}" srcOrd="0" destOrd="0" presId="urn:microsoft.com/office/officeart/2018/2/layout/IconCircleList"/>
    <dgm:cxn modelId="{0016577F-C213-478F-8AC0-421F57D6545E}" type="presParOf" srcId="{626EF5C1-DF85-487A-9A31-A46007869B94}" destId="{211348FF-F971-44B2-B3FD-55D8A84DEFF2}" srcOrd="0" destOrd="0" presId="urn:microsoft.com/office/officeart/2018/2/layout/IconCircleList"/>
    <dgm:cxn modelId="{FBACAC2D-6179-4D8D-B3FA-6057A1F8D70D}" type="presParOf" srcId="{211348FF-F971-44B2-B3FD-55D8A84DEFF2}" destId="{1448F2BB-ABC2-4099-AE30-EB094788D940}" srcOrd="0" destOrd="0" presId="urn:microsoft.com/office/officeart/2018/2/layout/IconCircleList"/>
    <dgm:cxn modelId="{F2BB97F8-16EB-4E8E-BE4A-43177B6CC4EC}" type="presParOf" srcId="{211348FF-F971-44B2-B3FD-55D8A84DEFF2}" destId="{5DA2683C-A303-4C10-9403-3A5A8B75A49E}" srcOrd="1" destOrd="0" presId="urn:microsoft.com/office/officeart/2018/2/layout/IconCircleList"/>
    <dgm:cxn modelId="{3EDA33C8-B33D-43E9-89B4-9D31D476B584}" type="presParOf" srcId="{211348FF-F971-44B2-B3FD-55D8A84DEFF2}" destId="{6F253327-7FF8-4898-B690-938AACD62B6B}" srcOrd="2" destOrd="0" presId="urn:microsoft.com/office/officeart/2018/2/layout/IconCircleList"/>
    <dgm:cxn modelId="{767C10EF-CB91-420A-9970-B6BDF12EB90A}" type="presParOf" srcId="{211348FF-F971-44B2-B3FD-55D8A84DEFF2}" destId="{84DE023F-A1C6-44EB-AC98-C7F38E35502B}" srcOrd="3" destOrd="0" presId="urn:microsoft.com/office/officeart/2018/2/layout/IconCircleList"/>
    <dgm:cxn modelId="{1F4EDDB3-7F7D-4D87-AA56-3975A58C8C28}" type="presParOf" srcId="{626EF5C1-DF85-487A-9A31-A46007869B94}" destId="{68414F08-897C-4BF2-A6F0-AB6E2957F7BB}" srcOrd="1" destOrd="0" presId="urn:microsoft.com/office/officeart/2018/2/layout/IconCircleList"/>
    <dgm:cxn modelId="{530BA684-6C7B-4AEC-BA0A-BFC9BED95A45}" type="presParOf" srcId="{626EF5C1-DF85-487A-9A31-A46007869B94}" destId="{6D6D4D45-5996-491D-B830-BE58F22319EF}" srcOrd="2" destOrd="0" presId="urn:microsoft.com/office/officeart/2018/2/layout/IconCircleList"/>
    <dgm:cxn modelId="{9EA38630-CAE0-4E5B-A4DB-CE2F23870E5E}" type="presParOf" srcId="{6D6D4D45-5996-491D-B830-BE58F22319EF}" destId="{B9188FD0-C7C7-49A2-BAF0-3CEFC3A0B598}" srcOrd="0" destOrd="0" presId="urn:microsoft.com/office/officeart/2018/2/layout/IconCircleList"/>
    <dgm:cxn modelId="{AF002998-2744-4743-92C9-2E7FF5BE6769}" type="presParOf" srcId="{6D6D4D45-5996-491D-B830-BE58F22319EF}" destId="{C9AFBEB4-A10B-4A54-AC15-B36960E03000}" srcOrd="1" destOrd="0" presId="urn:microsoft.com/office/officeart/2018/2/layout/IconCircleList"/>
    <dgm:cxn modelId="{B06B8445-ADFD-4F0D-A821-2C258F8C9DF2}" type="presParOf" srcId="{6D6D4D45-5996-491D-B830-BE58F22319EF}" destId="{C823D21D-D531-4400-A859-E4C48BBEFAC9}" srcOrd="2" destOrd="0" presId="urn:microsoft.com/office/officeart/2018/2/layout/IconCircleList"/>
    <dgm:cxn modelId="{6B944B83-B151-4555-A6BD-3CCAD9505608}" type="presParOf" srcId="{6D6D4D45-5996-491D-B830-BE58F22319EF}" destId="{79BFDFA6-3DF9-4A14-93CB-4D6954E79098}" srcOrd="3" destOrd="0" presId="urn:microsoft.com/office/officeart/2018/2/layout/IconCircleList"/>
    <dgm:cxn modelId="{02408C37-26D5-4F79-8186-043E97490ED1}" type="presParOf" srcId="{626EF5C1-DF85-487A-9A31-A46007869B94}" destId="{705D4F00-61D0-4AB0-83B3-4C2611043440}" srcOrd="3" destOrd="0" presId="urn:microsoft.com/office/officeart/2018/2/layout/IconCircleList"/>
    <dgm:cxn modelId="{B1CC11D4-2F23-4FD1-954D-DC09413469EF}" type="presParOf" srcId="{626EF5C1-DF85-487A-9A31-A46007869B94}" destId="{955BC8AF-10C0-4FF1-BAB8-349039CF0668}" srcOrd="4" destOrd="0" presId="urn:microsoft.com/office/officeart/2018/2/layout/IconCircleList"/>
    <dgm:cxn modelId="{05E53870-E77B-4230-AAC6-126EE03FDA3D}" type="presParOf" srcId="{955BC8AF-10C0-4FF1-BAB8-349039CF0668}" destId="{F69AC95E-1E7D-40C9-9568-ED23B177A38F}" srcOrd="0" destOrd="0" presId="urn:microsoft.com/office/officeart/2018/2/layout/IconCircleList"/>
    <dgm:cxn modelId="{93B28AC1-7299-4208-B684-69343D989563}" type="presParOf" srcId="{955BC8AF-10C0-4FF1-BAB8-349039CF0668}" destId="{883E5AC4-7579-43CF-BC6C-9720D5F33E3E}" srcOrd="1" destOrd="0" presId="urn:microsoft.com/office/officeart/2018/2/layout/IconCircleList"/>
    <dgm:cxn modelId="{AD57725B-3243-44EE-9AB9-D3FA04A2702B}" type="presParOf" srcId="{955BC8AF-10C0-4FF1-BAB8-349039CF0668}" destId="{98DD6BB4-5FB3-4441-A30D-94CC97233020}" srcOrd="2" destOrd="0" presId="urn:microsoft.com/office/officeart/2018/2/layout/IconCircleList"/>
    <dgm:cxn modelId="{B6F9F569-7B86-4750-A343-DC4A5DC40E0D}" type="presParOf" srcId="{955BC8AF-10C0-4FF1-BAB8-349039CF0668}" destId="{784640BC-299F-489D-B478-784C33C7CC0B}" srcOrd="3" destOrd="0" presId="urn:microsoft.com/office/officeart/2018/2/layout/IconCircleList"/>
    <dgm:cxn modelId="{6ADB2E22-09AA-4230-8A60-3F8C4C095DDE}" type="presParOf" srcId="{626EF5C1-DF85-487A-9A31-A46007869B94}" destId="{D9D6F55D-79E3-40F4-A0A8-DE19523132AF}" srcOrd="5" destOrd="0" presId="urn:microsoft.com/office/officeart/2018/2/layout/IconCircleList"/>
    <dgm:cxn modelId="{C0FBE402-67B1-455B-8857-1E4F8E85862A}" type="presParOf" srcId="{626EF5C1-DF85-487A-9A31-A46007869B94}" destId="{2252AC1E-2094-4589-AB3A-0619950B25BD}" srcOrd="6" destOrd="0" presId="urn:microsoft.com/office/officeart/2018/2/layout/IconCircleList"/>
    <dgm:cxn modelId="{A96D4193-9E74-4348-900D-7443D304C29D}" type="presParOf" srcId="{2252AC1E-2094-4589-AB3A-0619950B25BD}" destId="{CB6AEEF4-A75E-42A2-9E2B-2DB35049D2B1}" srcOrd="0" destOrd="0" presId="urn:microsoft.com/office/officeart/2018/2/layout/IconCircleList"/>
    <dgm:cxn modelId="{F87ACBCE-8507-4E8B-8827-4165214AE45A}" type="presParOf" srcId="{2252AC1E-2094-4589-AB3A-0619950B25BD}" destId="{4D234691-9936-4D78-890D-E81CBCB0E615}" srcOrd="1" destOrd="0" presId="urn:microsoft.com/office/officeart/2018/2/layout/IconCircleList"/>
    <dgm:cxn modelId="{CDFAC869-774D-4ECE-B435-95B79B0613CD}" type="presParOf" srcId="{2252AC1E-2094-4589-AB3A-0619950B25BD}" destId="{09B1ECB8-A7ED-42E7-9499-B600B6ABC340}" srcOrd="2" destOrd="0" presId="urn:microsoft.com/office/officeart/2018/2/layout/IconCircleList"/>
    <dgm:cxn modelId="{B2272AD5-8F83-410F-9241-59581E1D20D2}" type="presParOf" srcId="{2252AC1E-2094-4589-AB3A-0619950B25BD}" destId="{86C68D81-10C9-4413-BA3A-E09DB4DE0E05}"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48F2BB-ABC2-4099-AE30-EB094788D940}">
      <dsp:nvSpPr>
        <dsp:cNvPr id="0" name=""/>
        <dsp:cNvSpPr/>
      </dsp:nvSpPr>
      <dsp:spPr>
        <a:xfrm>
          <a:off x="212335" y="469890"/>
          <a:ext cx="1335915" cy="1335915"/>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DA2683C-A303-4C10-9403-3A5A8B75A49E}">
      <dsp:nvSpPr>
        <dsp:cNvPr id="0" name=""/>
        <dsp:cNvSpPr/>
      </dsp:nvSpPr>
      <dsp:spPr>
        <a:xfrm>
          <a:off x="492877" y="750432"/>
          <a:ext cx="774830" cy="77483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4DE023F-A1C6-44EB-AC98-C7F38E35502B}">
      <dsp:nvSpPr>
        <dsp:cNvPr id="0" name=""/>
        <dsp:cNvSpPr/>
      </dsp:nvSpPr>
      <dsp:spPr>
        <a:xfrm>
          <a:off x="1834517" y="469890"/>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90000"/>
            </a:lnSpc>
            <a:spcBef>
              <a:spcPct val="0"/>
            </a:spcBef>
            <a:spcAft>
              <a:spcPct val="35000"/>
            </a:spcAft>
            <a:buNone/>
          </a:pPr>
          <a:r>
            <a:rPr lang="en-US" sz="2000" kern="1200" dirty="0">
              <a:latin typeface="Yu Mincho" panose="02020400000000000000" pitchFamily="18" charset="-128"/>
              <a:ea typeface="Yu Mincho" panose="02020400000000000000" pitchFamily="18" charset="-128"/>
            </a:rPr>
            <a:t>Overview of RCL's efforts to address collection diversity</a:t>
          </a:r>
        </a:p>
      </dsp:txBody>
      <dsp:txXfrm>
        <a:off x="1834517" y="469890"/>
        <a:ext cx="3148942" cy="1335915"/>
      </dsp:txXfrm>
    </dsp:sp>
    <dsp:sp modelId="{B9188FD0-C7C7-49A2-BAF0-3CEFC3A0B598}">
      <dsp:nvSpPr>
        <dsp:cNvPr id="0" name=""/>
        <dsp:cNvSpPr/>
      </dsp:nvSpPr>
      <dsp:spPr>
        <a:xfrm>
          <a:off x="5532139" y="469890"/>
          <a:ext cx="1335915" cy="1335915"/>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9AFBEB4-A10B-4A54-AC15-B36960E03000}">
      <dsp:nvSpPr>
        <dsp:cNvPr id="0" name=""/>
        <dsp:cNvSpPr/>
      </dsp:nvSpPr>
      <dsp:spPr>
        <a:xfrm>
          <a:off x="5812681" y="750432"/>
          <a:ext cx="774830" cy="77483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9BFDFA6-3DF9-4A14-93CB-4D6954E79098}">
      <dsp:nvSpPr>
        <dsp:cNvPr id="0" name=""/>
        <dsp:cNvSpPr/>
      </dsp:nvSpPr>
      <dsp:spPr>
        <a:xfrm>
          <a:off x="7154322" y="469890"/>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90000"/>
            </a:lnSpc>
            <a:spcBef>
              <a:spcPct val="0"/>
            </a:spcBef>
            <a:spcAft>
              <a:spcPct val="35000"/>
            </a:spcAft>
            <a:buNone/>
          </a:pPr>
          <a:r>
            <a:rPr lang="en-US" sz="1800" kern="1200" dirty="0">
              <a:latin typeface="Yu Mincho" panose="02020400000000000000" pitchFamily="18" charset="-128"/>
              <a:ea typeface="Yu Mincho" panose="02020400000000000000" pitchFamily="18" charset="-128"/>
            </a:rPr>
            <a:t>What we can learn from public libraries' approaches to diversity</a:t>
          </a:r>
        </a:p>
      </dsp:txBody>
      <dsp:txXfrm>
        <a:off x="7154322" y="469890"/>
        <a:ext cx="3148942" cy="1335915"/>
      </dsp:txXfrm>
    </dsp:sp>
    <dsp:sp modelId="{F69AC95E-1E7D-40C9-9568-ED23B177A38F}">
      <dsp:nvSpPr>
        <dsp:cNvPr id="0" name=""/>
        <dsp:cNvSpPr/>
      </dsp:nvSpPr>
      <dsp:spPr>
        <a:xfrm>
          <a:off x="212335" y="2545532"/>
          <a:ext cx="1335915" cy="1335915"/>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83E5AC4-7579-43CF-BC6C-9720D5F33E3E}">
      <dsp:nvSpPr>
        <dsp:cNvPr id="0" name=""/>
        <dsp:cNvSpPr/>
      </dsp:nvSpPr>
      <dsp:spPr>
        <a:xfrm>
          <a:off x="492877" y="2826074"/>
          <a:ext cx="774830" cy="77483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84640BC-299F-489D-B478-784C33C7CC0B}">
      <dsp:nvSpPr>
        <dsp:cNvPr id="0" name=""/>
        <dsp:cNvSpPr/>
      </dsp:nvSpPr>
      <dsp:spPr>
        <a:xfrm>
          <a:off x="1834517" y="2545532"/>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90000"/>
            </a:lnSpc>
            <a:spcBef>
              <a:spcPct val="0"/>
            </a:spcBef>
            <a:spcAft>
              <a:spcPct val="35000"/>
            </a:spcAft>
            <a:buNone/>
          </a:pPr>
          <a:r>
            <a:rPr lang="en-US" sz="2000" kern="1200" dirty="0">
              <a:latin typeface="Yu Mincho" panose="02020400000000000000" pitchFamily="18" charset="-128"/>
              <a:ea typeface="Yu Mincho" panose="02020400000000000000" pitchFamily="18" charset="-128"/>
            </a:rPr>
            <a:t>Lessons learned so far</a:t>
          </a:r>
        </a:p>
      </dsp:txBody>
      <dsp:txXfrm>
        <a:off x="1834517" y="2545532"/>
        <a:ext cx="3148942" cy="1335915"/>
      </dsp:txXfrm>
    </dsp:sp>
    <dsp:sp modelId="{CB6AEEF4-A75E-42A2-9E2B-2DB35049D2B1}">
      <dsp:nvSpPr>
        <dsp:cNvPr id="0" name=""/>
        <dsp:cNvSpPr/>
      </dsp:nvSpPr>
      <dsp:spPr>
        <a:xfrm>
          <a:off x="5532139" y="2545532"/>
          <a:ext cx="1335915" cy="1335915"/>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D234691-9936-4D78-890D-E81CBCB0E615}">
      <dsp:nvSpPr>
        <dsp:cNvPr id="0" name=""/>
        <dsp:cNvSpPr/>
      </dsp:nvSpPr>
      <dsp:spPr>
        <a:xfrm>
          <a:off x="5812681" y="2826074"/>
          <a:ext cx="774830" cy="77483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6C68D81-10C9-4413-BA3A-E09DB4DE0E05}">
      <dsp:nvSpPr>
        <dsp:cNvPr id="0" name=""/>
        <dsp:cNvSpPr/>
      </dsp:nvSpPr>
      <dsp:spPr>
        <a:xfrm>
          <a:off x="7154322" y="2545532"/>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90000"/>
            </a:lnSpc>
            <a:spcBef>
              <a:spcPct val="0"/>
            </a:spcBef>
            <a:spcAft>
              <a:spcPct val="35000"/>
            </a:spcAft>
            <a:buNone/>
          </a:pPr>
          <a:r>
            <a:rPr lang="en-US" sz="2000" kern="1200" dirty="0">
              <a:latin typeface="Yu Mincho" panose="02020400000000000000" pitchFamily="18" charset="-128"/>
              <a:ea typeface="Yu Mincho" panose="02020400000000000000" pitchFamily="18" charset="-128"/>
            </a:rPr>
            <a:t>Practical steps for building the collection</a:t>
          </a:r>
        </a:p>
      </dsp:txBody>
      <dsp:txXfrm>
        <a:off x="7154322" y="2545532"/>
        <a:ext cx="3148942" cy="1335915"/>
      </dsp:txXfrm>
    </dsp:sp>
  </dsp:spTree>
</dsp:drawing>
</file>

<file path=ppt/diagrams/layout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743A15-D4D8-45CC-9697-889C993CAD6B}" type="datetimeFigureOut">
              <a:rPr lang="en-US" smtClean="0"/>
              <a:t>6/18/2024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E39A46-7F16-4858-874A-82A89CF5C037}" type="slidenum">
              <a:rPr lang="en-US" smtClean="0"/>
              <a:t>‹#›</a:t>
            </a:fld>
            <a:endParaRPr lang="en-US"/>
          </a:p>
        </p:txBody>
      </p:sp>
    </p:spTree>
    <p:extLst>
      <p:ext uri="{BB962C8B-B14F-4D97-AF65-F5344CB8AC3E}">
        <p14:creationId xmlns:p14="http://schemas.microsoft.com/office/powerpoint/2010/main" val="29941528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doi.org/10.1515/opis-2022-0148"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At first I started trying to tackle this by looking at the demographics data of my departments:  Computer Science, Electrical and Computer Engineering, Data Science, and Digital Media Studies.  Diversity can be a bit relative depending on the field, and I wanted to get a better appreciation of just what might be missing:  just what did diversity mean to them?  I quickly ran into some issues:  the data just isn’t there.  I spoke with program coordinators and got pretty much stone-walled, though not in a hostile manner.  They suggested I check the UR Quick Facts dashboard and that most of their race/ethnic diversity came from international students.  Sure enough, I could see that overall our international students make up 25-30% of the student population… which about tracks for my colleges, though I couldn’t get the information down to the department level.  I was a bit interested in this but couldn’t nail down any additional information, because they don’t differentiate.  I know I have students from Zimbabwe but they’re grouped with students from India, United Kingdom, etcetera.  In fact, when I first looked at earlier (defunct) dashboards, they were labeled as ‘non-resident aliens’ which I honestly felt was a bit horrifying.  In short, I think I spent way too much time on too little results here, but I think it does show how difficult it can be to get a really good community needs assessment from university data.</a:t>
            </a:r>
          </a:p>
          <a:p>
            <a:endParaRPr lang="en-US"/>
          </a:p>
        </p:txBody>
      </p:sp>
      <p:sp>
        <p:nvSpPr>
          <p:cNvPr id="4" name="Slide Number Placeholder 3"/>
          <p:cNvSpPr>
            <a:spLocks noGrp="1"/>
          </p:cNvSpPr>
          <p:nvPr>
            <p:ph type="sldNum" sz="quarter" idx="5"/>
          </p:nvPr>
        </p:nvSpPr>
        <p:spPr/>
        <p:txBody>
          <a:bodyPr/>
          <a:lstStyle/>
          <a:p>
            <a:fld id="{B0E39A46-7F16-4858-874A-82A89CF5C037}" type="slidenum">
              <a:rPr lang="en-US" smtClean="0"/>
              <a:t>8</a:t>
            </a:fld>
            <a:endParaRPr lang="en-US"/>
          </a:p>
        </p:txBody>
      </p:sp>
    </p:spTree>
    <p:extLst>
      <p:ext uri="{BB962C8B-B14F-4D97-AF65-F5344CB8AC3E}">
        <p14:creationId xmlns:p14="http://schemas.microsoft.com/office/powerpoint/2010/main" val="2756696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did take the course on building diverse collections, and it was more public library oriented.  However, a librarian at Cornell had a wonderful suggestion:  we can make our collections more diverse by assisting public libraries.  I believe Justina suggested considering looking at things like trans-friendly health books that would normally A) be too expensive for public libraries to afford, or B) collecting items that have been challenged can be very impactful.  This does mean taking a more community-friendly, almost joint-use tack.  But it would be a very interesting one.</a:t>
            </a:r>
          </a:p>
        </p:txBody>
      </p:sp>
      <p:sp>
        <p:nvSpPr>
          <p:cNvPr id="4" name="Slide Number Placeholder 3"/>
          <p:cNvSpPr>
            <a:spLocks noGrp="1"/>
          </p:cNvSpPr>
          <p:nvPr>
            <p:ph type="sldNum" sz="quarter" idx="5"/>
          </p:nvPr>
        </p:nvSpPr>
        <p:spPr/>
        <p:txBody>
          <a:bodyPr/>
          <a:lstStyle/>
          <a:p>
            <a:fld id="{B0E39A46-7F16-4858-874A-82A89CF5C037}" type="slidenum">
              <a:rPr lang="en-US" smtClean="0"/>
              <a:t>9</a:t>
            </a:fld>
            <a:endParaRPr lang="en-US"/>
          </a:p>
        </p:txBody>
      </p:sp>
    </p:spTree>
    <p:extLst>
      <p:ext uri="{BB962C8B-B14F-4D97-AF65-F5344CB8AC3E}">
        <p14:creationId xmlns:p14="http://schemas.microsoft.com/office/powerpoint/2010/main" val="608790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Finally, this is a bit of an aspirational idea of mine that I will be working on in the near future.  A big problem with adding diverse voices to a collection is they’re leaking out before they can even reach the publishing stage.  This is an infographic about teachers of color in Pennsylvania, but I believe the concept is fairly illustrative.  Replace ‘teacher’ with ‘scholar’ and you start to see the problem.  Many diverse voices aren’t even reaching the scholarship phase.  Many aren’t making it to college, let alone to the rarefied air of higher academia, where they can output material we want to add to the collection.  We are, in essence, scrounging for the tiniest drops of material while the vast majority have leaked away.  I think we can do things to fix that, from putting pressure on publishers to add more DEIA material, to offering grants for the creation of open access material, or even less-traditional approaches to collections like adding DEIA-friendly datasets or workshops to an institutional repository.</a:t>
            </a:r>
          </a:p>
          <a:p>
            <a:endParaRPr lang="en-US"/>
          </a:p>
          <a:p>
            <a:r>
              <a:rPr lang="en-US"/>
              <a:t>I’d also like to share this infographic from the CDC, seven ways to take action in developing DEIA inclusion into scholarly publishing.  I think these are all very actionable things we can do.</a:t>
            </a:r>
          </a:p>
        </p:txBody>
      </p:sp>
      <p:sp>
        <p:nvSpPr>
          <p:cNvPr id="4" name="Slide Number Placeholder 3"/>
          <p:cNvSpPr>
            <a:spLocks noGrp="1"/>
          </p:cNvSpPr>
          <p:nvPr>
            <p:ph type="sldNum" sz="quarter" idx="5"/>
          </p:nvPr>
        </p:nvSpPr>
        <p:spPr/>
        <p:txBody>
          <a:bodyPr/>
          <a:lstStyle/>
          <a:p>
            <a:fld id="{B0E39A46-7F16-4858-874A-82A89CF5C037}" type="slidenum">
              <a:rPr lang="en-US" smtClean="0"/>
              <a:t>10</a:t>
            </a:fld>
            <a:endParaRPr lang="en-US"/>
          </a:p>
        </p:txBody>
      </p:sp>
    </p:spTree>
    <p:extLst>
      <p:ext uri="{BB962C8B-B14F-4D97-AF65-F5344CB8AC3E}">
        <p14:creationId xmlns:p14="http://schemas.microsoft.com/office/powerpoint/2010/main" val="3168615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From the perspective of a subject librarian responsible for purchasing materials</a:t>
            </a:r>
          </a:p>
          <a:p>
            <a:r>
              <a:rPr lang="en-US"/>
              <a:t>1. Bite sized chunks - e.g. a section, set of call no. or smaller a collection within the collection (SS Research Methods titles we were weeding and ensuring replacements were inclusive). For me, it made sense to focus on PH for a couple of reasons: </a:t>
            </a:r>
          </a:p>
          <a:p>
            <a:r>
              <a:rPr lang="en-US"/>
              <a:t>1.    It was a new(er) subject area added to my liaison portfolio mid-pandemic and I wanted a better sense of what our holdings were as I support that program. </a:t>
            </a:r>
          </a:p>
          <a:p>
            <a:r>
              <a:rPr lang="en-US"/>
              <a:t>2.    PH was mentioned specifically as a focus during some University-wide conversations, the attention at those higher levels made it a priority so the collection could support the needs of the university programs surrounding PH education. Set of call numbers in the RA section of the Library of Congress Classification system</a:t>
            </a:r>
          </a:p>
          <a:p>
            <a:r>
              <a:rPr lang="en-US" dirty="0"/>
              <a:t> </a:t>
            </a:r>
          </a:p>
          <a:p>
            <a:r>
              <a:rPr lang="en-US"/>
              <a:t>2. Prioritize goals: not only the short term vs long term, but what can I do personally and what's going to take more hands (e.g get the drips from that very clogged academic publishing pipeline and but working within our working group on strategies for within our institution (with vendors, publishers, and campus community about widening that pipeline by cultivation an interest in undergrads to encourage a diverse population of future scholars), within consortia for collective bargaining power with vendors, publishers and the like. In the short term, I had to spend down the funds that I was responsible for and wanted to have a set of strategies at hand to be sure my selections were inclusive. </a:t>
            </a:r>
          </a:p>
          <a:p>
            <a:r>
              <a:rPr lang="en-US" dirty="0"/>
              <a:t> </a:t>
            </a:r>
          </a:p>
          <a:p>
            <a:r>
              <a:rPr lang="en-US" dirty="0"/>
              <a:t>3. Reverse Diversity audit, this entails and creating a list of what should be in the collection and doing some checking to see if those works, authors, topics, and perspectives are there. Identify bibliographies, booklists (look at the required texts for upcoming classes, and reading from any available syllabi, ask faculty what should be in our collection for their areas of expertise and check to see if it is).</a:t>
            </a:r>
          </a:p>
          <a:p>
            <a:r>
              <a:rPr lang="en-US" dirty="0"/>
              <a:t> </a:t>
            </a:r>
          </a:p>
          <a:p>
            <a:r>
              <a:rPr lang="en-US" dirty="0"/>
              <a:t>Also consider a search the collection to identify subject headings, call numbers, and/or keyword phrases that correspond to the topics and groups of interest, and assessing the number of titles held - focus on areas that are sparse. Or go further and download those results and compare the works with the rubric of how you (or your library) defines DEIAJ for that subject area (there are differences b/w Hum, SS &amp; </a:t>
            </a:r>
            <a:r>
              <a:rPr lang="en-US" dirty="0" err="1"/>
              <a:t>Scienc</a:t>
            </a:r>
            <a:r>
              <a:rPr lang="en-US" dirty="0"/>
              <a:t>, &amp; even b/w individual subdisciplines within social science, </a:t>
            </a:r>
            <a:r>
              <a:rPr lang="en-US" dirty="0" err="1"/>
              <a:t>eg.</a:t>
            </a:r>
            <a:r>
              <a:rPr lang="en-US" dirty="0"/>
              <a:t> I could just look at ANTH and say every thing there is DEIA in some way and call it a day, so I need to consider what’s diverse for that subject – checks that lend to it’s weigh just like the fair use scale (authorship, content, publisher/seller, </a:t>
            </a:r>
            <a:r>
              <a:rPr lang="en-US" dirty="0" err="1"/>
              <a:t>etc</a:t>
            </a:r>
            <a:r>
              <a:rPr lang="en-US" dirty="0"/>
              <a:t>).</a:t>
            </a:r>
          </a:p>
          <a:p>
            <a:r>
              <a:rPr lang="en-US" dirty="0"/>
              <a:t> </a:t>
            </a:r>
          </a:p>
          <a:p>
            <a:r>
              <a:rPr lang="en-US" dirty="0"/>
              <a:t>4. Data: This summer, I'll look at ILL data to identify needs/gaps, and Alma reports to compare previous year's purchases to what I did this </a:t>
            </a:r>
            <a:r>
              <a:rPr lang="en-US" dirty="0" err="1"/>
              <a:t>yr</a:t>
            </a:r>
            <a:r>
              <a:rPr lang="en-US" dirty="0"/>
              <a:t> w/ focus. Looking at  purchases in my subject areas (all, not just those titles purchased with the DEIAJ funds set aside that Kristen mentioned earlier) from past years and comparing them to what I had done this year to get a sense of 1) how well </a:t>
            </a:r>
            <a:r>
              <a:rPr lang="en-US" dirty="0" err="1"/>
              <a:t>i</a:t>
            </a:r>
            <a:r>
              <a:rPr lang="en-US" dirty="0"/>
              <a:t> was doing before this year and 2) a bit of quantitative analysis if/how much of an increase there'd been in the number of DEIAJ materials purchased. This involved downloading a title list, looking at each title and marking it as DEIAJ or not in order to do that quantitative analysis.</a:t>
            </a:r>
          </a:p>
          <a:p>
            <a:r>
              <a:rPr lang="en-US" dirty="0"/>
              <a:t> </a:t>
            </a:r>
          </a:p>
          <a:p>
            <a:r>
              <a:rPr lang="en-US" dirty="0"/>
              <a:t>5. Outside the box in terms of GOBI or other vendor's packages (how do they define DEIAJ?). Dr. Ashley Farmer (Historian of black women's history at UT Austin and author of Remaking Black Power: How Black Women Transformed an Era), ACRL Webinar on Strategies for uncovering Black women's Voices in Primary sources, transferable to collection development for both primary and secondary materials - encouraged a shift in what researchers consider academic sources (especially black women's intellectual products) and by extension how academic libraries develop their collections. In addition to GOBI spotlight lists: Diversity, Equity &amp; Inclusion by Subject (Diverse Perspectives in Social Sciences), I:</a:t>
            </a:r>
          </a:p>
          <a:p>
            <a:r>
              <a:rPr lang="en-US" dirty="0"/>
              <a:t>•    Scan PH Associations for awards and advocacy (e.g. Black Ladies in PH &amp; Black men in PH groups to see who was receiving accolades and getting those voices into the collection)</a:t>
            </a:r>
          </a:p>
          <a:p>
            <a:r>
              <a:rPr lang="en-US" dirty="0"/>
              <a:t>•    Search out publishers and small presses with a focus on diverse authors and topics within the subject area </a:t>
            </a:r>
          </a:p>
          <a:p>
            <a:r>
              <a:rPr lang="en-US" dirty="0"/>
              <a:t>•    Seek out local and regional sources that focus on books and media for a particular underrepresented group (e.g. Seneca Museum purchases - consider purchasing through them instead of via GOBI or other big boxes to directly support those organizations or presses).</a:t>
            </a:r>
          </a:p>
          <a:p>
            <a:r>
              <a:rPr lang="en-US" dirty="0"/>
              <a:t> </a:t>
            </a:r>
          </a:p>
          <a:p>
            <a:r>
              <a:rPr lang="en-US" dirty="0"/>
              <a:t>6. Highly recommend reading: </a:t>
            </a:r>
          </a:p>
          <a:p>
            <a:r>
              <a:rPr lang="en-US" dirty="0"/>
              <a:t>Walters, William. H. (2023). Assessing Diversity in Academic Library Book Collections: Diversity Audit Principles and Methods. Open Information Science, 7(1). </a:t>
            </a:r>
            <a:r>
              <a:rPr lang="en-US" dirty="0">
                <a:hlinkClick r:id="rId3"/>
              </a:rPr>
              <a:t>https://doi.org/10.1515/opis-2022-0148</a:t>
            </a:r>
            <a:endParaRPr lang="en-US"/>
          </a:p>
          <a:p>
            <a:r>
              <a:rPr lang="en-US" dirty="0"/>
              <a:t>Provides some great strategies and directs you to other readings where an institution has used that strategy. </a:t>
            </a:r>
          </a:p>
          <a:p>
            <a:r>
              <a:rPr lang="en-US" dirty="0"/>
              <a:t> </a:t>
            </a:r>
          </a:p>
          <a:p>
            <a:r>
              <a:rPr lang="en-US" dirty="0"/>
              <a:t>Image by Coolarts223 shared under a Creative Commons Attribution 3.0 license</a:t>
            </a:r>
          </a:p>
          <a:p>
            <a:r>
              <a:rPr lang="en-US" dirty="0"/>
              <a:t>https://www.deviantart.com/coolarts223/art/Crowd-surrounded-giant-burger-in-street-985798923</a:t>
            </a:r>
          </a:p>
        </p:txBody>
      </p:sp>
      <p:sp>
        <p:nvSpPr>
          <p:cNvPr id="4" name="Slide Number Placeholder 3"/>
          <p:cNvSpPr>
            <a:spLocks noGrp="1"/>
          </p:cNvSpPr>
          <p:nvPr>
            <p:ph type="sldNum" sz="quarter" idx="5"/>
          </p:nvPr>
        </p:nvSpPr>
        <p:spPr/>
        <p:txBody>
          <a:bodyPr/>
          <a:lstStyle/>
          <a:p>
            <a:fld id="{B0E39A46-7F16-4858-874A-82A89CF5C037}" type="slidenum">
              <a:rPr lang="en-US" smtClean="0"/>
              <a:t>11</a:t>
            </a:fld>
            <a:endParaRPr lang="en-US"/>
          </a:p>
        </p:txBody>
      </p:sp>
    </p:spTree>
    <p:extLst>
      <p:ext uri="{BB962C8B-B14F-4D97-AF65-F5344CB8AC3E}">
        <p14:creationId xmlns:p14="http://schemas.microsoft.com/office/powerpoint/2010/main" val="22307712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6/18/2024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6/18/2024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6/18/2024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6/18/2024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6/18/2024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6/18/2024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www-degruyter-com.ezp.lib.rochester.edu/document/doi/10.1515/opis-2022-0148/html"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0.jpg"/><Relationship Id="rId7" Type="http://schemas.openxmlformats.org/officeDocument/2006/relationships/hyperlink" Target="mailto:jelmore@library.rochester.edu"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mailto:arjay.romanowski@rochester.edu" TargetMode="External"/><Relationship Id="rId5" Type="http://schemas.openxmlformats.org/officeDocument/2006/relationships/hyperlink" Target="mailto:lindsey.baker@library.rochester.edu" TargetMode="External"/><Relationship Id="rId4" Type="http://schemas.openxmlformats.org/officeDocument/2006/relationships/hyperlink" Target="mailto:kmoo@library.rochester.ed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blog.leeandlow.com/2024/02/28/2023diversitybaselinesurvey/"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3" name="Rectangle 42">
            <a:extLst>
              <a:ext uri="{FF2B5EF4-FFF2-40B4-BE49-F238E27FC236}">
                <a16:creationId xmlns:a16="http://schemas.microsoft.com/office/drawing/2014/main" id="{362D44EE-C852-4460-B8B5-C4F2BC2051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194716" y="739978"/>
            <a:ext cx="5334930" cy="3004145"/>
          </a:xfrm>
        </p:spPr>
        <p:txBody>
          <a:bodyPr>
            <a:normAutofit/>
          </a:bodyPr>
          <a:lstStyle/>
          <a:p>
            <a:r>
              <a:rPr lang="en-US" dirty="0">
                <a:latin typeface="Yu Mincho" panose="02020400000000000000" pitchFamily="18" charset="-128"/>
                <a:ea typeface="Yu Mincho" panose="02020400000000000000" pitchFamily="18" charset="-128"/>
                <a:cs typeface="+mj-lt"/>
              </a:rPr>
              <a:t>Pathways to Inclusive Collections</a:t>
            </a:r>
          </a:p>
        </p:txBody>
      </p:sp>
      <p:sp>
        <p:nvSpPr>
          <p:cNvPr id="3" name="Subtitle 2"/>
          <p:cNvSpPr>
            <a:spLocks noGrp="1"/>
          </p:cNvSpPr>
          <p:nvPr>
            <p:ph type="subTitle" idx="1"/>
          </p:nvPr>
        </p:nvSpPr>
        <p:spPr>
          <a:xfrm>
            <a:off x="6194715" y="3836197"/>
            <a:ext cx="5334931" cy="1575558"/>
          </a:xfrm>
        </p:spPr>
        <p:txBody>
          <a:bodyPr vert="horz" lIns="91440" tIns="45720" rIns="91440" bIns="45720" rtlCol="0" anchor="t">
            <a:normAutofit/>
          </a:bodyPr>
          <a:lstStyle/>
          <a:p>
            <a:r>
              <a:rPr lang="en-US" sz="2000" dirty="0">
                <a:latin typeface="Yu Mincho"/>
                <a:ea typeface="Yu Mincho"/>
              </a:rPr>
              <a:t>Arjay Romanowski, MS, MLIS</a:t>
            </a:r>
            <a:endParaRPr lang="en-US" sz="2000" b="1" dirty="0">
              <a:latin typeface="Yu Mincho"/>
              <a:ea typeface="Yu Mincho"/>
            </a:endParaRPr>
          </a:p>
          <a:p>
            <a:r>
              <a:rPr lang="en-US" sz="2000" dirty="0">
                <a:latin typeface="Yu Mincho"/>
                <a:ea typeface="Yu Mincho"/>
              </a:rPr>
              <a:t>Lindsey Baker, MA, MLIS</a:t>
            </a:r>
          </a:p>
          <a:p>
            <a:r>
              <a:rPr lang="en-US" sz="2000">
                <a:latin typeface="Yu Mincho"/>
                <a:ea typeface="Yu Mincho"/>
              </a:rPr>
              <a:t>Justina M. Elmore, MLIS</a:t>
            </a:r>
            <a:endParaRPr lang="en-US" sz="2000" dirty="0">
              <a:latin typeface="Yu Mincho" panose="02020400000000000000" pitchFamily="18" charset="-128"/>
              <a:ea typeface="Yu Mincho" panose="02020400000000000000" pitchFamily="18" charset="-128"/>
            </a:endParaRPr>
          </a:p>
          <a:p>
            <a:r>
              <a:rPr lang="en-US" sz="2000" dirty="0">
                <a:latin typeface="Yu Mincho"/>
                <a:ea typeface="Yu Mincho"/>
              </a:rPr>
              <a:t>Kristin Moo, MSLIS</a:t>
            </a:r>
            <a:endParaRPr lang="en-US" sz="2000" dirty="0">
              <a:latin typeface="Yu Mincho" panose="02020400000000000000" pitchFamily="18" charset="-128"/>
              <a:ea typeface="Yu Mincho" panose="02020400000000000000" pitchFamily="18" charset="-128"/>
            </a:endParaRPr>
          </a:p>
          <a:p>
            <a:endParaRPr lang="en-US" sz="1500" dirty="0"/>
          </a:p>
        </p:txBody>
      </p:sp>
      <p:sp>
        <p:nvSpPr>
          <p:cNvPr id="45" name="Freeform: Shape 44">
            <a:extLst>
              <a:ext uri="{FF2B5EF4-FFF2-40B4-BE49-F238E27FC236}">
                <a16:creationId xmlns:a16="http://schemas.microsoft.com/office/drawing/2014/main" id="{658970D8-8D1D-4B5C-894B-E871CC865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1"/>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6" name="Freeform: Shape 45">
            <a:extLst>
              <a:ext uri="{FF2B5EF4-FFF2-40B4-BE49-F238E27FC236}">
                <a16:creationId xmlns:a16="http://schemas.microsoft.com/office/drawing/2014/main" id="{F227E5B6-9132-43CA-B503-37A18562AD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349052" y="0"/>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03C2051E-A88D-48E5-BACF-AAED178927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16245"/>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Freeform: Shape 47">
            <a:extLst>
              <a:ext uri="{FF2B5EF4-FFF2-40B4-BE49-F238E27FC236}">
                <a16:creationId xmlns:a16="http://schemas.microsoft.com/office/drawing/2014/main" id="{7821A508-2985-4905-874A-527429BAA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2929CB1-0E3C-4B2D-ADC5-0154FB33B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697761" y="5717906"/>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pic>
        <p:nvPicPr>
          <p:cNvPr id="26" name="Picture 25" descr="A group of books in different colors&#10;&#10;">
            <a:extLst>
              <a:ext uri="{FF2B5EF4-FFF2-40B4-BE49-F238E27FC236}">
                <a16:creationId xmlns:a16="http://schemas.microsoft.com/office/drawing/2014/main" id="{83CF6521-AE84-BF32-8129-33413F938D24}"/>
              </a:ext>
            </a:extLst>
          </p:cNvPr>
          <p:cNvPicPr>
            <a:picLocks noChangeAspect="1"/>
          </p:cNvPicPr>
          <p:nvPr/>
        </p:nvPicPr>
        <p:blipFill rotWithShape="1">
          <a:blip r:embed="rId2"/>
          <a:srcRect r="3" b="3"/>
          <a:stretch/>
        </p:blipFill>
        <p:spPr>
          <a:xfrm>
            <a:off x="631840" y="598720"/>
            <a:ext cx="5178249" cy="5178249"/>
          </a:xfrm>
          <a:custGeom>
            <a:avLst/>
            <a:gdLst/>
            <a:ahLst/>
            <a:cxnLst/>
            <a:rect l="l" t="t" r="r" b="b"/>
            <a:pathLst>
              <a:path w="3741748" h="3741748">
                <a:moveTo>
                  <a:pt x="1870874" y="0"/>
                </a:moveTo>
                <a:cubicBezTo>
                  <a:pt x="2904129" y="0"/>
                  <a:pt x="3741748" y="837619"/>
                  <a:pt x="3741748" y="1870874"/>
                </a:cubicBezTo>
                <a:cubicBezTo>
                  <a:pt x="3741748" y="2904129"/>
                  <a:pt x="2904129" y="3741748"/>
                  <a:pt x="1870874" y="3741748"/>
                </a:cubicBezTo>
                <a:cubicBezTo>
                  <a:pt x="837619" y="3741748"/>
                  <a:pt x="0" y="2904129"/>
                  <a:pt x="0" y="1870874"/>
                </a:cubicBezTo>
                <a:cubicBezTo>
                  <a:pt x="0" y="837619"/>
                  <a:pt x="837619" y="0"/>
                  <a:pt x="1870874" y="0"/>
                </a:cubicBezTo>
                <a:close/>
              </a:path>
            </a:pathLst>
          </a:custGeom>
        </p:spPr>
      </p:pic>
      <p:sp>
        <p:nvSpPr>
          <p:cNvPr id="44" name="Freeform: Shape 43">
            <a:extLst>
              <a:ext uri="{FF2B5EF4-FFF2-40B4-BE49-F238E27FC236}">
                <a16:creationId xmlns:a16="http://schemas.microsoft.com/office/drawing/2014/main" id="{5F2F0C84-BE8C-4DC2-A6D3-30349A801D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20513" y="6258756"/>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4" name="Picture 3" descr="University of Rochester logo">
            <a:extLst>
              <a:ext uri="{FF2B5EF4-FFF2-40B4-BE49-F238E27FC236}">
                <a16:creationId xmlns:a16="http://schemas.microsoft.com/office/drawing/2014/main" id="{E85BC53E-36A6-401A-8058-5AFDDCE42EF1}"/>
              </a:ext>
            </a:extLst>
          </p:cNvPr>
          <p:cNvPicPr>
            <a:picLocks noChangeAspect="1"/>
          </p:cNvPicPr>
          <p:nvPr/>
        </p:nvPicPr>
        <p:blipFill>
          <a:blip r:embed="rId3"/>
          <a:stretch>
            <a:fillRect/>
          </a:stretch>
        </p:blipFill>
        <p:spPr>
          <a:xfrm>
            <a:off x="6300421" y="4623976"/>
            <a:ext cx="5229225" cy="3267075"/>
          </a:xfrm>
          <a:prstGeom prst="rect">
            <a:avLst/>
          </a:prstGeom>
        </p:spPr>
      </p:pic>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1F203-B6F5-CF06-0C0C-3C84D4603F5A}"/>
              </a:ext>
            </a:extLst>
          </p:cNvPr>
          <p:cNvSpPr>
            <a:spLocks noGrp="1"/>
          </p:cNvSpPr>
          <p:nvPr>
            <p:ph type="title"/>
          </p:nvPr>
        </p:nvSpPr>
        <p:spPr/>
        <p:txBody>
          <a:bodyPr/>
          <a:lstStyle/>
          <a:p>
            <a:pPr algn="ctr"/>
            <a:r>
              <a:rPr lang="en-US" dirty="0">
                <a:latin typeface="Yu Mincho" panose="02020400000000000000" pitchFamily="18" charset="-128"/>
                <a:ea typeface="Yu Mincho" panose="02020400000000000000" pitchFamily="18" charset="-128"/>
              </a:rPr>
              <a:t>Lessons Learned</a:t>
            </a:r>
          </a:p>
        </p:txBody>
      </p:sp>
      <p:sp>
        <p:nvSpPr>
          <p:cNvPr id="3" name="Content Placeholder 2">
            <a:extLst>
              <a:ext uri="{FF2B5EF4-FFF2-40B4-BE49-F238E27FC236}">
                <a16:creationId xmlns:a16="http://schemas.microsoft.com/office/drawing/2014/main" id="{05DA1D8F-DB2A-D607-8AF3-A1604C6D7E41}"/>
              </a:ext>
            </a:extLst>
          </p:cNvPr>
          <p:cNvSpPr>
            <a:spLocks noGrp="1"/>
          </p:cNvSpPr>
          <p:nvPr>
            <p:ph idx="1"/>
          </p:nvPr>
        </p:nvSpPr>
        <p:spPr>
          <a:xfrm>
            <a:off x="838200" y="1825625"/>
            <a:ext cx="6617168" cy="4351338"/>
          </a:xfrm>
        </p:spPr>
        <p:txBody>
          <a:bodyPr vert="horz" lIns="91440" tIns="45720" rIns="91440" bIns="45720" rtlCol="0" anchor="t">
            <a:normAutofit/>
          </a:bodyPr>
          <a:lstStyle/>
          <a:p>
            <a:r>
              <a:rPr lang="en-US" dirty="0">
                <a:latin typeface="Yu Mincho" panose="02020400000000000000" pitchFamily="18" charset="-128"/>
                <a:ea typeface="Yu Mincho" panose="02020400000000000000" pitchFamily="18" charset="-128"/>
              </a:rPr>
              <a:t>The dead end of enrollment data</a:t>
            </a:r>
          </a:p>
          <a:p>
            <a:pPr lvl="1"/>
            <a:r>
              <a:rPr lang="en-US" dirty="0">
                <a:latin typeface="Yu Mincho" panose="02020400000000000000" pitchFamily="18" charset="-128"/>
                <a:ea typeface="Yu Mincho" panose="02020400000000000000" pitchFamily="18" charset="-128"/>
              </a:rPr>
              <a:t>International [nonresidents] = 25-30% of population!</a:t>
            </a:r>
          </a:p>
          <a:p>
            <a:r>
              <a:rPr lang="en-US" dirty="0">
                <a:latin typeface="Yu Mincho" panose="02020400000000000000" pitchFamily="18" charset="-128"/>
                <a:ea typeface="Yu Mincho" panose="02020400000000000000" pitchFamily="18" charset="-128"/>
              </a:rPr>
              <a:t>Building meaningful support of public libraries through collection development</a:t>
            </a:r>
          </a:p>
          <a:p>
            <a:r>
              <a:rPr lang="en-US" dirty="0">
                <a:latin typeface="Yu Mincho" panose="02020400000000000000" pitchFamily="18" charset="-128"/>
                <a:ea typeface="Yu Mincho" panose="02020400000000000000" pitchFamily="18" charset="-128"/>
              </a:rPr>
              <a:t>Observations from other organizations:  falling into minutiae</a:t>
            </a:r>
          </a:p>
          <a:p>
            <a:r>
              <a:rPr lang="en-US" dirty="0">
                <a:latin typeface="Yu Mincho" panose="02020400000000000000" pitchFamily="18" charset="-128"/>
                <a:ea typeface="Yu Mincho" panose="02020400000000000000" pitchFamily="18" charset="-128"/>
              </a:rPr>
              <a:t>A future path forward:  patching the publishing pipeline</a:t>
            </a:r>
          </a:p>
        </p:txBody>
      </p:sp>
      <p:pic>
        <p:nvPicPr>
          <p:cNvPr id="9" name="Picture 8" descr="A diagram of a pipe depicting the number of students of color entering the Pennsylvania school system compared with the number of teachers of color.  36.6% of students of color leak through the pipeline until there are only 6.6% total teachers of color.">
            <a:extLst>
              <a:ext uri="{FF2B5EF4-FFF2-40B4-BE49-F238E27FC236}">
                <a16:creationId xmlns:a16="http://schemas.microsoft.com/office/drawing/2014/main" id="{3583C81D-F023-1A94-5E0F-027621D4ACD8}"/>
              </a:ext>
            </a:extLst>
          </p:cNvPr>
          <p:cNvPicPr>
            <a:picLocks noChangeAspect="1"/>
          </p:cNvPicPr>
          <p:nvPr/>
        </p:nvPicPr>
        <p:blipFill rotWithShape="1">
          <a:blip r:embed="rId3">
            <a:extLst>
              <a:ext uri="{28A0092B-C50C-407E-A947-70E740481C1C}">
                <a14:useLocalDpi xmlns:a14="http://schemas.microsoft.com/office/drawing/2010/main" val="0"/>
              </a:ext>
            </a:extLst>
          </a:blip>
          <a:srcRect t="13897" b="20374"/>
          <a:stretch/>
        </p:blipFill>
        <p:spPr>
          <a:xfrm>
            <a:off x="2476205" y="1500920"/>
            <a:ext cx="7239591" cy="4758543"/>
          </a:xfrm>
          <a:prstGeom prst="rect">
            <a:avLst/>
          </a:prstGeom>
        </p:spPr>
      </p:pic>
      <p:sp>
        <p:nvSpPr>
          <p:cNvPr id="10" name="TextBox 9">
            <a:extLst>
              <a:ext uri="{FF2B5EF4-FFF2-40B4-BE49-F238E27FC236}">
                <a16:creationId xmlns:a16="http://schemas.microsoft.com/office/drawing/2014/main" id="{9A944614-DB26-EEF9-5541-C927E548FDB3}"/>
              </a:ext>
            </a:extLst>
          </p:cNvPr>
          <p:cNvSpPr txBox="1"/>
          <p:nvPr/>
        </p:nvSpPr>
        <p:spPr>
          <a:xfrm>
            <a:off x="1602589" y="6308209"/>
            <a:ext cx="8986823" cy="369332"/>
          </a:xfrm>
          <a:prstGeom prst="rect">
            <a:avLst/>
          </a:prstGeom>
          <a:noFill/>
        </p:spPr>
        <p:txBody>
          <a:bodyPr wrap="square">
            <a:spAutoFit/>
          </a:bodyPr>
          <a:lstStyle/>
          <a:p>
            <a:r>
              <a:rPr lang="en-US"/>
              <a:t>https://www.researchforaction.org/research-resources/k-12/patching-the-leaky-pipeline/</a:t>
            </a:r>
          </a:p>
        </p:txBody>
      </p:sp>
      <p:pic>
        <p:nvPicPr>
          <p:cNvPr id="1026" name="Picture 2" descr="Seven ways to integrate diversity, equity, and inclusion into scholarly publishing by the CDC.">
            <a:extLst>
              <a:ext uri="{FF2B5EF4-FFF2-40B4-BE49-F238E27FC236}">
                <a16:creationId xmlns:a16="http://schemas.microsoft.com/office/drawing/2014/main" id="{2F65DEAE-9222-6485-FB57-1FDA2B40214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1155" y="1500920"/>
            <a:ext cx="4349690" cy="478808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7DCAE2A-6A23-0D48-7DE3-CDE34DE26A81}"/>
              </a:ext>
            </a:extLst>
          </p:cNvPr>
          <p:cNvSpPr txBox="1"/>
          <p:nvPr/>
        </p:nvSpPr>
        <p:spPr>
          <a:xfrm>
            <a:off x="3497248" y="6295962"/>
            <a:ext cx="5349872" cy="371227"/>
          </a:xfrm>
          <a:prstGeom prst="rect">
            <a:avLst/>
          </a:prstGeom>
          <a:noFill/>
        </p:spPr>
        <p:txBody>
          <a:bodyPr wrap="square">
            <a:spAutoFit/>
          </a:bodyPr>
          <a:lstStyle/>
          <a:p>
            <a:r>
              <a:rPr lang="en-US"/>
              <a:t>https://www.cdc.gov/pcd/issues/2023/23_0051.htm</a:t>
            </a:r>
          </a:p>
        </p:txBody>
      </p:sp>
    </p:spTree>
    <p:extLst>
      <p:ext uri="{BB962C8B-B14F-4D97-AF65-F5344CB8AC3E}">
        <p14:creationId xmlns:p14="http://schemas.microsoft.com/office/powerpoint/2010/main" val="2758009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xit"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xit" presetSubtype="0" fill="hold" nodeType="withEffect">
                                  <p:stCondLst>
                                    <p:cond delay="0"/>
                                  </p:stCondLst>
                                  <p:childTnLst>
                                    <p:set>
                                      <p:cBhvr>
                                        <p:cTn id="26" dur="1" fill="hold">
                                          <p:stCondLst>
                                            <p:cond delay="0"/>
                                          </p:stCondLst>
                                        </p:cTn>
                                        <p:tgtEl>
                                          <p:spTgt spid="9"/>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p:bldP spid="10" grpId="1"/>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F2E08F8-E2AD-2ECD-08EA-CE065B69B131}"/>
              </a:ext>
            </a:extLst>
          </p:cNvPr>
          <p:cNvSpPr>
            <a:spLocks noGrp="1"/>
          </p:cNvSpPr>
          <p:nvPr>
            <p:ph type="title"/>
          </p:nvPr>
        </p:nvSpPr>
        <p:spPr>
          <a:xfrm>
            <a:off x="572493" y="238539"/>
            <a:ext cx="11018520" cy="1434415"/>
          </a:xfrm>
        </p:spPr>
        <p:txBody>
          <a:bodyPr anchor="b">
            <a:normAutofit/>
          </a:bodyPr>
          <a:lstStyle/>
          <a:p>
            <a:r>
              <a:rPr lang="en-US" sz="4600" dirty="0">
                <a:latin typeface="Yu Mincho" panose="02020400000000000000" pitchFamily="18" charset="-128"/>
                <a:ea typeface="Yu Mincho" panose="02020400000000000000" pitchFamily="18" charset="-128"/>
                <a:cs typeface="+mj-lt"/>
              </a:rPr>
              <a:t>Bite-sized Collection Development through a DEIAJ Lens</a:t>
            </a:r>
            <a:endParaRPr lang="en-US" sz="4600" dirty="0">
              <a:latin typeface="Yu Mincho" panose="02020400000000000000" pitchFamily="18" charset="-128"/>
              <a:ea typeface="Yu Mincho" panose="02020400000000000000" pitchFamily="18" charset="-128"/>
            </a:endParaRPr>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13B28AE-A561-C21A-7C26-7AD034ABEA56}"/>
              </a:ext>
            </a:extLst>
          </p:cNvPr>
          <p:cNvSpPr>
            <a:spLocks noGrp="1"/>
          </p:cNvSpPr>
          <p:nvPr>
            <p:ph idx="1"/>
          </p:nvPr>
        </p:nvSpPr>
        <p:spPr>
          <a:xfrm>
            <a:off x="572493" y="2185831"/>
            <a:ext cx="5447858" cy="2711411"/>
          </a:xfrm>
        </p:spPr>
        <p:txBody>
          <a:bodyPr vert="horz" lIns="91440" tIns="45720" rIns="91440" bIns="45720" rtlCol="0" anchor="t">
            <a:normAutofit/>
          </a:bodyPr>
          <a:lstStyle/>
          <a:p>
            <a:r>
              <a:rPr lang="en-US" sz="2400" dirty="0">
                <a:latin typeface="Yu Mincho" panose="02020400000000000000" pitchFamily="18" charset="-128"/>
                <a:ea typeface="Yu Mincho" panose="02020400000000000000" pitchFamily="18" charset="-128"/>
              </a:rPr>
              <a:t>Take bite sized chunks</a:t>
            </a:r>
          </a:p>
          <a:p>
            <a:r>
              <a:rPr lang="en-US" sz="2400" dirty="0">
                <a:latin typeface="Yu Mincho" panose="02020400000000000000" pitchFamily="18" charset="-128"/>
                <a:ea typeface="Yu Mincho" panose="02020400000000000000" pitchFamily="18" charset="-128"/>
              </a:rPr>
              <a:t>Prioritize goals</a:t>
            </a:r>
          </a:p>
          <a:p>
            <a:r>
              <a:rPr lang="en-US" sz="2400" dirty="0">
                <a:latin typeface="Yu Mincho" panose="02020400000000000000" pitchFamily="18" charset="-128"/>
                <a:ea typeface="Yu Mincho" panose="02020400000000000000" pitchFamily="18" charset="-128"/>
              </a:rPr>
              <a:t>Reverse diversity audit</a:t>
            </a:r>
          </a:p>
          <a:p>
            <a:r>
              <a:rPr lang="en-US" sz="2400" dirty="0">
                <a:latin typeface="Yu Mincho" panose="02020400000000000000" pitchFamily="18" charset="-128"/>
                <a:ea typeface="Yu Mincho" panose="02020400000000000000" pitchFamily="18" charset="-128"/>
              </a:rPr>
              <a:t>Use the data you do have</a:t>
            </a:r>
          </a:p>
          <a:p>
            <a:r>
              <a:rPr lang="en-US" sz="2400" dirty="0">
                <a:latin typeface="Yu Mincho" panose="02020400000000000000" pitchFamily="18" charset="-128"/>
                <a:ea typeface="Yu Mincho" panose="02020400000000000000" pitchFamily="18" charset="-128"/>
              </a:rPr>
              <a:t>Think outside the GOBI box</a:t>
            </a:r>
          </a:p>
        </p:txBody>
      </p:sp>
      <p:pic>
        <p:nvPicPr>
          <p:cNvPr id="4" name="Picture 3" descr="A large burger with people around it">
            <a:extLst>
              <a:ext uri="{FF2B5EF4-FFF2-40B4-BE49-F238E27FC236}">
                <a16:creationId xmlns:a16="http://schemas.microsoft.com/office/drawing/2014/main" id="{C752004E-E4C1-2DD8-9C71-0511ABB97C0F}"/>
              </a:ext>
            </a:extLst>
          </p:cNvPr>
          <p:cNvPicPr>
            <a:picLocks noChangeAspect="1"/>
          </p:cNvPicPr>
          <p:nvPr/>
        </p:nvPicPr>
        <p:blipFill rotWithShape="1">
          <a:blip r:embed="rId3"/>
          <a:srcRect l="3795" r="-3" b="-3"/>
          <a:stretch/>
        </p:blipFill>
        <p:spPr>
          <a:xfrm>
            <a:off x="7675658" y="2093976"/>
            <a:ext cx="3941064" cy="409651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TextBox 4">
            <a:extLst>
              <a:ext uri="{FF2B5EF4-FFF2-40B4-BE49-F238E27FC236}">
                <a16:creationId xmlns:a16="http://schemas.microsoft.com/office/drawing/2014/main" id="{1946A74B-48AD-755E-D68B-20DE94D622A4}"/>
              </a:ext>
            </a:extLst>
          </p:cNvPr>
          <p:cNvSpPr txBox="1"/>
          <p:nvPr/>
        </p:nvSpPr>
        <p:spPr>
          <a:xfrm>
            <a:off x="570140" y="4894909"/>
            <a:ext cx="7103978"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latin typeface="Yu Mincho" panose="02020400000000000000" pitchFamily="18" charset="-128"/>
                <a:ea typeface="Yu Mincho" panose="02020400000000000000" pitchFamily="18" charset="-128"/>
                <a:cs typeface="+mn-lt"/>
              </a:rPr>
              <a:t>Walters, W. H. (2023). </a:t>
            </a:r>
            <a:r>
              <a:rPr lang="en-US" sz="2400" dirty="0">
                <a:latin typeface="Yu Mincho" panose="02020400000000000000" pitchFamily="18" charset="-128"/>
                <a:ea typeface="Yu Mincho" panose="02020400000000000000" pitchFamily="18" charset="-128"/>
                <a:cs typeface="+mn-lt"/>
                <a:hlinkClick r:id="rId4"/>
              </a:rPr>
              <a:t>Assessing Diversity in Academic Library Book Collections: Diversity Audit Principles and Methods</a:t>
            </a:r>
            <a:r>
              <a:rPr lang="en-US" sz="2400" dirty="0">
                <a:latin typeface="Yu Mincho" panose="02020400000000000000" pitchFamily="18" charset="-128"/>
                <a:ea typeface="Yu Mincho" panose="02020400000000000000" pitchFamily="18" charset="-128"/>
                <a:cs typeface="+mn-lt"/>
              </a:rPr>
              <a:t>. Open Information Science, 7(1). DOI: 10.1515/opis-2022-0148</a:t>
            </a:r>
            <a:endParaRPr lang="en-US" sz="2400" dirty="0">
              <a:latin typeface="Yu Mincho" panose="02020400000000000000" pitchFamily="18" charset="-128"/>
              <a:ea typeface="Yu Mincho" panose="02020400000000000000" pitchFamily="18" charset="-128"/>
            </a:endParaRPr>
          </a:p>
        </p:txBody>
      </p:sp>
    </p:spTree>
    <p:extLst>
      <p:ext uri="{BB962C8B-B14F-4D97-AF65-F5344CB8AC3E}">
        <p14:creationId xmlns:p14="http://schemas.microsoft.com/office/powerpoint/2010/main" val="1911171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6A84B152-3496-4C52-AF08-97AFFC09DD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2FF91A2B-E9FA-3AA0-3169-C9945820A202}"/>
              </a:ext>
            </a:extLst>
          </p:cNvPr>
          <p:cNvSpPr>
            <a:spLocks noGrp="1"/>
          </p:cNvSpPr>
          <p:nvPr>
            <p:ph type="title"/>
          </p:nvPr>
        </p:nvSpPr>
        <p:spPr>
          <a:xfrm>
            <a:off x="436985" y="154828"/>
            <a:ext cx="5474416" cy="1325563"/>
          </a:xfrm>
        </p:spPr>
        <p:txBody>
          <a:bodyPr>
            <a:normAutofit/>
          </a:bodyPr>
          <a:lstStyle/>
          <a:p>
            <a:r>
              <a:rPr lang="en-US" dirty="0">
                <a:latin typeface="Yu Mincho" panose="02020400000000000000" pitchFamily="18" charset="-128"/>
                <a:ea typeface="Yu Mincho" panose="02020400000000000000" pitchFamily="18" charset="-128"/>
              </a:rPr>
              <a:t>Our Questions</a:t>
            </a:r>
          </a:p>
        </p:txBody>
      </p:sp>
      <p:sp>
        <p:nvSpPr>
          <p:cNvPr id="32" name="Freeform: Shape 31">
            <a:extLst>
              <a:ext uri="{FF2B5EF4-FFF2-40B4-BE49-F238E27FC236}">
                <a16:creationId xmlns:a16="http://schemas.microsoft.com/office/drawing/2014/main" id="{6B2ADB95-0FA3-4BD7-A8AC-89D014A8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198657" y="1"/>
            <a:ext cx="1155142" cy="625027"/>
          </a:xfrm>
          <a:custGeom>
            <a:avLst/>
            <a:gdLst>
              <a:gd name="connsiteX0" fmla="*/ 4784 w 1155142"/>
              <a:gd name="connsiteY0" fmla="*/ 0 h 625027"/>
              <a:gd name="connsiteX1" fmla="*/ 1150358 w 1155142"/>
              <a:gd name="connsiteY1" fmla="*/ 0 h 625027"/>
              <a:gd name="connsiteX2" fmla="*/ 1155142 w 1155142"/>
              <a:gd name="connsiteY2" fmla="*/ 47456 h 625027"/>
              <a:gd name="connsiteX3" fmla="*/ 577571 w 1155142"/>
              <a:gd name="connsiteY3" fmla="*/ 625027 h 625027"/>
              <a:gd name="connsiteX4" fmla="*/ 0 w 1155142"/>
              <a:gd name="connsiteY4" fmla="*/ 47456 h 62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625027">
                <a:moveTo>
                  <a:pt x="4784" y="0"/>
                </a:moveTo>
                <a:lnTo>
                  <a:pt x="1150358" y="0"/>
                </a:lnTo>
                <a:lnTo>
                  <a:pt x="1155142" y="47456"/>
                </a:lnTo>
                <a:cubicBezTo>
                  <a:pt x="1155142" y="366440"/>
                  <a:pt x="896555" y="625027"/>
                  <a:pt x="577571" y="625027"/>
                </a:cubicBezTo>
                <a:cubicBezTo>
                  <a:pt x="258587" y="625027"/>
                  <a:pt x="0" y="366440"/>
                  <a:pt x="0" y="47456"/>
                </a:cubicBezTo>
                <a:close/>
              </a:path>
            </a:pathLst>
          </a:cu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AA5A38A5-0F23-883F-E1D0-6D148C7E6131}"/>
              </a:ext>
            </a:extLst>
          </p:cNvPr>
          <p:cNvSpPr>
            <a:spLocks noGrp="1"/>
          </p:cNvSpPr>
          <p:nvPr>
            <p:ph idx="1"/>
          </p:nvPr>
        </p:nvSpPr>
        <p:spPr>
          <a:xfrm>
            <a:off x="363260" y="1480392"/>
            <a:ext cx="6448274" cy="4351338"/>
          </a:xfrm>
        </p:spPr>
        <p:txBody>
          <a:bodyPr vert="horz" lIns="91440" tIns="45720" rIns="91440" bIns="45720" rtlCol="0" anchor="t">
            <a:noAutofit/>
          </a:bodyPr>
          <a:lstStyle/>
          <a:p>
            <a:r>
              <a:rPr lang="en-US" sz="2000" dirty="0">
                <a:latin typeface="Yu Mincho" panose="020B0400000000000000" pitchFamily="18" charset="-128"/>
                <a:ea typeface="Yu Mincho" panose="020B0400000000000000" pitchFamily="18" charset="-128"/>
              </a:rPr>
              <a:t>What are some strategies to get researchers to consider nontraditional sources?</a:t>
            </a:r>
          </a:p>
          <a:p>
            <a:r>
              <a:rPr lang="en-US" sz="2000">
                <a:latin typeface="Yu Mincho"/>
                <a:ea typeface="Yu Mincho"/>
              </a:rPr>
              <a:t>Where do we acquire nontraditional sources including inclusive data sets?</a:t>
            </a:r>
          </a:p>
          <a:p>
            <a:r>
              <a:rPr lang="en-US" sz="2000" dirty="0">
                <a:latin typeface="Yu Mincho" panose="020B0400000000000000" pitchFamily="18" charset="-128"/>
                <a:ea typeface="Yu Mincho" panose="020B0400000000000000" pitchFamily="18" charset="-128"/>
                <a:cs typeface="+mn-lt"/>
              </a:rPr>
              <a:t>What are strategies for creating inclusive collections on a budget?- How to do it with little to no money?</a:t>
            </a:r>
            <a:endParaRPr lang="en-US" sz="2000" dirty="0">
              <a:latin typeface="Yu Mincho" panose="020B0400000000000000" pitchFamily="18" charset="-128"/>
              <a:ea typeface="Yu Mincho" panose="020B0400000000000000" pitchFamily="18" charset="-128"/>
            </a:endParaRPr>
          </a:p>
          <a:p>
            <a:r>
              <a:rPr lang="en-US" sz="2000" dirty="0">
                <a:latin typeface="Yu Mincho" panose="020B0400000000000000" pitchFamily="18" charset="-128"/>
                <a:ea typeface="Yu Mincho" panose="020B0400000000000000" pitchFamily="18" charset="-128"/>
                <a:cs typeface="+mn-lt"/>
              </a:rPr>
              <a:t>Defining DEI - How to decide if materials are categorized as DEI by subject area? What factors should be considered?</a:t>
            </a:r>
            <a:endParaRPr lang="en-US" sz="2000" dirty="0">
              <a:latin typeface="Yu Mincho" panose="020B0400000000000000" pitchFamily="18" charset="-128"/>
              <a:ea typeface="Yu Mincho" panose="020B0400000000000000" pitchFamily="18" charset="-128"/>
            </a:endParaRPr>
          </a:p>
          <a:p>
            <a:r>
              <a:rPr lang="en-US" sz="2000" dirty="0">
                <a:latin typeface="Yu Mincho" panose="020B0400000000000000" pitchFamily="18" charset="-128"/>
                <a:ea typeface="Yu Mincho" panose="020B0400000000000000" pitchFamily="18" charset="-128"/>
                <a:cs typeface="+mn-lt"/>
              </a:rPr>
              <a:t>How to weed inclusively?</a:t>
            </a:r>
            <a:endParaRPr lang="en-US" sz="2000" dirty="0">
              <a:latin typeface="Yu Mincho" panose="020B0400000000000000" pitchFamily="18" charset="-128"/>
              <a:ea typeface="Yu Mincho" panose="020B0400000000000000" pitchFamily="18" charset="-128"/>
            </a:endParaRPr>
          </a:p>
          <a:p>
            <a:r>
              <a:rPr lang="en-US" sz="2000" dirty="0">
                <a:latin typeface="Yu Mincho" panose="020B0400000000000000" pitchFamily="18" charset="-128"/>
                <a:ea typeface="Yu Mincho" panose="020B0400000000000000" pitchFamily="18" charset="-128"/>
                <a:cs typeface="+mn-lt"/>
              </a:rPr>
              <a:t>How can libraries impact the scholars to publishing pipeline?</a:t>
            </a:r>
            <a:endParaRPr lang="en-US" sz="2000" dirty="0">
              <a:latin typeface="Yu Mincho" panose="020B0400000000000000" pitchFamily="18" charset="-128"/>
              <a:ea typeface="Yu Mincho" panose="020B0400000000000000" pitchFamily="18" charset="-128"/>
            </a:endParaRPr>
          </a:p>
          <a:p>
            <a:r>
              <a:rPr lang="en-US" sz="2000" dirty="0">
                <a:latin typeface="Yu Mincho" panose="020B0400000000000000" pitchFamily="18" charset="-128"/>
                <a:ea typeface="Yu Mincho" panose="020B0400000000000000" pitchFamily="18" charset="-128"/>
                <a:cs typeface="+mn-lt"/>
              </a:rPr>
              <a:t>What types of collaborations do you have or envision with other institutions or organizations?</a:t>
            </a:r>
            <a:endParaRPr lang="en-US" sz="2000" dirty="0">
              <a:latin typeface="Yu Mincho" panose="020B0400000000000000" pitchFamily="18" charset="-128"/>
              <a:ea typeface="Yu Mincho" panose="020B0400000000000000" pitchFamily="18" charset="-128"/>
            </a:endParaRPr>
          </a:p>
        </p:txBody>
      </p:sp>
      <p:sp>
        <p:nvSpPr>
          <p:cNvPr id="34" name="Oval 33">
            <a:extLst>
              <a:ext uri="{FF2B5EF4-FFF2-40B4-BE49-F238E27FC236}">
                <a16:creationId xmlns:a16="http://schemas.microsoft.com/office/drawing/2014/main" id="{C924DBCE-E731-4B22-8181-A39C1D862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8185" y="3423959"/>
            <a:ext cx="630884" cy="630884"/>
          </a:xfrm>
          <a:prstGeom prst="ellipse">
            <a:avLst/>
          </a:prstGeom>
          <a:noFill/>
          <a:ln w="127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Shape 35">
            <a:extLst>
              <a:ext uri="{FF2B5EF4-FFF2-40B4-BE49-F238E27FC236}">
                <a16:creationId xmlns:a16="http://schemas.microsoft.com/office/drawing/2014/main" id="{4CBF9756-6AC8-4C65-84DF-56FBFFA1D8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463438">
            <a:off x="7450227" y="5166682"/>
            <a:ext cx="1835725" cy="2024785"/>
          </a:xfrm>
          <a:custGeom>
            <a:avLst/>
            <a:gdLst>
              <a:gd name="connsiteX0" fmla="*/ 1801138 w 1835725"/>
              <a:gd name="connsiteY0" fmla="*/ 1622662 h 2024785"/>
              <a:gd name="connsiteX1" fmla="*/ 1835717 w 1835725"/>
              <a:gd name="connsiteY1" fmla="*/ 1680254 h 2024785"/>
              <a:gd name="connsiteX2" fmla="*/ 1812568 w 1835725"/>
              <a:gd name="connsiteY2" fmla="*/ 1877193 h 2024785"/>
              <a:gd name="connsiteX3" fmla="*/ 1776210 w 1835725"/>
              <a:gd name="connsiteY3" fmla="*/ 2024785 h 2024785"/>
              <a:gd name="connsiteX4" fmla="*/ 1655772 w 1835725"/>
              <a:gd name="connsiteY4" fmla="*/ 1983449 h 2024785"/>
              <a:gd name="connsiteX5" fmla="*/ 1687591 w 1835725"/>
              <a:gd name="connsiteY5" fmla="*/ 1854495 h 2024785"/>
              <a:gd name="connsiteX6" fmla="*/ 1708939 w 1835725"/>
              <a:gd name="connsiteY6" fmla="*/ 1673301 h 2024785"/>
              <a:gd name="connsiteX7" fmla="*/ 1778129 w 1835725"/>
              <a:gd name="connsiteY7" fmla="*/ 1615979 h 2024785"/>
              <a:gd name="connsiteX8" fmla="*/ 1801138 w 1835725"/>
              <a:gd name="connsiteY8" fmla="*/ 1622662 h 2024785"/>
              <a:gd name="connsiteX9" fmla="*/ 1585229 w 1835725"/>
              <a:gd name="connsiteY9" fmla="*/ 764759 h 2024785"/>
              <a:gd name="connsiteX10" fmla="*/ 1623024 w 1835725"/>
              <a:gd name="connsiteY10" fmla="*/ 792810 h 2024785"/>
              <a:gd name="connsiteX11" fmla="*/ 1777614 w 1835725"/>
              <a:gd name="connsiteY11" fmla="*/ 1157141 h 2024785"/>
              <a:gd name="connsiteX12" fmla="*/ 1733799 w 1835725"/>
              <a:gd name="connsiteY12" fmla="*/ 1235532 h 2024785"/>
              <a:gd name="connsiteX13" fmla="*/ 1716464 w 1835725"/>
              <a:gd name="connsiteY13" fmla="*/ 1237722 h 2024785"/>
              <a:gd name="connsiteX14" fmla="*/ 1716464 w 1835725"/>
              <a:gd name="connsiteY14" fmla="*/ 1237913 h 2024785"/>
              <a:gd name="connsiteX15" fmla="*/ 1655409 w 1835725"/>
              <a:gd name="connsiteY15" fmla="*/ 1191717 h 2024785"/>
              <a:gd name="connsiteX16" fmla="*/ 1513200 w 1835725"/>
              <a:gd name="connsiteY16" fmla="*/ 856627 h 2024785"/>
              <a:gd name="connsiteX17" fmla="*/ 1538499 w 1835725"/>
              <a:gd name="connsiteY17" fmla="*/ 770415 h 2024785"/>
              <a:gd name="connsiteX18" fmla="*/ 1585229 w 1835725"/>
              <a:gd name="connsiteY18" fmla="*/ 764759 h 2024785"/>
              <a:gd name="connsiteX19" fmla="*/ 477919 w 1835725"/>
              <a:gd name="connsiteY19" fmla="*/ 21437 h 2024785"/>
              <a:gd name="connsiteX20" fmla="*/ 509236 w 1835725"/>
              <a:gd name="connsiteY20" fmla="*/ 84182 h 2024785"/>
              <a:gd name="connsiteX21" fmla="*/ 445829 w 1835725"/>
              <a:gd name="connsiteY21" fmla="*/ 139871 h 2024785"/>
              <a:gd name="connsiteX22" fmla="*/ 437447 w 1835725"/>
              <a:gd name="connsiteY22" fmla="*/ 139395 h 2024785"/>
              <a:gd name="connsiteX23" fmla="*/ 73211 w 1835725"/>
              <a:gd name="connsiteY23" fmla="*/ 137204 h 2024785"/>
              <a:gd name="connsiteX24" fmla="*/ 749 w 1835725"/>
              <a:gd name="connsiteY24" fmla="*/ 84082 h 2024785"/>
              <a:gd name="connsiteX25" fmla="*/ 53871 w 1835725"/>
              <a:gd name="connsiteY25" fmla="*/ 11621 h 2024785"/>
              <a:gd name="connsiteX26" fmla="*/ 58352 w 1835725"/>
              <a:gd name="connsiteY26" fmla="*/ 11093 h 2024785"/>
              <a:gd name="connsiteX27" fmla="*/ 454020 w 1835725"/>
              <a:gd name="connsiteY27" fmla="*/ 13474 h 2024785"/>
              <a:gd name="connsiteX28" fmla="*/ 477919 w 1835725"/>
              <a:gd name="connsiteY28" fmla="*/ 21437 h 2024785"/>
              <a:gd name="connsiteX29" fmla="*/ 957797 w 1835725"/>
              <a:gd name="connsiteY29" fmla="*/ 167970 h 2024785"/>
              <a:gd name="connsiteX30" fmla="*/ 1286982 w 1835725"/>
              <a:gd name="connsiteY30" fmla="*/ 387616 h 2024785"/>
              <a:gd name="connsiteX31" fmla="*/ 1293725 w 1835725"/>
              <a:gd name="connsiteY31" fmla="*/ 477075 h 2024785"/>
              <a:gd name="connsiteX32" fmla="*/ 1245453 w 1835725"/>
              <a:gd name="connsiteY32" fmla="*/ 499154 h 2024785"/>
              <a:gd name="connsiteX33" fmla="*/ 1245167 w 1835725"/>
              <a:gd name="connsiteY33" fmla="*/ 499154 h 2024785"/>
              <a:gd name="connsiteX34" fmla="*/ 1203638 w 1835725"/>
              <a:gd name="connsiteY34" fmla="*/ 484104 h 2024785"/>
              <a:gd name="connsiteX35" fmla="*/ 900647 w 1835725"/>
              <a:gd name="connsiteY35" fmla="*/ 281508 h 2024785"/>
              <a:gd name="connsiteX36" fmla="*/ 872454 w 1835725"/>
              <a:gd name="connsiteY36" fmla="*/ 196164 h 2024785"/>
              <a:gd name="connsiteX37" fmla="*/ 957797 w 1835725"/>
              <a:gd name="connsiteY37" fmla="*/ 167970 h 202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835725" h="2024785">
                <a:moveTo>
                  <a:pt x="1801138" y="1622662"/>
                </a:moveTo>
                <a:cubicBezTo>
                  <a:pt x="1822105" y="1633400"/>
                  <a:pt x="1836117" y="1655372"/>
                  <a:pt x="1835717" y="1680254"/>
                </a:cubicBezTo>
                <a:cubicBezTo>
                  <a:pt x="1832093" y="1746382"/>
                  <a:pt x="1824354" y="1812154"/>
                  <a:pt x="1812568" y="1877193"/>
                </a:cubicBezTo>
                <a:lnTo>
                  <a:pt x="1776210" y="2024785"/>
                </a:lnTo>
                <a:lnTo>
                  <a:pt x="1655772" y="1983449"/>
                </a:lnTo>
                <a:lnTo>
                  <a:pt x="1687591" y="1854495"/>
                </a:lnTo>
                <a:cubicBezTo>
                  <a:pt x="1698455" y="1794657"/>
                  <a:pt x="1705590" y="1734142"/>
                  <a:pt x="1708939" y="1673301"/>
                </a:cubicBezTo>
                <a:cubicBezTo>
                  <a:pt x="1712216" y="1638363"/>
                  <a:pt x="1743190" y="1612703"/>
                  <a:pt x="1778129" y="1615979"/>
                </a:cubicBezTo>
                <a:cubicBezTo>
                  <a:pt x="1786387" y="1616753"/>
                  <a:pt x="1794149" y="1619084"/>
                  <a:pt x="1801138" y="1622662"/>
                </a:cubicBezTo>
                <a:close/>
                <a:moveTo>
                  <a:pt x="1585229" y="764759"/>
                </a:moveTo>
                <a:cubicBezTo>
                  <a:pt x="1600438" y="768789"/>
                  <a:pt x="1614156" y="778436"/>
                  <a:pt x="1623024" y="792810"/>
                </a:cubicBezTo>
                <a:cubicBezTo>
                  <a:pt x="1689575" y="907319"/>
                  <a:pt x="1741505" y="1029715"/>
                  <a:pt x="1777614" y="1157141"/>
                </a:cubicBezTo>
                <a:cubicBezTo>
                  <a:pt x="1787149" y="1190888"/>
                  <a:pt x="1767537" y="1225969"/>
                  <a:pt x="1733799" y="1235532"/>
                </a:cubicBezTo>
                <a:cubicBezTo>
                  <a:pt x="1728151" y="1237046"/>
                  <a:pt x="1722312" y="1237780"/>
                  <a:pt x="1716464" y="1237722"/>
                </a:cubicBezTo>
                <a:lnTo>
                  <a:pt x="1716464" y="1237913"/>
                </a:lnTo>
                <a:cubicBezTo>
                  <a:pt x="1688070" y="1237913"/>
                  <a:pt x="1663124" y="1219044"/>
                  <a:pt x="1655409" y="1191717"/>
                </a:cubicBezTo>
                <a:cubicBezTo>
                  <a:pt x="1622214" y="1074512"/>
                  <a:pt x="1574437" y="961936"/>
                  <a:pt x="1513200" y="856627"/>
                </a:cubicBezTo>
                <a:cubicBezTo>
                  <a:pt x="1496379" y="825834"/>
                  <a:pt x="1507704" y="787236"/>
                  <a:pt x="1538499" y="770415"/>
                </a:cubicBezTo>
                <a:cubicBezTo>
                  <a:pt x="1553325" y="762319"/>
                  <a:pt x="1570022" y="760730"/>
                  <a:pt x="1585229" y="764759"/>
                </a:cubicBezTo>
                <a:close/>
                <a:moveTo>
                  <a:pt x="477919" y="21437"/>
                </a:moveTo>
                <a:cubicBezTo>
                  <a:pt x="499341" y="33775"/>
                  <a:pt x="512445" y="58102"/>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89834" y="-4456"/>
                  <a:pt x="322735" y="-3656"/>
                  <a:pt x="454020" y="13474"/>
                </a:cubicBezTo>
                <a:cubicBezTo>
                  <a:pt x="462713" y="14543"/>
                  <a:pt x="470778" y="17324"/>
                  <a:pt x="477919" y="21437"/>
                </a:cubicBezTo>
                <a:close/>
                <a:moveTo>
                  <a:pt x="957797" y="167970"/>
                </a:move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8235" y="164811"/>
                  <a:pt x="926445" y="152188"/>
                  <a:pt x="957797" y="167970"/>
                </a:cubicBezTo>
                <a:close/>
              </a:path>
            </a:pathLst>
          </a:custGeom>
          <a:solidFill>
            <a:schemeClr val="accent4"/>
          </a:solidFill>
          <a:ln w="9525" cap="flat">
            <a:noFill/>
            <a:prstDash val="solid"/>
            <a:miter/>
          </a:ln>
        </p:spPr>
        <p:txBody>
          <a:bodyPr rtlCol="0" anchor="ctr"/>
          <a:lstStyle/>
          <a:p>
            <a:endParaRPr lang="en-US"/>
          </a:p>
        </p:txBody>
      </p:sp>
      <p:pic>
        <p:nvPicPr>
          <p:cNvPr id="5" name="Picture 4" descr="Many question marks on black background">
            <a:extLst>
              <a:ext uri="{FF2B5EF4-FFF2-40B4-BE49-F238E27FC236}">
                <a16:creationId xmlns:a16="http://schemas.microsoft.com/office/drawing/2014/main" id="{ACADAE1A-E9A9-99DE-F18E-2F6133BA2A44}"/>
              </a:ext>
            </a:extLst>
          </p:cNvPr>
          <p:cNvPicPr>
            <a:picLocks noChangeAspect="1"/>
          </p:cNvPicPr>
          <p:nvPr/>
        </p:nvPicPr>
        <p:blipFill rotWithShape="1">
          <a:blip r:embed="rId2"/>
          <a:srcRect l="38999" r="3" b="3"/>
          <a:stretch/>
        </p:blipFill>
        <p:spPr>
          <a:xfrm>
            <a:off x="7751975" y="1075239"/>
            <a:ext cx="4128603" cy="4128603"/>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p:spPr>
      </p:pic>
      <p:sp>
        <p:nvSpPr>
          <p:cNvPr id="38" name="Freeform: Shape 37">
            <a:extLst>
              <a:ext uri="{FF2B5EF4-FFF2-40B4-BE49-F238E27FC236}">
                <a16:creationId xmlns:a16="http://schemas.microsoft.com/office/drawing/2014/main" id="{2D385988-EAAF-4C27-AF8A-2BFBECAF3D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49602" y="1"/>
            <a:ext cx="2066948" cy="1621879"/>
          </a:xfrm>
          <a:custGeom>
            <a:avLst/>
            <a:gdLst>
              <a:gd name="connsiteX0" fmla="*/ 0 w 2066948"/>
              <a:gd name="connsiteY0" fmla="*/ 0 h 1621879"/>
              <a:gd name="connsiteX1" fmla="*/ 123825 w 2066948"/>
              <a:gd name="connsiteY1" fmla="*/ 0 h 1621879"/>
              <a:gd name="connsiteX2" fmla="*/ 123825 w 2066948"/>
              <a:gd name="connsiteY2" fmla="*/ 1452620 h 1621879"/>
              <a:gd name="connsiteX3" fmla="*/ 1881378 w 2066948"/>
              <a:gd name="connsiteY3" fmla="*/ 436017 h 1621879"/>
              <a:gd name="connsiteX4" fmla="*/ 1127572 w 2066948"/>
              <a:gd name="connsiteY4" fmla="*/ 0 h 1621879"/>
              <a:gd name="connsiteX5" fmla="*/ 1374887 w 2066948"/>
              <a:gd name="connsiteY5" fmla="*/ 0 h 1621879"/>
              <a:gd name="connsiteX6" fmla="*/ 2035969 w 2066948"/>
              <a:gd name="connsiteY6" fmla="*/ 382391 h 1621879"/>
              <a:gd name="connsiteX7" fmla="*/ 2058648 w 2066948"/>
              <a:gd name="connsiteY7" fmla="*/ 466963 h 1621879"/>
              <a:gd name="connsiteX8" fmla="*/ 2035969 w 2066948"/>
              <a:gd name="connsiteY8" fmla="*/ 489642 h 1621879"/>
              <a:gd name="connsiteX9" fmla="*/ 92869 w 2066948"/>
              <a:gd name="connsiteY9" fmla="*/ 1613592 h 1621879"/>
              <a:gd name="connsiteX10" fmla="*/ 61913 w 2066948"/>
              <a:gd name="connsiteY10" fmla="*/ 1621879 h 1621879"/>
              <a:gd name="connsiteX11" fmla="*/ 0 w 2066948"/>
              <a:gd name="connsiteY11" fmla="*/ 1559967 h 162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6948" h="1621879">
                <a:moveTo>
                  <a:pt x="0" y="0"/>
                </a:moveTo>
                <a:lnTo>
                  <a:pt x="123825" y="0"/>
                </a:lnTo>
                <a:lnTo>
                  <a:pt x="123825" y="1452620"/>
                </a:lnTo>
                <a:lnTo>
                  <a:pt x="1881378" y="436017"/>
                </a:lnTo>
                <a:lnTo>
                  <a:pt x="1127572" y="0"/>
                </a:lnTo>
                <a:lnTo>
                  <a:pt x="1374887" y="0"/>
                </a:lnTo>
                <a:lnTo>
                  <a:pt x="2035969" y="382391"/>
                </a:lnTo>
                <a:cubicBezTo>
                  <a:pt x="2065582" y="399479"/>
                  <a:pt x="2075745" y="437340"/>
                  <a:pt x="2058648" y="466963"/>
                </a:cubicBezTo>
                <a:cubicBezTo>
                  <a:pt x="2053219" y="476384"/>
                  <a:pt x="2045389" y="484204"/>
                  <a:pt x="2035969" y="489642"/>
                </a:cubicBezTo>
                <a:lnTo>
                  <a:pt x="92869" y="1613592"/>
                </a:lnTo>
                <a:cubicBezTo>
                  <a:pt x="83458" y="1619031"/>
                  <a:pt x="72780" y="1621889"/>
                  <a:pt x="61913" y="1621879"/>
                </a:cubicBezTo>
                <a:cubicBezTo>
                  <a:pt x="27719" y="1621879"/>
                  <a:pt x="0" y="1594161"/>
                  <a:pt x="0" y="1559967"/>
                </a:cubicBezTo>
                <a:close/>
              </a:path>
            </a:pathLst>
          </a:custGeom>
          <a:solidFill>
            <a:schemeClr val="accent6"/>
          </a:solidFill>
          <a:ln w="9525" cap="flat">
            <a:noFill/>
            <a:prstDash val="solid"/>
            <a:miter/>
          </a:ln>
        </p:spPr>
        <p:txBody>
          <a:bodyPr rtlCol="0" anchor="ctr"/>
          <a:lstStyle/>
          <a:p>
            <a:endParaRPr lang="en-US"/>
          </a:p>
        </p:txBody>
      </p:sp>
      <p:cxnSp>
        <p:nvCxnSpPr>
          <p:cNvPr id="40" name="Straight Connector 39">
            <a:extLst>
              <a:ext uri="{FF2B5EF4-FFF2-40B4-BE49-F238E27FC236}">
                <a16:creationId xmlns:a16="http://schemas.microsoft.com/office/drawing/2014/main" id="{43621FD4-D14D-45D5-9A57-9A2DE5EA59C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138745" y="1027906"/>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42" name="Freeform: Shape 41">
            <a:extLst>
              <a:ext uri="{FF2B5EF4-FFF2-40B4-BE49-F238E27FC236}">
                <a16:creationId xmlns:a16="http://schemas.microsoft.com/office/drawing/2014/main" id="{B621D332-7329-4994-8836-C429A51B7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9527" y="6033795"/>
            <a:ext cx="1991064" cy="824205"/>
          </a:xfrm>
          <a:custGeom>
            <a:avLst/>
            <a:gdLst>
              <a:gd name="connsiteX0" fmla="*/ 995532 w 1991064"/>
              <a:gd name="connsiteY0" fmla="*/ 0 h 824205"/>
              <a:gd name="connsiteX1" fmla="*/ 1984823 w 1991064"/>
              <a:gd name="connsiteY1" fmla="*/ 784423 h 824205"/>
              <a:gd name="connsiteX2" fmla="*/ 1991064 w 1991064"/>
              <a:gd name="connsiteY2" fmla="*/ 824205 h 824205"/>
              <a:gd name="connsiteX3" fmla="*/ 0 w 1991064"/>
              <a:gd name="connsiteY3" fmla="*/ 824205 h 824205"/>
              <a:gd name="connsiteX4" fmla="*/ 6241 w 1991064"/>
              <a:gd name="connsiteY4" fmla="*/ 784423 h 824205"/>
              <a:gd name="connsiteX5" fmla="*/ 995532 w 1991064"/>
              <a:gd name="connsiteY5" fmla="*/ 0 h 824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1064" h="824205">
                <a:moveTo>
                  <a:pt x="995532" y="0"/>
                </a:moveTo>
                <a:cubicBezTo>
                  <a:pt x="1483521" y="0"/>
                  <a:pt x="1890663" y="336754"/>
                  <a:pt x="1984823" y="784423"/>
                </a:cubicBezTo>
                <a:lnTo>
                  <a:pt x="1991064" y="824205"/>
                </a:lnTo>
                <a:lnTo>
                  <a:pt x="0" y="824205"/>
                </a:lnTo>
                <a:lnTo>
                  <a:pt x="6241" y="784423"/>
                </a:lnTo>
                <a:cubicBezTo>
                  <a:pt x="100402" y="336754"/>
                  <a:pt x="507544" y="0"/>
                  <a:pt x="99553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4" name="Freeform: Shape 43">
            <a:extLst>
              <a:ext uri="{FF2B5EF4-FFF2-40B4-BE49-F238E27FC236}">
                <a16:creationId xmlns:a16="http://schemas.microsoft.com/office/drawing/2014/main" id="{2D20F754-35A9-4508-BE3C-C59996D143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51696" y="5519196"/>
            <a:ext cx="1340305" cy="1338805"/>
          </a:xfrm>
          <a:custGeom>
            <a:avLst/>
            <a:gdLst>
              <a:gd name="connsiteX0" fmla="*/ 61913 w 1340305"/>
              <a:gd name="connsiteY0" fmla="*/ 0 h 1338805"/>
              <a:gd name="connsiteX1" fmla="*/ 1340305 w 1340305"/>
              <a:gd name="connsiteY1" fmla="*/ 0 h 1338805"/>
              <a:gd name="connsiteX2" fmla="*/ 1340305 w 1340305"/>
              <a:gd name="connsiteY2" fmla="*/ 123825 h 1338805"/>
              <a:gd name="connsiteX3" fmla="*/ 123825 w 1340305"/>
              <a:gd name="connsiteY3" fmla="*/ 123825 h 1338805"/>
              <a:gd name="connsiteX4" fmla="*/ 123825 w 1340305"/>
              <a:gd name="connsiteY4" fmla="*/ 1338805 h 1338805"/>
              <a:gd name="connsiteX5" fmla="*/ 0 w 1340305"/>
              <a:gd name="connsiteY5" fmla="*/ 1338805 h 1338805"/>
              <a:gd name="connsiteX6" fmla="*/ 0 w 1340305"/>
              <a:gd name="connsiteY6" fmla="*/ 61913 h 1338805"/>
              <a:gd name="connsiteX7" fmla="*/ 61913 w 1340305"/>
              <a:gd name="connsiteY7" fmla="*/ 0 h 133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40305" h="1338805">
                <a:moveTo>
                  <a:pt x="61913" y="0"/>
                </a:moveTo>
                <a:lnTo>
                  <a:pt x="1340305" y="0"/>
                </a:lnTo>
                <a:lnTo>
                  <a:pt x="1340305" y="123825"/>
                </a:lnTo>
                <a:lnTo>
                  <a:pt x="123825" y="123825"/>
                </a:lnTo>
                <a:lnTo>
                  <a:pt x="123825" y="1338805"/>
                </a:lnTo>
                <a:lnTo>
                  <a:pt x="0" y="1338805"/>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1016069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8D1AA55E-40D5-461B-A5A8-4AE8AAB71B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66D7B26-667C-B467-AFB0-4317AC99D466}"/>
              </a:ext>
            </a:extLst>
          </p:cNvPr>
          <p:cNvSpPr>
            <a:spLocks noGrp="1"/>
          </p:cNvSpPr>
          <p:nvPr>
            <p:ph type="title"/>
          </p:nvPr>
        </p:nvSpPr>
        <p:spPr>
          <a:xfrm>
            <a:off x="838200" y="698643"/>
            <a:ext cx="5243394" cy="2225532"/>
          </a:xfrm>
        </p:spPr>
        <p:txBody>
          <a:bodyPr anchor="t">
            <a:normAutofit/>
          </a:bodyPr>
          <a:lstStyle/>
          <a:p>
            <a:r>
              <a:rPr lang="en-US" sz="4800" dirty="0">
                <a:latin typeface="Yu Mincho" panose="02020400000000000000" pitchFamily="18" charset="-128"/>
                <a:ea typeface="Yu Mincho" panose="02020400000000000000" pitchFamily="18" charset="-128"/>
              </a:rPr>
              <a:t>More questions?-- Contact Us</a:t>
            </a:r>
          </a:p>
        </p:txBody>
      </p:sp>
      <p:cxnSp>
        <p:nvCxnSpPr>
          <p:cNvPr id="40" name="Straight Connector 39">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23622" y="373056"/>
            <a:ext cx="0" cy="6476066"/>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grpSp>
        <p:nvGrpSpPr>
          <p:cNvPr id="46" name="Group 45">
            <a:extLst>
              <a:ext uri="{FF2B5EF4-FFF2-40B4-BE49-F238E27FC236}">
                <a16:creationId xmlns:a16="http://schemas.microsoft.com/office/drawing/2014/main" id="{B3049FB3-EB7E-42B0-8660-C744999C35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10408" y="740316"/>
            <a:ext cx="465458" cy="872153"/>
            <a:chOff x="6110408" y="740316"/>
            <a:chExt cx="465458" cy="872153"/>
          </a:xfrm>
        </p:grpSpPr>
        <p:sp>
          <p:nvSpPr>
            <p:cNvPr id="50"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25948" y="740316"/>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endParaRPr lang="en-US"/>
            </a:p>
          </p:txBody>
        </p:sp>
        <p:sp>
          <p:nvSpPr>
            <p:cNvPr id="60"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84728" y="969611"/>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endParaRPr lang="en-US"/>
            </a:p>
          </p:txBody>
        </p:sp>
        <p:sp>
          <p:nvSpPr>
            <p:cNvPr id="64"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10408" y="1484755"/>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accent2"/>
            </a:solidFill>
            <a:ln w="610" cap="flat">
              <a:noFill/>
              <a:prstDash val="solid"/>
              <a:miter/>
            </a:ln>
          </p:spPr>
          <p:txBody>
            <a:bodyPr rtlCol="0" anchor="ctr"/>
            <a:lstStyle/>
            <a:p>
              <a:endParaRPr lang="en-US"/>
            </a:p>
          </p:txBody>
        </p:sp>
      </p:grpSp>
      <p:pic>
        <p:nvPicPr>
          <p:cNvPr id="4" name="Picture 3" descr="A close-up of a logo">
            <a:extLst>
              <a:ext uri="{FF2B5EF4-FFF2-40B4-BE49-F238E27FC236}">
                <a16:creationId xmlns:a16="http://schemas.microsoft.com/office/drawing/2014/main" id="{A0268ED1-BEA2-9ED0-9A11-4B49A8C20825}"/>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770994" y="4609890"/>
            <a:ext cx="4448703" cy="2780439"/>
          </a:xfrm>
          <a:prstGeom prst="rect">
            <a:avLst/>
          </a:prstGeom>
        </p:spPr>
      </p:pic>
      <p:pic>
        <p:nvPicPr>
          <p:cNvPr id="7" name="Picture 6" descr="A close-up of a logo">
            <a:extLst>
              <a:ext uri="{FF2B5EF4-FFF2-40B4-BE49-F238E27FC236}">
                <a16:creationId xmlns:a16="http://schemas.microsoft.com/office/drawing/2014/main" id="{13AB8ADB-D0D8-5365-7C5F-1FCC4570F9EA}"/>
              </a:ext>
            </a:extLst>
          </p:cNvPr>
          <p:cNvPicPr>
            <a:picLocks noChangeAspect="1"/>
          </p:cNvPicPr>
          <p:nvPr/>
        </p:nvPicPr>
        <p:blipFill rotWithShape="1">
          <a:blip r:embed="rId3">
            <a:extLst>
              <a:ext uri="{28A0092B-C50C-407E-A947-70E740481C1C}">
                <a14:useLocalDpi xmlns:a14="http://schemas.microsoft.com/office/drawing/2010/main" val="0"/>
              </a:ext>
            </a:extLst>
          </a:blip>
          <a:srcRect l="33613" t="35653" r="30890" b="53547"/>
          <a:stretch/>
        </p:blipFill>
        <p:spPr>
          <a:xfrm>
            <a:off x="8879089" y="5577344"/>
            <a:ext cx="2893811" cy="1139734"/>
          </a:xfrm>
          <a:prstGeom prst="rect">
            <a:avLst/>
          </a:prstGeom>
        </p:spPr>
      </p:pic>
      <p:sp>
        <p:nvSpPr>
          <p:cNvPr id="3" name="Content Placeholder 2">
            <a:extLst>
              <a:ext uri="{FF2B5EF4-FFF2-40B4-BE49-F238E27FC236}">
                <a16:creationId xmlns:a16="http://schemas.microsoft.com/office/drawing/2014/main" id="{144DB8FC-CB68-AE9E-7CBD-52E6F0EA5072}"/>
              </a:ext>
            </a:extLst>
          </p:cNvPr>
          <p:cNvSpPr>
            <a:spLocks noGrp="1"/>
          </p:cNvSpPr>
          <p:nvPr>
            <p:ph idx="1"/>
          </p:nvPr>
        </p:nvSpPr>
        <p:spPr>
          <a:xfrm>
            <a:off x="6732394" y="879355"/>
            <a:ext cx="4621406" cy="5120755"/>
          </a:xfrm>
        </p:spPr>
        <p:txBody>
          <a:bodyPr anchor="ctr">
            <a:normAutofit/>
          </a:bodyPr>
          <a:lstStyle/>
          <a:p>
            <a:pPr marL="0" indent="0">
              <a:buNone/>
            </a:pPr>
            <a:r>
              <a:rPr lang="en-US" sz="2400" dirty="0">
                <a:solidFill>
                  <a:schemeClr val="tx1">
                    <a:alpha val="80000"/>
                  </a:schemeClr>
                </a:solidFill>
                <a:latin typeface="Yu Mincho" panose="02020400000000000000" pitchFamily="18" charset="-128"/>
                <a:ea typeface="Yu Mincho" panose="02020400000000000000" pitchFamily="18" charset="-128"/>
              </a:rPr>
              <a:t>Kristin Moo </a:t>
            </a:r>
            <a:r>
              <a:rPr lang="en-US" sz="2400" dirty="0">
                <a:solidFill>
                  <a:schemeClr val="tx1">
                    <a:alpha val="80000"/>
                  </a:schemeClr>
                </a:solidFill>
                <a:latin typeface="Yu Mincho" panose="02020400000000000000" pitchFamily="18" charset="-128"/>
                <a:ea typeface="Yu Mincho" panose="02020400000000000000" pitchFamily="18" charset="-128"/>
                <a:hlinkClick r:id="rId4"/>
              </a:rPr>
              <a:t>kmoo@library.rochester.edu</a:t>
            </a:r>
            <a:endParaRPr lang="en-US" sz="2400" dirty="0">
              <a:solidFill>
                <a:schemeClr val="tx1">
                  <a:alpha val="80000"/>
                </a:schemeClr>
              </a:solidFill>
              <a:latin typeface="Yu Mincho" panose="02020400000000000000" pitchFamily="18" charset="-128"/>
              <a:ea typeface="Yu Mincho" panose="02020400000000000000" pitchFamily="18" charset="-128"/>
            </a:endParaRPr>
          </a:p>
          <a:p>
            <a:pPr marL="0" indent="0">
              <a:buNone/>
            </a:pPr>
            <a:r>
              <a:rPr lang="en-US" sz="2200" dirty="0">
                <a:solidFill>
                  <a:schemeClr val="tx1">
                    <a:alpha val="80000"/>
                  </a:schemeClr>
                </a:solidFill>
                <a:latin typeface="Yu Mincho" panose="02020400000000000000" pitchFamily="18" charset="-128"/>
                <a:ea typeface="Yu Mincho" panose="02020400000000000000" pitchFamily="18" charset="-128"/>
              </a:rPr>
              <a:t>Lindsey Baker </a:t>
            </a:r>
            <a:r>
              <a:rPr lang="en-US" sz="2200" dirty="0">
                <a:solidFill>
                  <a:schemeClr val="tx1">
                    <a:alpha val="80000"/>
                  </a:schemeClr>
                </a:solidFill>
                <a:latin typeface="Yu Mincho" panose="02020400000000000000" pitchFamily="18" charset="-128"/>
                <a:ea typeface="Yu Mincho" panose="02020400000000000000" pitchFamily="18" charset="-128"/>
                <a:hlinkClick r:id="rId5"/>
              </a:rPr>
              <a:t>lindsey.baker@library.rochester.edu</a:t>
            </a:r>
            <a:endParaRPr lang="en-US" sz="2200" dirty="0">
              <a:solidFill>
                <a:schemeClr val="tx1">
                  <a:alpha val="80000"/>
                </a:schemeClr>
              </a:solidFill>
              <a:latin typeface="Yu Mincho" panose="02020400000000000000" pitchFamily="18" charset="-128"/>
              <a:ea typeface="Yu Mincho" panose="02020400000000000000" pitchFamily="18" charset="-128"/>
            </a:endParaRPr>
          </a:p>
          <a:p>
            <a:pPr marL="0" indent="0">
              <a:buNone/>
            </a:pPr>
            <a:r>
              <a:rPr lang="en-US" sz="2400" dirty="0" err="1">
                <a:solidFill>
                  <a:schemeClr val="tx1">
                    <a:alpha val="80000"/>
                  </a:schemeClr>
                </a:solidFill>
                <a:latin typeface="Yu Mincho" panose="02020400000000000000" pitchFamily="18" charset="-128"/>
                <a:ea typeface="Yu Mincho" panose="02020400000000000000" pitchFamily="18" charset="-128"/>
              </a:rPr>
              <a:t>Arjay</a:t>
            </a:r>
            <a:r>
              <a:rPr lang="en-US" sz="2400" dirty="0">
                <a:solidFill>
                  <a:schemeClr val="tx1">
                    <a:alpha val="80000"/>
                  </a:schemeClr>
                </a:solidFill>
                <a:latin typeface="Yu Mincho" panose="02020400000000000000" pitchFamily="18" charset="-128"/>
                <a:ea typeface="Yu Mincho" panose="02020400000000000000" pitchFamily="18" charset="-128"/>
              </a:rPr>
              <a:t> Romanowski </a:t>
            </a:r>
            <a:r>
              <a:rPr lang="en-US" sz="2400" dirty="0">
                <a:solidFill>
                  <a:schemeClr val="tx1">
                    <a:alpha val="80000"/>
                  </a:schemeClr>
                </a:solidFill>
                <a:latin typeface="Yu Mincho" panose="02020400000000000000" pitchFamily="18" charset="-128"/>
                <a:ea typeface="Yu Mincho" panose="02020400000000000000" pitchFamily="18" charset="-128"/>
                <a:hlinkClick r:id="rId6"/>
              </a:rPr>
              <a:t>arjay.romanowski@rochester.edu</a:t>
            </a:r>
            <a:endParaRPr lang="en-US" sz="2400" dirty="0">
              <a:solidFill>
                <a:schemeClr val="tx1">
                  <a:alpha val="80000"/>
                </a:schemeClr>
              </a:solidFill>
              <a:latin typeface="Yu Mincho" panose="02020400000000000000" pitchFamily="18" charset="-128"/>
              <a:ea typeface="Yu Mincho" panose="02020400000000000000" pitchFamily="18" charset="-128"/>
            </a:endParaRPr>
          </a:p>
          <a:p>
            <a:pPr marL="0" indent="0">
              <a:buNone/>
            </a:pPr>
            <a:r>
              <a:rPr lang="en-US" sz="2400" dirty="0">
                <a:solidFill>
                  <a:schemeClr val="tx1">
                    <a:alpha val="80000"/>
                  </a:schemeClr>
                </a:solidFill>
                <a:latin typeface="Yu Mincho" panose="02020400000000000000" pitchFamily="18" charset="-128"/>
                <a:ea typeface="Yu Mincho" panose="02020400000000000000" pitchFamily="18" charset="-128"/>
              </a:rPr>
              <a:t>Justina Elmore </a:t>
            </a:r>
            <a:r>
              <a:rPr lang="en-US" sz="2400" dirty="0">
                <a:solidFill>
                  <a:schemeClr val="tx1">
                    <a:alpha val="80000"/>
                  </a:schemeClr>
                </a:solidFill>
                <a:latin typeface="Yu Mincho" panose="02020400000000000000" pitchFamily="18" charset="-128"/>
                <a:ea typeface="Yu Mincho" panose="02020400000000000000" pitchFamily="18" charset="-128"/>
                <a:hlinkClick r:id="rId7"/>
              </a:rPr>
              <a:t>jelmore@library.rochester.edu</a:t>
            </a:r>
            <a:endParaRPr lang="en-US" sz="2400" dirty="0">
              <a:solidFill>
                <a:schemeClr val="tx1">
                  <a:alpha val="80000"/>
                </a:schemeClr>
              </a:solidFill>
              <a:latin typeface="Yu Mincho" panose="02020400000000000000" pitchFamily="18" charset="-128"/>
              <a:ea typeface="Yu Mincho" panose="02020400000000000000" pitchFamily="18" charset="-128"/>
            </a:endParaRPr>
          </a:p>
          <a:p>
            <a:pPr marL="0" indent="0">
              <a:buNone/>
            </a:pPr>
            <a:endParaRPr lang="en-US" sz="2000" dirty="0">
              <a:solidFill>
                <a:schemeClr val="tx1">
                  <a:alpha val="80000"/>
                </a:schemeClr>
              </a:solidFill>
              <a:latin typeface="Yu Mincho" panose="02020400000000000000" pitchFamily="18" charset="-128"/>
              <a:ea typeface="Yu Mincho" panose="02020400000000000000" pitchFamily="18" charset="-128"/>
            </a:endParaRPr>
          </a:p>
        </p:txBody>
      </p:sp>
      <p:sp>
        <p:nvSpPr>
          <p:cNvPr id="73" name="Rectangle 1">
            <a:extLst>
              <a:ext uri="{FF2B5EF4-FFF2-40B4-BE49-F238E27FC236}">
                <a16:creationId xmlns:a16="http://schemas.microsoft.com/office/drawing/2014/main" id="{F2DDA6D5-4B1C-8D62-471E-90E6BA136613}"/>
              </a:ext>
              <a:ext uri="{C183D7F6-B498-43B3-948B-1728B52AA6E4}">
                <adec:decorative xmlns:adec="http://schemas.microsoft.com/office/drawing/2017/decorative" val="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4" name="Rectangle 2">
            <a:extLst>
              <a:ext uri="{FF2B5EF4-FFF2-40B4-BE49-F238E27FC236}">
                <a16:creationId xmlns:a16="http://schemas.microsoft.com/office/drawing/2014/main" id="{19941B93-8249-983C-5212-1D7725508C3F}"/>
              </a:ext>
              <a:ext uri="{C183D7F6-B498-43B3-948B-1728B52AA6E4}">
                <adec:decorative xmlns:adec="http://schemas.microsoft.com/office/drawing/2017/decorative" val="1"/>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76" name="Picture 75" descr="A group of people with question marks&#10;&#10;">
            <a:extLst>
              <a:ext uri="{FF2B5EF4-FFF2-40B4-BE49-F238E27FC236}">
                <a16:creationId xmlns:a16="http://schemas.microsoft.com/office/drawing/2014/main" id="{4C99C199-1AB6-F2F4-9F6D-515B476285F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226414" y="1838116"/>
            <a:ext cx="3186401" cy="4124791"/>
          </a:xfrm>
          <a:prstGeom prst="rect">
            <a:avLst/>
          </a:prstGeom>
        </p:spPr>
      </p:pic>
    </p:spTree>
    <p:extLst>
      <p:ext uri="{BB962C8B-B14F-4D97-AF65-F5344CB8AC3E}">
        <p14:creationId xmlns:p14="http://schemas.microsoft.com/office/powerpoint/2010/main" val="3783264041"/>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04A8AE1-9605-41DC-920F-A4B8E8F23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Arc 9">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790889" flipH="1">
            <a:off x="715850" y="795372"/>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7D5AD8A7-5A0F-4A4E-0290-D8BF7E305DFA}"/>
              </a:ext>
            </a:extLst>
          </p:cNvPr>
          <p:cNvSpPr>
            <a:spLocks noGrp="1"/>
          </p:cNvSpPr>
          <p:nvPr>
            <p:ph idx="1"/>
          </p:nvPr>
        </p:nvSpPr>
        <p:spPr>
          <a:xfrm>
            <a:off x="1255999" y="1461359"/>
            <a:ext cx="5536397" cy="3935281"/>
          </a:xfrm>
        </p:spPr>
        <p:txBody>
          <a:bodyPr vert="horz" lIns="91440" tIns="45720" rIns="91440" bIns="45720" rtlCol="0">
            <a:noAutofit/>
          </a:bodyPr>
          <a:lstStyle/>
          <a:p>
            <a:r>
              <a:rPr lang="en-US" sz="2000" dirty="0">
                <a:latin typeface="Yu Mincho" panose="02020400000000000000" pitchFamily="18" charset="-128"/>
                <a:ea typeface="Yu Mincho" panose="02020400000000000000" pitchFamily="18" charset="-128"/>
              </a:rPr>
              <a:t>Kristin Moo </a:t>
            </a:r>
            <a:r>
              <a:rPr lang="en-US" sz="2000" dirty="0">
                <a:latin typeface="Yu Mincho" panose="02020400000000000000" pitchFamily="18" charset="-128"/>
                <a:ea typeface="Yu Mincho" panose="02020400000000000000" pitchFamily="18" charset="-128"/>
                <a:cs typeface="+mn-lt"/>
              </a:rPr>
              <a:t>(she/her) </a:t>
            </a:r>
            <a:r>
              <a:rPr lang="en-US" sz="2000" dirty="0">
                <a:latin typeface="Yu Mincho" panose="02020400000000000000" pitchFamily="18" charset="-128"/>
                <a:ea typeface="Yu Mincho" panose="02020400000000000000" pitchFamily="18" charset="-128"/>
              </a:rPr>
              <a:t>- Director of Academic Resources, RCL </a:t>
            </a:r>
          </a:p>
          <a:p>
            <a:r>
              <a:rPr lang="en-US" sz="2000" dirty="0">
                <a:latin typeface="Yu Mincho" panose="02020400000000000000" pitchFamily="18" charset="-128"/>
                <a:ea typeface="Yu Mincho" panose="02020400000000000000" pitchFamily="18" charset="-128"/>
              </a:rPr>
              <a:t>Lindsey Baker (she/her) - </a:t>
            </a:r>
            <a:r>
              <a:rPr lang="en-US" sz="2000" dirty="0">
                <a:latin typeface="Yu Mincho" panose="02020400000000000000" pitchFamily="18" charset="-128"/>
                <a:ea typeface="Yu Mincho" panose="02020400000000000000" pitchFamily="18" charset="-128"/>
                <a:cs typeface="+mn-lt"/>
              </a:rPr>
              <a:t>Humanities Librarian, Black Studies and English</a:t>
            </a:r>
          </a:p>
          <a:p>
            <a:r>
              <a:rPr lang="en-US" sz="2000" dirty="0" err="1">
                <a:latin typeface="Yu Mincho" panose="02020400000000000000" pitchFamily="18" charset="-128"/>
                <a:ea typeface="Yu Mincho" panose="02020400000000000000" pitchFamily="18" charset="-128"/>
              </a:rPr>
              <a:t>Arjay</a:t>
            </a:r>
            <a:r>
              <a:rPr lang="en-US" sz="2000" dirty="0">
                <a:latin typeface="Yu Mincho" panose="02020400000000000000" pitchFamily="18" charset="-128"/>
                <a:ea typeface="Yu Mincho" panose="02020400000000000000" pitchFamily="18" charset="-128"/>
              </a:rPr>
              <a:t> Romanowski (he/him) -STEM Librarian, </a:t>
            </a:r>
            <a:r>
              <a:rPr lang="en-US" sz="2000" dirty="0">
                <a:latin typeface="Yu Mincho" panose="02020400000000000000" pitchFamily="18" charset="-128"/>
                <a:ea typeface="Yu Mincho" panose="02020400000000000000" pitchFamily="18" charset="-128"/>
                <a:cs typeface="+mn-lt"/>
              </a:rPr>
              <a:t>Computer Science, Electrical and Computer Engineering, Data Science, Digital Media Studies</a:t>
            </a:r>
          </a:p>
          <a:p>
            <a:r>
              <a:rPr lang="en-US" sz="2000" dirty="0">
                <a:latin typeface="Yu Mincho" panose="02020400000000000000" pitchFamily="18" charset="-128"/>
                <a:ea typeface="Yu Mincho" panose="02020400000000000000" pitchFamily="18" charset="-128"/>
              </a:rPr>
              <a:t>Justina Elmore (she/they) - Social Sciences Librarian, </a:t>
            </a:r>
            <a:r>
              <a:rPr lang="en-US" sz="2000" dirty="0">
                <a:latin typeface="Yu Mincho" panose="02020400000000000000" pitchFamily="18" charset="-128"/>
                <a:ea typeface="Yu Mincho" panose="02020400000000000000" pitchFamily="18" charset="-128"/>
                <a:cs typeface="Calibri"/>
              </a:rPr>
              <a:t>Anthropology, Political Science and International Relations, Public Health, Sociology &amp; Gender, Sexuality and Women’s Studies</a:t>
            </a:r>
            <a:endParaRPr lang="en-US" sz="2000" dirty="0">
              <a:latin typeface="Yu Mincho" panose="02020400000000000000" pitchFamily="18" charset="-128"/>
              <a:ea typeface="Yu Mincho" panose="02020400000000000000" pitchFamily="18" charset="-128"/>
            </a:endParaRPr>
          </a:p>
        </p:txBody>
      </p:sp>
      <p:sp>
        <p:nvSpPr>
          <p:cNvPr id="12" name="Oval 11">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92396"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17460" y="4737713"/>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FB78D0B-05B3-408A-CF6B-59B640313D81}"/>
              </a:ext>
              <a:ext uri="{C183D7F6-B498-43B3-948B-1728B52AA6E4}">
                <adec:decorative xmlns:adec="http://schemas.microsoft.com/office/drawing/2017/decorative" val="0"/>
              </a:ext>
            </a:extLst>
          </p:cNvPr>
          <p:cNvSpPr>
            <a:spLocks noGrp="1"/>
          </p:cNvSpPr>
          <p:nvPr>
            <p:ph type="title"/>
          </p:nvPr>
        </p:nvSpPr>
        <p:spPr>
          <a:xfrm>
            <a:off x="7625568" y="1382341"/>
            <a:ext cx="3240506" cy="4064628"/>
          </a:xfrm>
        </p:spPr>
        <p:txBody>
          <a:bodyPr>
            <a:normAutofit/>
          </a:bodyPr>
          <a:lstStyle/>
          <a:p>
            <a:r>
              <a:rPr lang="en-US" dirty="0">
                <a:solidFill>
                  <a:srgbClr val="FFFFFF"/>
                </a:solidFill>
                <a:latin typeface="Yu Mincho" panose="02020400000000000000" pitchFamily="18" charset="-128"/>
                <a:ea typeface="Yu Mincho" panose="02020400000000000000" pitchFamily="18" charset="-128"/>
              </a:rPr>
              <a:t>who we are</a:t>
            </a:r>
          </a:p>
        </p:txBody>
      </p:sp>
    </p:spTree>
    <p:extLst>
      <p:ext uri="{BB962C8B-B14F-4D97-AF65-F5344CB8AC3E}">
        <p14:creationId xmlns:p14="http://schemas.microsoft.com/office/powerpoint/2010/main" val="3260809643"/>
      </p:ext>
    </p:extLst>
  </p:cSld>
  <p:clrMapOvr>
    <a:masterClrMapping/>
  </p:clrMapOvr>
  <p:transition spd="slow">
    <p:cover/>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E2B703B-46F9-481A-A605-82E2A828C4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90C5051-DF0F-15E9-A295-8DB64E36B0CB}"/>
              </a:ext>
            </a:extLst>
          </p:cNvPr>
          <p:cNvSpPr>
            <a:spLocks noGrp="1"/>
          </p:cNvSpPr>
          <p:nvPr>
            <p:ph type="title"/>
          </p:nvPr>
        </p:nvSpPr>
        <p:spPr>
          <a:xfrm>
            <a:off x="838200" y="459863"/>
            <a:ext cx="10515600" cy="1004594"/>
          </a:xfrm>
        </p:spPr>
        <p:txBody>
          <a:bodyPr>
            <a:normAutofit/>
          </a:bodyPr>
          <a:lstStyle/>
          <a:p>
            <a:pPr algn="ctr"/>
            <a:r>
              <a:rPr lang="en-US" dirty="0">
                <a:solidFill>
                  <a:srgbClr val="FFFFFF"/>
                </a:solidFill>
                <a:latin typeface="Yu Mincho" panose="02020400000000000000" pitchFamily="18" charset="-128"/>
                <a:ea typeface="Yu Mincho" panose="02020400000000000000" pitchFamily="18" charset="-128"/>
              </a:rPr>
              <a:t>why we're here</a:t>
            </a:r>
          </a:p>
        </p:txBody>
      </p:sp>
      <p:sp>
        <p:nvSpPr>
          <p:cNvPr id="11" name="Rectangle: Rounded Corners 10">
            <a:extLst>
              <a:ext uri="{FF2B5EF4-FFF2-40B4-BE49-F238E27FC236}">
                <a16:creationId xmlns:a16="http://schemas.microsoft.com/office/drawing/2014/main" id="{F13BE4D7-0C3D-4906-B230-A1C5B4665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496" y="1587970"/>
            <a:ext cx="11033008" cy="4768380"/>
          </a:xfrm>
          <a:prstGeom prst="roundRect">
            <a:avLst>
              <a:gd name="adj" fmla="val 3174"/>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descr="Four circles with common icons within, including four people, a person teaching a class, a check mark, and a list">
            <a:extLst>
              <a:ext uri="{FF2B5EF4-FFF2-40B4-BE49-F238E27FC236}">
                <a16:creationId xmlns:a16="http://schemas.microsoft.com/office/drawing/2014/main" id="{1E6F2BA3-B7D7-DA1F-3751-9243DCC5D9C8}"/>
              </a:ext>
              <a:ext uri="{C183D7F6-B498-43B3-948B-1728B52AA6E4}">
                <adec:decorative xmlns:adec="http://schemas.microsoft.com/office/drawing/2017/decorative" val="0"/>
              </a:ext>
            </a:extLst>
          </p:cNvPr>
          <p:cNvGraphicFramePr>
            <a:graphicFrameLocks noGrp="1"/>
          </p:cNvGraphicFramePr>
          <p:nvPr>
            <p:ph idx="1"/>
            <p:extLst>
              <p:ext uri="{D42A27DB-BD31-4B8C-83A1-F6EECF244321}">
                <p14:modId xmlns:p14="http://schemas.microsoft.com/office/powerpoint/2010/main" val="2328668899"/>
              </p:ext>
            </p:extLst>
          </p:nvPr>
        </p:nvGraphicFramePr>
        <p:xfrm>
          <a:off x="838200" y="180091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23488102"/>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Slide Background">
            <a:extLst>
              <a:ext uri="{FF2B5EF4-FFF2-40B4-BE49-F238E27FC236}">
                <a16:creationId xmlns:a16="http://schemas.microsoft.com/office/drawing/2014/main" id="{3ECBE1F1-D69B-4AFA-ABD5-8E41720EF6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Different colored question marks">
            <a:extLst>
              <a:ext uri="{FF2B5EF4-FFF2-40B4-BE49-F238E27FC236}">
                <a16:creationId xmlns:a16="http://schemas.microsoft.com/office/drawing/2014/main" id="{142F3A5E-6F5F-F2A9-920B-046AC07BD054}"/>
              </a:ext>
            </a:extLst>
          </p:cNvPr>
          <p:cNvPicPr>
            <a:picLocks noChangeAspect="1"/>
          </p:cNvPicPr>
          <p:nvPr/>
        </p:nvPicPr>
        <p:blipFill rotWithShape="1">
          <a:blip r:embed="rId2"/>
          <a:srcRect l="26120" r="29505"/>
          <a:stretch/>
        </p:blipFill>
        <p:spPr>
          <a:xfrm>
            <a:off x="-1" y="-2"/>
            <a:ext cx="5410198" cy="6858002"/>
          </a:xfrm>
          <a:prstGeom prst="rect">
            <a:avLst/>
          </a:prstGeom>
        </p:spPr>
      </p:pic>
      <p:sp useBgFill="1">
        <p:nvSpPr>
          <p:cNvPr id="17" name="Rectangle 16">
            <a:extLst>
              <a:ext uri="{FF2B5EF4-FFF2-40B4-BE49-F238E27FC236}">
                <a16:creationId xmlns:a16="http://schemas.microsoft.com/office/drawing/2014/main" id="{603A6265-E10C-4B85-9C20-E75FCAF9C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0197" y="-1"/>
            <a:ext cx="6781802" cy="2286000"/>
          </a:xfrm>
          <a:prstGeom prst="rect">
            <a:avLst/>
          </a:prstGeom>
          <a:ln>
            <a:noFill/>
          </a:ln>
          <a:effectLst>
            <a:outerShdw blurRad="355600" dist="152400" sx="95000" sy="95000" algn="t" rotWithShape="0">
              <a:srgbClr val="000000">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9988CBD-7433-1768-4EFA-C29E0DA187CE}"/>
              </a:ext>
            </a:extLst>
          </p:cNvPr>
          <p:cNvSpPr>
            <a:spLocks noGrp="1"/>
          </p:cNvSpPr>
          <p:nvPr>
            <p:ph type="title"/>
          </p:nvPr>
        </p:nvSpPr>
        <p:spPr>
          <a:xfrm>
            <a:off x="6115317" y="405685"/>
            <a:ext cx="5464968" cy="1487123"/>
          </a:xfrm>
        </p:spPr>
        <p:txBody>
          <a:bodyPr>
            <a:normAutofit fontScale="90000"/>
          </a:bodyPr>
          <a:lstStyle/>
          <a:p>
            <a:pPr algn="ctr"/>
            <a:br>
              <a:rPr lang="en-US" sz="3400" dirty="0">
                <a:latin typeface="Century Schoolbook" panose="02040604050505020304" pitchFamily="18" charset="0"/>
              </a:rPr>
            </a:br>
            <a:r>
              <a:rPr lang="en-US" sz="3400" dirty="0">
                <a:latin typeface="Yu Mincho" panose="02020400000000000000" pitchFamily="18" charset="-128"/>
                <a:ea typeface="Yu Mincho" panose="02020400000000000000" pitchFamily="18" charset="-128"/>
              </a:rPr>
              <a:t>where we started...</a:t>
            </a:r>
            <a:br>
              <a:rPr lang="en-US" sz="3400" dirty="0"/>
            </a:br>
            <a:endParaRPr lang="en-US" sz="3400" dirty="0"/>
          </a:p>
        </p:txBody>
      </p:sp>
      <p:sp>
        <p:nvSpPr>
          <p:cNvPr id="3" name="Content Placeholder 2">
            <a:extLst>
              <a:ext uri="{FF2B5EF4-FFF2-40B4-BE49-F238E27FC236}">
                <a16:creationId xmlns:a16="http://schemas.microsoft.com/office/drawing/2014/main" id="{D78030B5-750B-AF80-64E7-004AF844C28F}"/>
              </a:ext>
            </a:extLst>
          </p:cNvPr>
          <p:cNvSpPr>
            <a:spLocks noGrp="1"/>
          </p:cNvSpPr>
          <p:nvPr>
            <p:ph idx="1"/>
          </p:nvPr>
        </p:nvSpPr>
        <p:spPr>
          <a:xfrm>
            <a:off x="6617208" y="2955437"/>
            <a:ext cx="5247340" cy="3496878"/>
          </a:xfrm>
        </p:spPr>
        <p:txBody>
          <a:bodyPr vert="horz" lIns="91440" tIns="45720" rIns="91440" bIns="45720" rtlCol="0" anchor="ctr">
            <a:normAutofit lnSpcReduction="10000"/>
          </a:bodyPr>
          <a:lstStyle/>
          <a:p>
            <a:r>
              <a:rPr lang="en-US" sz="2000" dirty="0">
                <a:latin typeface="Yu Mincho" panose="02020400000000000000" pitchFamily="18" charset="-128"/>
                <a:ea typeface="Yu Mincho" panose="02020400000000000000" pitchFamily="18" charset="-128"/>
              </a:rPr>
              <a:t>Lots of interest in diversifying collections, also lots of questions:</a:t>
            </a:r>
          </a:p>
          <a:p>
            <a:pPr lvl="1">
              <a:buFont typeface="Courier New" panose="020B0604020202020204" pitchFamily="34" charset="0"/>
              <a:buChar char="o"/>
            </a:pPr>
            <a:r>
              <a:rPr lang="en-US" sz="2000" dirty="0">
                <a:latin typeface="Yu Mincho" panose="02020400000000000000" pitchFamily="18" charset="-128"/>
                <a:ea typeface="Yu Mincho" panose="02020400000000000000" pitchFamily="18" charset="-128"/>
              </a:rPr>
              <a:t>How do we define diversity?</a:t>
            </a:r>
          </a:p>
          <a:p>
            <a:pPr lvl="1">
              <a:buFont typeface="Courier New" panose="020B0604020202020204" pitchFamily="34" charset="0"/>
              <a:buChar char="o"/>
            </a:pPr>
            <a:r>
              <a:rPr lang="en-US" sz="2000" dirty="0">
                <a:latin typeface="Yu Mincho" panose="02020400000000000000" pitchFamily="18" charset="-128"/>
                <a:ea typeface="Yu Mincho" panose="02020400000000000000" pitchFamily="18" charset="-128"/>
              </a:rPr>
              <a:t>How do we assess for diversity?</a:t>
            </a:r>
          </a:p>
          <a:p>
            <a:pPr lvl="1">
              <a:buFont typeface="Courier New" panose="020B0604020202020204" pitchFamily="34" charset="0"/>
              <a:buChar char="o"/>
            </a:pPr>
            <a:r>
              <a:rPr lang="en-US" sz="2000" dirty="0">
                <a:latin typeface="Yu Mincho" panose="02020400000000000000" pitchFamily="18" charset="-128"/>
                <a:ea typeface="Yu Mincho" panose="02020400000000000000" pitchFamily="18" charset="-128"/>
              </a:rPr>
              <a:t>How are we funding?</a:t>
            </a:r>
          </a:p>
          <a:p>
            <a:pPr lvl="1">
              <a:buFont typeface="Courier New" panose="020B0604020202020204" pitchFamily="34" charset="0"/>
              <a:buChar char="o"/>
            </a:pPr>
            <a:r>
              <a:rPr lang="en-US" sz="2000" dirty="0">
                <a:latin typeface="Yu Mincho" panose="02020400000000000000" pitchFamily="18" charset="-128"/>
                <a:ea typeface="Yu Mincho" panose="02020400000000000000" pitchFamily="18" charset="-128"/>
              </a:rPr>
              <a:t>Own voices: are we assigning identities to authors?</a:t>
            </a:r>
          </a:p>
          <a:p>
            <a:pPr lvl="1">
              <a:buFont typeface="Courier New" panose="020B0604020202020204" pitchFamily="34" charset="0"/>
              <a:buChar char="o"/>
            </a:pPr>
            <a:r>
              <a:rPr lang="en-US" sz="2000" dirty="0">
                <a:latin typeface="Yu Mincho" panose="02020400000000000000" pitchFamily="18" charset="-128"/>
                <a:ea typeface="Yu Mincho" panose="02020400000000000000" pitchFamily="18" charset="-128"/>
              </a:rPr>
              <a:t>What about all the barriers to publishing for marginalized folks?</a:t>
            </a:r>
          </a:p>
          <a:p>
            <a:r>
              <a:rPr lang="en-US" sz="2000" dirty="0">
                <a:latin typeface="Yu Mincho" panose="02020400000000000000" pitchFamily="18" charset="-128"/>
                <a:ea typeface="Yu Mincho" panose="02020400000000000000" pitchFamily="18" charset="-128"/>
              </a:rPr>
              <a:t>BIPOC STEM project 2021-22</a:t>
            </a:r>
          </a:p>
          <a:p>
            <a:r>
              <a:rPr lang="en-US" sz="2000" dirty="0">
                <a:latin typeface="Yu Mincho" panose="02020400000000000000" pitchFamily="18" charset="-128"/>
                <a:ea typeface="Yu Mincho" panose="02020400000000000000" pitchFamily="18" charset="-128"/>
              </a:rPr>
              <a:t>Alma reporting code</a:t>
            </a:r>
          </a:p>
          <a:p>
            <a:pPr marL="0" indent="0">
              <a:buNone/>
            </a:pPr>
            <a:endParaRPr lang="en-US" sz="1700" dirty="0"/>
          </a:p>
          <a:p>
            <a:endParaRPr lang="en-US" sz="1700" dirty="0"/>
          </a:p>
          <a:p>
            <a:pPr lvl="1">
              <a:buFont typeface="Courier New" panose="020B0604020202020204" pitchFamily="34" charset="0"/>
              <a:buChar char="o"/>
            </a:pPr>
            <a:endParaRPr lang="en-US" sz="1700" dirty="0"/>
          </a:p>
        </p:txBody>
      </p:sp>
    </p:spTree>
    <p:extLst>
      <p:ext uri="{BB962C8B-B14F-4D97-AF65-F5344CB8AC3E}">
        <p14:creationId xmlns:p14="http://schemas.microsoft.com/office/powerpoint/2010/main" val="451986305"/>
      </p:ext>
    </p:extLst>
  </p:cSld>
  <p:clrMapOvr>
    <a:masterClrMapping/>
  </p:clrMapOvr>
  <p:transition spd="med">
    <p:pull/>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92FEB64-6EEA-4759-B4A4-BD2C1E660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7393" y="847600"/>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5C59183-E284-6ECC-2896-18CEC2809E81}"/>
              </a:ext>
            </a:extLst>
          </p:cNvPr>
          <p:cNvSpPr>
            <a:spLocks noGrp="1"/>
          </p:cNvSpPr>
          <p:nvPr>
            <p:ph type="title"/>
          </p:nvPr>
        </p:nvSpPr>
        <p:spPr>
          <a:xfrm>
            <a:off x="978491" y="1181015"/>
            <a:ext cx="4077741" cy="4064628"/>
          </a:xfrm>
        </p:spPr>
        <p:txBody>
          <a:bodyPr>
            <a:normAutofit/>
          </a:bodyPr>
          <a:lstStyle/>
          <a:p>
            <a:pPr algn="ctr"/>
            <a:r>
              <a:rPr lang="en-US" dirty="0">
                <a:solidFill>
                  <a:srgbClr val="FFFFFF"/>
                </a:solidFill>
                <a:latin typeface="Yu Mincho" panose="02020400000000000000" pitchFamily="18" charset="-128"/>
                <a:ea typeface="Yu Mincho" panose="02020400000000000000" pitchFamily="18" charset="-128"/>
              </a:rPr>
              <a:t>how it's going </a:t>
            </a:r>
          </a:p>
        </p:txBody>
      </p:sp>
      <p:sp>
        <p:nvSpPr>
          <p:cNvPr id="12" name="Freeform: Shape 11">
            <a:extLst>
              <a:ext uri="{FF2B5EF4-FFF2-40B4-BE49-F238E27FC236}">
                <a16:creationId xmlns:a16="http://schemas.microsoft.com/office/drawing/2014/main" id="{14847E93-7DC1-4D4B-8829-B19AA7137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Freeform: Shape 16">
            <a:extLst>
              <a:ext uri="{FF2B5EF4-FFF2-40B4-BE49-F238E27FC236}">
                <a16:creationId xmlns:a16="http://schemas.microsoft.com/office/drawing/2014/main" id="{5566D6E1-03A1-4D73-A4E0-35D74D568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835A99-04AC-494A-A572-AFE8413CC9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Content Placeholder 2">
            <a:extLst>
              <a:ext uri="{FF2B5EF4-FFF2-40B4-BE49-F238E27FC236}">
                <a16:creationId xmlns:a16="http://schemas.microsoft.com/office/drawing/2014/main" id="{98F60748-5221-B195-7CC2-24512F8A541B}"/>
              </a:ext>
            </a:extLst>
          </p:cNvPr>
          <p:cNvSpPr>
            <a:spLocks noGrp="1"/>
          </p:cNvSpPr>
          <p:nvPr>
            <p:ph idx="1"/>
          </p:nvPr>
        </p:nvSpPr>
        <p:spPr>
          <a:xfrm>
            <a:off x="6096000" y="1181015"/>
            <a:ext cx="5975496" cy="4880489"/>
          </a:xfrm>
        </p:spPr>
        <p:txBody>
          <a:bodyPr vert="horz" lIns="91440" tIns="45720" rIns="91440" bIns="45720" rtlCol="0" anchor="t">
            <a:normAutofit/>
          </a:bodyPr>
          <a:lstStyle/>
          <a:p>
            <a:r>
              <a:rPr lang="en-US" dirty="0">
                <a:latin typeface="Yu Mincho" panose="02020400000000000000" pitchFamily="18" charset="-128"/>
                <a:ea typeface="Yu Mincho" panose="02020400000000000000" pitchFamily="18" charset="-128"/>
              </a:rPr>
              <a:t>DEIA funds for FY23-24 (and beyond)</a:t>
            </a:r>
          </a:p>
          <a:p>
            <a:r>
              <a:rPr lang="en-US" dirty="0">
                <a:latin typeface="Yu Mincho" panose="02020400000000000000" pitchFamily="18" charset="-128"/>
                <a:ea typeface="Yu Mincho" panose="02020400000000000000" pitchFamily="18" charset="-128"/>
              </a:rPr>
              <a:t>DEIA in Collections Working Group</a:t>
            </a:r>
          </a:p>
          <a:p>
            <a:r>
              <a:rPr lang="en-US" dirty="0">
                <a:latin typeface="Yu Mincho" panose="02020400000000000000" pitchFamily="18" charset="-128"/>
                <a:ea typeface="Yu Mincho" panose="02020400000000000000" pitchFamily="18" charset="-128"/>
                <a:cs typeface="Arial"/>
              </a:rPr>
              <a:t>Library Journal Course (Fall 2023): How to Build and Defend Inclusive Collections - a few takeaways</a:t>
            </a:r>
          </a:p>
          <a:p>
            <a:r>
              <a:rPr lang="en-US" dirty="0">
                <a:latin typeface="Yu Mincho" panose="02020400000000000000" pitchFamily="18" charset="-128"/>
                <a:ea typeface="Yu Mincho" panose="02020400000000000000" pitchFamily="18" charset="-128"/>
                <a:cs typeface="Arial"/>
              </a:rPr>
              <a:t>Future: Ithaka S+R Diversifying Collections cohort project</a:t>
            </a:r>
            <a:endParaRPr lang="en-US" dirty="0">
              <a:latin typeface="Yu Mincho" panose="02020400000000000000" pitchFamily="18" charset="-128"/>
              <a:ea typeface="Yu Mincho" panose="02020400000000000000" pitchFamily="18" charset="-128"/>
            </a:endParaRPr>
          </a:p>
        </p:txBody>
      </p:sp>
      <p:sp>
        <p:nvSpPr>
          <p:cNvPr id="18" name="Freeform: Shape 17">
            <a:extLst>
              <a:ext uri="{FF2B5EF4-FFF2-40B4-BE49-F238E27FC236}">
                <a16:creationId xmlns:a16="http://schemas.microsoft.com/office/drawing/2014/main" id="{7B786209-1B0B-4CA9-9BDD-F7327066A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0505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1080613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71" name="Rectangle 70">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522446"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999492C-9E98-4609-25AC-D46C9712B3F4}"/>
              </a:ext>
            </a:extLst>
          </p:cNvPr>
          <p:cNvSpPr>
            <a:spLocks noGrp="1"/>
          </p:cNvSpPr>
          <p:nvPr>
            <p:ph type="title"/>
          </p:nvPr>
        </p:nvSpPr>
        <p:spPr>
          <a:xfrm>
            <a:off x="93306" y="350196"/>
            <a:ext cx="5628764" cy="1624520"/>
          </a:xfrm>
        </p:spPr>
        <p:txBody>
          <a:bodyPr anchor="ctr">
            <a:normAutofit/>
          </a:bodyPr>
          <a:lstStyle/>
          <a:p>
            <a:pPr algn="ctr"/>
            <a:r>
              <a:rPr lang="en-US" sz="2800" dirty="0">
                <a:latin typeface="Yu Mincho" panose="02020400000000000000" pitchFamily="18" charset="-128"/>
                <a:ea typeface="Yu Mincho" panose="02020400000000000000" pitchFamily="18" charset="-128"/>
              </a:rPr>
              <a:t>The Public Librarian Perspective</a:t>
            </a:r>
          </a:p>
        </p:txBody>
      </p:sp>
      <p:sp>
        <p:nvSpPr>
          <p:cNvPr id="34" name="Content Placeholder 2">
            <a:extLst>
              <a:ext uri="{FF2B5EF4-FFF2-40B4-BE49-F238E27FC236}">
                <a16:creationId xmlns:a16="http://schemas.microsoft.com/office/drawing/2014/main" id="{0606921E-3AC5-DA68-90D1-C4E2BB5B91D7}"/>
              </a:ext>
            </a:extLst>
          </p:cNvPr>
          <p:cNvSpPr>
            <a:spLocks noGrp="1"/>
          </p:cNvSpPr>
          <p:nvPr>
            <p:ph idx="1"/>
          </p:nvPr>
        </p:nvSpPr>
        <p:spPr>
          <a:xfrm>
            <a:off x="111312" y="2765425"/>
            <a:ext cx="5984687" cy="4092574"/>
          </a:xfrm>
        </p:spPr>
        <p:txBody>
          <a:bodyPr vert="horz" lIns="91440" tIns="45720" rIns="91440" bIns="45720" rtlCol="0" anchor="ctr">
            <a:normAutofit/>
          </a:bodyPr>
          <a:lstStyle/>
          <a:p>
            <a:r>
              <a:rPr lang="en-US" sz="2200" dirty="0">
                <a:latin typeface="Yu Mincho" panose="02020400000000000000" pitchFamily="18" charset="-128"/>
                <a:ea typeface="Yu Mincho" panose="02020400000000000000" pitchFamily="18" charset="-128"/>
                <a:cs typeface="Cordia New" panose="020B0502040204020203" pitchFamily="34" charset="-34"/>
              </a:rPr>
              <a:t>In many ways, diversifying library collections in public libraries has begun to move faster than academic publishing (time frame to publish, etc.)</a:t>
            </a:r>
          </a:p>
          <a:p>
            <a:pPr lvl="1"/>
            <a:r>
              <a:rPr lang="en-US" sz="2000" dirty="0">
                <a:latin typeface="Yu Mincho" panose="02020400000000000000" pitchFamily="18" charset="-128"/>
                <a:ea typeface="Yu Mincho" panose="02020400000000000000" pitchFamily="18" charset="-128"/>
                <a:cs typeface="Cordia New" panose="020B0502040204020203" pitchFamily="34" charset="-34"/>
              </a:rPr>
              <a:t>Diversity Audits, New Materials</a:t>
            </a:r>
          </a:p>
          <a:p>
            <a:pPr lvl="1"/>
            <a:r>
              <a:rPr lang="en-US" sz="2000">
                <a:latin typeface="Yu Mincho" panose="02020400000000000000" pitchFamily="18" charset="-128"/>
                <a:ea typeface="Yu Mincho" panose="02020400000000000000" pitchFamily="18" charset="-128"/>
                <a:cs typeface="Cordia New" panose="020B0502040204020203" pitchFamily="34" charset="-34"/>
              </a:rPr>
              <a:t>Consider acquisition numbers</a:t>
            </a:r>
            <a:endParaRPr lang="en-US" sz="2000" dirty="0">
              <a:latin typeface="Yu Mincho" panose="02020400000000000000" pitchFamily="18" charset="-128"/>
              <a:ea typeface="Yu Mincho" panose="02020400000000000000" pitchFamily="18" charset="-128"/>
              <a:cs typeface="Cordia New" panose="020B0502040204020203" pitchFamily="34" charset="-34"/>
            </a:endParaRPr>
          </a:p>
          <a:p>
            <a:r>
              <a:rPr lang="en-US" sz="2200" dirty="0">
                <a:latin typeface="Yu Mincho" panose="02020400000000000000" pitchFamily="18" charset="-128"/>
                <a:ea typeface="Yu Mincho" panose="02020400000000000000" pitchFamily="18" charset="-128"/>
                <a:cs typeface="Cordia New" panose="020B0502040204020203" pitchFamily="34" charset="-34"/>
              </a:rPr>
              <a:t>Often, there are struggles in public libraries as well, with diversifying collections.</a:t>
            </a:r>
          </a:p>
          <a:p>
            <a:pPr lvl="1">
              <a:buFont typeface="Courier New" panose="020B0604020202020204" pitchFamily="34" charset="0"/>
              <a:buChar char="o"/>
            </a:pPr>
            <a:r>
              <a:rPr lang="en-US" sz="2200" dirty="0">
                <a:latin typeface="Yu Mincho" panose="02020400000000000000" pitchFamily="18" charset="-128"/>
                <a:ea typeface="Yu Mincho" panose="02020400000000000000" pitchFamily="18" charset="-128"/>
                <a:cs typeface="Cordia New" panose="020B0502040204020203" pitchFamily="34" charset="-34"/>
              </a:rPr>
              <a:t>Actual diversity vs. Diverse illustrations</a:t>
            </a:r>
          </a:p>
          <a:p>
            <a:pPr lvl="1">
              <a:buFont typeface="Courier New" panose="020B0604020202020204" pitchFamily="34" charset="0"/>
              <a:buChar char="o"/>
            </a:pPr>
            <a:r>
              <a:rPr lang="en-US" sz="2200" dirty="0">
                <a:latin typeface="Yu Mincho" panose="02020400000000000000" pitchFamily="18" charset="-128"/>
                <a:ea typeface="Yu Mincho" panose="02020400000000000000" pitchFamily="18" charset="-128"/>
                <a:cs typeface="Cordia New" panose="020B0502040204020203" pitchFamily="34" charset="-34"/>
              </a:rPr>
              <a:t>Resistance to subjects of race, class, gender, sexuality, etc.</a:t>
            </a:r>
          </a:p>
          <a:p>
            <a:pPr lvl="1">
              <a:buFont typeface="Courier New" panose="020B0604020202020204" pitchFamily="34" charset="0"/>
              <a:buChar char="o"/>
            </a:pPr>
            <a:endParaRPr lang="en-US" sz="1900" dirty="0"/>
          </a:p>
          <a:p>
            <a:pPr marL="0" indent="0">
              <a:buNone/>
            </a:pPr>
            <a:endParaRPr lang="en-US" sz="1900" dirty="0"/>
          </a:p>
        </p:txBody>
      </p:sp>
      <p:pic>
        <p:nvPicPr>
          <p:cNvPr id="31" name="Picture 30" descr="Stack of multi-coloured books">
            <a:extLst>
              <a:ext uri="{FF2B5EF4-FFF2-40B4-BE49-F238E27FC236}">
                <a16:creationId xmlns:a16="http://schemas.microsoft.com/office/drawing/2014/main" id="{2E656DB5-C512-0028-A200-95A61FCE3CBF}"/>
              </a:ext>
            </a:extLst>
          </p:cNvPr>
          <p:cNvPicPr>
            <a:picLocks noChangeAspect="1"/>
          </p:cNvPicPr>
          <p:nvPr/>
        </p:nvPicPr>
        <p:blipFill rotWithShape="1">
          <a:blip r:embed="rId2"/>
          <a:srcRect l="32159" r="32914" b="1"/>
          <a:stretch/>
        </p:blipFill>
        <p:spPr>
          <a:xfrm>
            <a:off x="6096000" y="1"/>
            <a:ext cx="6102825" cy="6858000"/>
          </a:xfrm>
          <a:prstGeom prst="rect">
            <a:avLst/>
          </a:prstGeom>
        </p:spPr>
      </p:pic>
    </p:spTree>
    <p:extLst>
      <p:ext uri="{BB962C8B-B14F-4D97-AF65-F5344CB8AC3E}">
        <p14:creationId xmlns:p14="http://schemas.microsoft.com/office/powerpoint/2010/main" val="98260309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999492C-9E98-4609-25AC-D46C9712B3F4}"/>
              </a:ext>
            </a:extLst>
          </p:cNvPr>
          <p:cNvSpPr>
            <a:spLocks noGrp="1"/>
          </p:cNvSpPr>
          <p:nvPr>
            <p:ph type="title"/>
          </p:nvPr>
        </p:nvSpPr>
        <p:spPr>
          <a:xfrm>
            <a:off x="838200" y="365125"/>
            <a:ext cx="10515600" cy="1325563"/>
          </a:xfrm>
        </p:spPr>
        <p:txBody>
          <a:bodyPr>
            <a:normAutofit/>
          </a:bodyPr>
          <a:lstStyle/>
          <a:p>
            <a:r>
              <a:rPr lang="en-US" sz="5400" dirty="0">
                <a:latin typeface="Yu Mincho" panose="02020400000000000000" pitchFamily="18" charset="-128"/>
                <a:ea typeface="Yu Mincho" panose="02020400000000000000" pitchFamily="18" charset="-128"/>
              </a:rPr>
              <a:t>The Public Librarian Perspective</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606921E-3AC5-DA68-90D1-C4E2BB5B91D7}"/>
              </a:ext>
            </a:extLst>
          </p:cNvPr>
          <p:cNvSpPr>
            <a:spLocks noGrp="1"/>
          </p:cNvSpPr>
          <p:nvPr>
            <p:ph idx="1"/>
          </p:nvPr>
        </p:nvSpPr>
        <p:spPr>
          <a:xfrm>
            <a:off x="838200" y="1929384"/>
            <a:ext cx="10515600" cy="4251960"/>
          </a:xfrm>
        </p:spPr>
        <p:txBody>
          <a:bodyPr vert="horz" lIns="91440" tIns="45720" rIns="91440" bIns="45720" rtlCol="0">
            <a:normAutofit fontScale="92500" lnSpcReduction="10000"/>
          </a:bodyPr>
          <a:lstStyle/>
          <a:p>
            <a:pPr marL="457200" indent="-457200"/>
            <a:r>
              <a:rPr lang="en-US" sz="2000" dirty="0">
                <a:latin typeface="Yu Mincho" panose="02020400000000000000" pitchFamily="18" charset="-128"/>
                <a:ea typeface="Yu Mincho" panose="02020400000000000000" pitchFamily="18" charset="-128"/>
              </a:rPr>
              <a:t>There are connections that can be made in public and academic libraries. </a:t>
            </a:r>
          </a:p>
          <a:p>
            <a:pPr lvl="1">
              <a:buFont typeface="Courier New" panose="020B0604020202020204" pitchFamily="34" charset="0"/>
              <a:buChar char="o"/>
            </a:pPr>
            <a:r>
              <a:rPr lang="en-US" sz="2000" dirty="0">
                <a:latin typeface="Yu Mincho" panose="02020400000000000000" pitchFamily="18" charset="-128"/>
                <a:ea typeface="Yu Mincho" panose="02020400000000000000" pitchFamily="18" charset="-128"/>
              </a:rPr>
              <a:t>How we support each other, what we offer, &amp; to whom we offer it. </a:t>
            </a:r>
          </a:p>
          <a:p>
            <a:pPr lvl="1">
              <a:buFont typeface="Courier New" panose="020B0604020202020204" pitchFamily="34" charset="0"/>
              <a:buChar char="o"/>
            </a:pPr>
            <a:r>
              <a:rPr lang="en-US" sz="2000" dirty="0">
                <a:latin typeface="Yu Mincho" panose="02020400000000000000" pitchFamily="18" charset="-128"/>
                <a:ea typeface="Yu Mincho" panose="02020400000000000000" pitchFamily="18" charset="-128"/>
              </a:rPr>
              <a:t>Book banning</a:t>
            </a:r>
          </a:p>
          <a:p>
            <a:pPr lvl="1">
              <a:buFont typeface="Courier New" panose="020B0604020202020204" pitchFamily="34" charset="0"/>
              <a:buChar char="o"/>
            </a:pPr>
            <a:r>
              <a:rPr lang="en-US" sz="2000" dirty="0">
                <a:latin typeface="Yu Mincho" panose="02020400000000000000" pitchFamily="18" charset="-128"/>
                <a:ea typeface="Yu Mincho" panose="02020400000000000000" pitchFamily="18" charset="-128"/>
              </a:rPr>
              <a:t>How do we support children to become adults who publish materials, general or academic? </a:t>
            </a:r>
          </a:p>
          <a:p>
            <a:pPr lvl="2">
              <a:buFont typeface="Wingdings" panose="020B0604020202020204" pitchFamily="34" charset="0"/>
              <a:buChar char="§"/>
            </a:pPr>
            <a:r>
              <a:rPr lang="en-US" dirty="0">
                <a:latin typeface="Yu Mincho" panose="02020400000000000000" pitchFamily="18" charset="-128"/>
                <a:ea typeface="Yu Mincho" panose="02020400000000000000" pitchFamily="18" charset="-128"/>
              </a:rPr>
              <a:t>Seeing themselves on the shelves, access to learning (experiential) </a:t>
            </a:r>
          </a:p>
          <a:p>
            <a:pPr lvl="2">
              <a:buFont typeface="Wingdings" panose="020B0604020202020204" pitchFamily="34" charset="0"/>
              <a:buChar char="§"/>
            </a:pPr>
            <a:r>
              <a:rPr lang="en-US" dirty="0">
                <a:latin typeface="Yu Mincho" panose="02020400000000000000" pitchFamily="18" charset="-128"/>
                <a:ea typeface="Yu Mincho" panose="02020400000000000000" pitchFamily="18" charset="-128"/>
              </a:rPr>
              <a:t>Understanding systemic and systematic racism, and the hierarchical structures that keep people locked out of systems.</a:t>
            </a:r>
          </a:p>
          <a:p>
            <a:pPr lvl="2">
              <a:buFont typeface="Wingdings" panose="020B0604020202020204" pitchFamily="34" charset="0"/>
              <a:buChar char="§"/>
            </a:pPr>
            <a:r>
              <a:rPr lang="en-US" dirty="0">
                <a:latin typeface="Yu Mincho" panose="02020400000000000000" pitchFamily="18" charset="-128"/>
                <a:ea typeface="Yu Mincho" panose="02020400000000000000" pitchFamily="18" charset="-128"/>
              </a:rPr>
              <a:t>Willing to be active participants in dismantling the school-to-prison pipeline.</a:t>
            </a:r>
          </a:p>
          <a:p>
            <a:pPr lvl="2">
              <a:buFont typeface="Wingdings" panose="020B0604020202020204" pitchFamily="34" charset="0"/>
              <a:buChar char="§"/>
            </a:pPr>
            <a:r>
              <a:rPr lang="en-US" dirty="0">
                <a:latin typeface="Yu Mincho" panose="02020400000000000000" pitchFamily="18" charset="-128"/>
                <a:ea typeface="Yu Mincho" panose="02020400000000000000" pitchFamily="18" charset="-128"/>
              </a:rPr>
              <a:t>Offering equitable support</a:t>
            </a:r>
          </a:p>
          <a:p>
            <a:pPr lvl="2">
              <a:buFont typeface="Wingdings" panose="020B0604020202020204" pitchFamily="34" charset="0"/>
              <a:buChar char="§"/>
            </a:pPr>
            <a:r>
              <a:rPr lang="en-US" dirty="0">
                <a:latin typeface="Yu Mincho" panose="02020400000000000000" pitchFamily="18" charset="-128"/>
                <a:ea typeface="Yu Mincho" panose="02020400000000000000" pitchFamily="18" charset="-128"/>
              </a:rPr>
              <a:t>University Presses strategically seeking out diverse authors.   </a:t>
            </a:r>
          </a:p>
          <a:p>
            <a:pPr marL="457200" lvl="1" indent="0">
              <a:buNone/>
            </a:pPr>
            <a:endParaRPr lang="en-US" sz="2000" dirty="0">
              <a:latin typeface="Yu Mincho" panose="02020400000000000000" pitchFamily="18" charset="-128"/>
              <a:ea typeface="Yu Mincho" panose="02020400000000000000" pitchFamily="18" charset="-128"/>
            </a:endParaRPr>
          </a:p>
          <a:p>
            <a:pPr marL="457200" lvl="1" indent="0">
              <a:buNone/>
            </a:pPr>
            <a:r>
              <a:rPr lang="en-US" sz="2000" dirty="0">
                <a:latin typeface="Yu Mincho" panose="02020400000000000000" pitchFamily="18" charset="-128"/>
                <a:ea typeface="Yu Mincho" panose="02020400000000000000" pitchFamily="18" charset="-128"/>
              </a:rPr>
              <a:t>So, what are the numbers?</a:t>
            </a:r>
          </a:p>
          <a:p>
            <a:pPr marL="457200" lvl="1" indent="0">
              <a:buNone/>
            </a:pPr>
            <a:r>
              <a:rPr lang="en-US" sz="2000" dirty="0">
                <a:latin typeface="Yu Mincho" panose="02020400000000000000" pitchFamily="18" charset="-128"/>
                <a:ea typeface="Yu Mincho" panose="02020400000000000000" pitchFamily="18" charset="-128"/>
                <a:cs typeface="+mn-lt"/>
                <a:hlinkClick r:id="rId2"/>
              </a:rPr>
              <a:t>WHERE IS THE DIVERSITY IN PUBLISHING? THE 2023 DIVERSITY BASELINE SURVEY RESULTS | Lee &amp; Low Blog (leeandlow.com)</a:t>
            </a:r>
            <a:endParaRPr lang="en-US" sz="2000" dirty="0">
              <a:latin typeface="Yu Mincho" panose="02020400000000000000" pitchFamily="18" charset="-128"/>
              <a:ea typeface="Yu Mincho" panose="02020400000000000000" pitchFamily="18" charset="-128"/>
              <a:cs typeface="+mn-lt"/>
            </a:endParaRPr>
          </a:p>
          <a:p>
            <a:pPr lvl="1">
              <a:buFont typeface="Courier New" panose="020B0604020202020204" pitchFamily="34" charset="0"/>
              <a:buChar char="o"/>
            </a:pPr>
            <a:endParaRPr lang="en-US" sz="1900" dirty="0"/>
          </a:p>
          <a:p>
            <a:pPr lvl="1">
              <a:buFont typeface="Courier New" panose="020B0604020202020204" pitchFamily="34" charset="0"/>
              <a:buChar char="o"/>
            </a:pPr>
            <a:endParaRPr lang="en-US" sz="1900" dirty="0"/>
          </a:p>
          <a:p>
            <a:pPr lvl="1">
              <a:buFont typeface="Courier New" panose="020B0604020202020204" pitchFamily="34" charset="0"/>
              <a:buChar char="o"/>
            </a:pPr>
            <a:endParaRPr lang="en-US" sz="1900" dirty="0"/>
          </a:p>
        </p:txBody>
      </p:sp>
    </p:spTree>
    <p:extLst>
      <p:ext uri="{BB962C8B-B14F-4D97-AF65-F5344CB8AC3E}">
        <p14:creationId xmlns:p14="http://schemas.microsoft.com/office/powerpoint/2010/main" val="3047035248"/>
      </p:ext>
    </p:extLst>
  </p:cSld>
  <p:clrMapOvr>
    <a:masterClrMapping/>
  </p:clrMapOvr>
  <p:transition spd="slow">
    <p:cover/>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4C10CBC8-7837-4750-8EE9-B4C3D50488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69014793-11D4-4A17-9261-1A2E683ADF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104482" y="-5104482"/>
            <a:ext cx="1983037" cy="12192001"/>
          </a:xfrm>
          <a:custGeom>
            <a:avLst/>
            <a:gdLst>
              <a:gd name="connsiteX0" fmla="*/ 0 w 1983037"/>
              <a:gd name="connsiteY0" fmla="*/ 0 h 12192001"/>
              <a:gd name="connsiteX1" fmla="*/ 0 w 1983037"/>
              <a:gd name="connsiteY1" fmla="*/ 12192001 h 12192001"/>
              <a:gd name="connsiteX2" fmla="*/ 1945626 w 1983037"/>
              <a:gd name="connsiteY2" fmla="*/ 12192001 h 12192001"/>
              <a:gd name="connsiteX3" fmla="*/ 1914883 w 1983037"/>
              <a:gd name="connsiteY3" fmla="*/ 11926947 h 12192001"/>
              <a:gd name="connsiteX4" fmla="*/ 1887405 w 1983037"/>
              <a:gd name="connsiteY4" fmla="*/ 10882179 h 12192001"/>
              <a:gd name="connsiteX5" fmla="*/ 1955094 w 1983037"/>
              <a:gd name="connsiteY5" fmla="*/ 9717835 h 12192001"/>
              <a:gd name="connsiteX6" fmla="*/ 1955094 w 1983037"/>
              <a:gd name="connsiteY6" fmla="*/ 9338013 h 12192001"/>
              <a:gd name="connsiteX7" fmla="*/ 1947423 w 1983037"/>
              <a:gd name="connsiteY7" fmla="*/ 8936699 h 12192001"/>
              <a:gd name="connsiteX8" fmla="*/ 1949002 w 1983037"/>
              <a:gd name="connsiteY8" fmla="*/ 7709920 h 12192001"/>
              <a:gd name="connsiteX9" fmla="*/ 1930276 w 1983037"/>
              <a:gd name="connsiteY9" fmla="*/ 6277504 h 12192001"/>
              <a:gd name="connsiteX10" fmla="*/ 1954643 w 1983037"/>
              <a:gd name="connsiteY10" fmla="*/ 5307481 h 12192001"/>
              <a:gd name="connsiteX11" fmla="*/ 1944941 w 1983037"/>
              <a:gd name="connsiteY11" fmla="*/ 4949831 h 12192001"/>
              <a:gd name="connsiteX12" fmla="*/ 1961187 w 1983037"/>
              <a:gd name="connsiteY12" fmla="*/ 4137481 h 12192001"/>
              <a:gd name="connsiteX13" fmla="*/ 1964118 w 1983037"/>
              <a:gd name="connsiteY13" fmla="*/ 3194148 h 12192001"/>
              <a:gd name="connsiteX14" fmla="*/ 1914708 w 1983037"/>
              <a:gd name="connsiteY14" fmla="*/ 1979808 h 12192001"/>
              <a:gd name="connsiteX15" fmla="*/ 1949679 w 1983037"/>
              <a:gd name="connsiteY15" fmla="*/ 1443897 h 12192001"/>
              <a:gd name="connsiteX16" fmla="*/ 1942685 w 1983037"/>
              <a:gd name="connsiteY16" fmla="*/ 749860 h 12192001"/>
              <a:gd name="connsiteX17" fmla="*/ 1933706 w 1983037"/>
              <a:gd name="connsiteY17" fmla="*/ 168558 h 12192001"/>
              <a:gd name="connsiteX18" fmla="*/ 1950785 w 1983037"/>
              <a:gd name="connsiteY18" fmla="*/ 0 h 12192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83037" h="12192001">
                <a:moveTo>
                  <a:pt x="0" y="0"/>
                </a:moveTo>
                <a:lnTo>
                  <a:pt x="0" y="12192001"/>
                </a:lnTo>
                <a:lnTo>
                  <a:pt x="1945626" y="12192001"/>
                </a:lnTo>
                <a:lnTo>
                  <a:pt x="1914883" y="11926947"/>
                </a:lnTo>
                <a:cubicBezTo>
                  <a:pt x="1884529" y="11579709"/>
                  <a:pt x="1881652" y="11231009"/>
                  <a:pt x="1887405" y="10882179"/>
                </a:cubicBezTo>
                <a:cubicBezTo>
                  <a:pt x="1893725" y="10493309"/>
                  <a:pt x="1911547" y="10104667"/>
                  <a:pt x="1955094" y="9717835"/>
                </a:cubicBezTo>
                <a:cubicBezTo>
                  <a:pt x="1966715" y="9591491"/>
                  <a:pt x="1966715" y="9464357"/>
                  <a:pt x="1955094" y="9338013"/>
                </a:cubicBezTo>
                <a:cubicBezTo>
                  <a:pt x="1945663" y="9204453"/>
                  <a:pt x="1943091" y="9070511"/>
                  <a:pt x="1947423" y="8936699"/>
                </a:cubicBezTo>
                <a:cubicBezTo>
                  <a:pt x="1960283" y="8527701"/>
                  <a:pt x="1930726" y="8118470"/>
                  <a:pt x="1949002" y="7709920"/>
                </a:cubicBezTo>
                <a:cubicBezTo>
                  <a:pt x="1970436" y="7231918"/>
                  <a:pt x="1945393" y="6755049"/>
                  <a:pt x="1930276" y="6277504"/>
                </a:cubicBezTo>
                <a:cubicBezTo>
                  <a:pt x="1920123" y="5954014"/>
                  <a:pt x="1913803" y="5630292"/>
                  <a:pt x="1954643" y="5307481"/>
                </a:cubicBezTo>
                <a:cubicBezTo>
                  <a:pt x="1969761" y="5188718"/>
                  <a:pt x="1956899" y="5068596"/>
                  <a:pt x="1944941" y="4949831"/>
                </a:cubicBezTo>
                <a:cubicBezTo>
                  <a:pt x="1917866" y="4678139"/>
                  <a:pt x="1932758" y="4407584"/>
                  <a:pt x="1961187" y="4137481"/>
                </a:cubicBezTo>
                <a:cubicBezTo>
                  <a:pt x="1994579" y="3823035"/>
                  <a:pt x="1984877" y="3508818"/>
                  <a:pt x="1964118" y="3194148"/>
                </a:cubicBezTo>
                <a:cubicBezTo>
                  <a:pt x="1937270" y="2789895"/>
                  <a:pt x="1903424" y="2387003"/>
                  <a:pt x="1914708" y="1979808"/>
                </a:cubicBezTo>
                <a:cubicBezTo>
                  <a:pt x="1919446" y="1800868"/>
                  <a:pt x="1935466" y="1622384"/>
                  <a:pt x="1949679" y="1443897"/>
                </a:cubicBezTo>
                <a:cubicBezTo>
                  <a:pt x="1964278" y="1212701"/>
                  <a:pt x="1961931" y="980722"/>
                  <a:pt x="1942685" y="749860"/>
                </a:cubicBezTo>
                <a:cubicBezTo>
                  <a:pt x="1929825" y="555933"/>
                  <a:pt x="1921533" y="362007"/>
                  <a:pt x="1933706" y="168558"/>
                </a:cubicBezTo>
                <a:lnTo>
                  <a:pt x="1950785"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EB51F203-B6F5-CF06-0C0C-3C84D4603F5A}"/>
              </a:ext>
            </a:extLst>
          </p:cNvPr>
          <p:cNvSpPr>
            <a:spLocks noGrp="1"/>
          </p:cNvSpPr>
          <p:nvPr>
            <p:ph type="title"/>
          </p:nvPr>
        </p:nvSpPr>
        <p:spPr>
          <a:xfrm>
            <a:off x="838200" y="365125"/>
            <a:ext cx="10515600" cy="1325563"/>
          </a:xfrm>
        </p:spPr>
        <p:txBody>
          <a:bodyPr>
            <a:normAutofit/>
          </a:bodyPr>
          <a:lstStyle/>
          <a:p>
            <a:pPr algn="ctr"/>
            <a:r>
              <a:rPr lang="en-US" sz="4600" dirty="0">
                <a:solidFill>
                  <a:srgbClr val="FFFFFF"/>
                </a:solidFill>
                <a:latin typeface="Yu Mincho" panose="02020400000000000000" pitchFamily="18" charset="-128"/>
                <a:ea typeface="Yu Mincho" panose="02020400000000000000" pitchFamily="18" charset="-128"/>
              </a:rPr>
              <a:t>Lessons Learned </a:t>
            </a:r>
          </a:p>
        </p:txBody>
      </p:sp>
      <p:sp>
        <p:nvSpPr>
          <p:cNvPr id="3" name="Content Placeholder 2">
            <a:extLst>
              <a:ext uri="{FF2B5EF4-FFF2-40B4-BE49-F238E27FC236}">
                <a16:creationId xmlns:a16="http://schemas.microsoft.com/office/drawing/2014/main" id="{05DA1D8F-DB2A-D607-8AF3-A1604C6D7E41}"/>
              </a:ext>
            </a:extLst>
          </p:cNvPr>
          <p:cNvSpPr>
            <a:spLocks/>
          </p:cNvSpPr>
          <p:nvPr/>
        </p:nvSpPr>
        <p:spPr>
          <a:xfrm>
            <a:off x="1339130" y="2463323"/>
            <a:ext cx="5647407" cy="3713639"/>
          </a:xfrm>
          <a:prstGeom prst="rect">
            <a:avLst/>
          </a:prstGeom>
        </p:spPr>
        <p:txBody>
          <a:bodyPr vert="horz" lIns="91440" tIns="45720" rIns="91440" bIns="45720" rtlCol="0" anchor="t">
            <a:normAutofit/>
          </a:bodyPr>
          <a:lstStyle/>
          <a:p>
            <a:pPr defTabSz="777240">
              <a:spcAft>
                <a:spcPts val="600"/>
              </a:spcAft>
            </a:pPr>
            <a:r>
              <a:rPr lang="en-US" kern="1200" dirty="0">
                <a:solidFill>
                  <a:schemeClr val="tx1"/>
                </a:solidFill>
                <a:latin typeface="Yu Mincho" panose="02020400000000000000" pitchFamily="18" charset="-128"/>
                <a:ea typeface="Yu Mincho" panose="02020400000000000000" pitchFamily="18" charset="-128"/>
              </a:rPr>
              <a:t>The dead end of enrollment data</a:t>
            </a:r>
          </a:p>
          <a:p>
            <a:pPr marL="388620" lvl="1" defTabSz="777240">
              <a:spcAft>
                <a:spcPts val="600"/>
              </a:spcAft>
            </a:pPr>
            <a:r>
              <a:rPr lang="en-US" kern="1200" dirty="0">
                <a:solidFill>
                  <a:schemeClr val="tx1"/>
                </a:solidFill>
                <a:latin typeface="Yu Mincho" panose="02020400000000000000" pitchFamily="18" charset="-128"/>
                <a:ea typeface="Yu Mincho" panose="02020400000000000000" pitchFamily="18" charset="-128"/>
              </a:rPr>
              <a:t>International [nonresidents] = 25-30% of population!</a:t>
            </a:r>
          </a:p>
          <a:p>
            <a:pPr defTabSz="777240">
              <a:spcAft>
                <a:spcPts val="600"/>
              </a:spcAft>
            </a:pPr>
            <a:r>
              <a:rPr lang="en-US" kern="1200" dirty="0">
                <a:solidFill>
                  <a:schemeClr val="tx1"/>
                </a:solidFill>
                <a:latin typeface="Yu Mincho" panose="02020400000000000000" pitchFamily="18" charset="-128"/>
                <a:ea typeface="Yu Mincho" panose="02020400000000000000" pitchFamily="18" charset="-128"/>
              </a:rPr>
              <a:t>Building meaningful support of public libraries through collection development</a:t>
            </a:r>
          </a:p>
          <a:p>
            <a:pPr defTabSz="777240">
              <a:spcAft>
                <a:spcPts val="600"/>
              </a:spcAft>
            </a:pPr>
            <a:r>
              <a:rPr lang="en-US" kern="1200" dirty="0">
                <a:solidFill>
                  <a:schemeClr val="tx1"/>
                </a:solidFill>
                <a:latin typeface="Yu Mincho" panose="02020400000000000000" pitchFamily="18" charset="-128"/>
                <a:ea typeface="Yu Mincho" panose="02020400000000000000" pitchFamily="18" charset="-128"/>
              </a:rPr>
              <a:t>Observations from other organizations:  falling into minutiae</a:t>
            </a:r>
          </a:p>
          <a:p>
            <a:pPr defTabSz="777240">
              <a:spcAft>
                <a:spcPts val="600"/>
              </a:spcAft>
            </a:pPr>
            <a:r>
              <a:rPr lang="en-US" kern="1200" dirty="0">
                <a:solidFill>
                  <a:schemeClr val="tx1"/>
                </a:solidFill>
                <a:latin typeface="Yu Mincho" panose="02020400000000000000" pitchFamily="18" charset="-128"/>
                <a:ea typeface="Yu Mincho" panose="02020400000000000000" pitchFamily="18" charset="-128"/>
              </a:rPr>
              <a:t>A future path forward:  patching the publishing pipeline</a:t>
            </a:r>
            <a:endParaRPr lang="en-US" dirty="0">
              <a:latin typeface="Yu Mincho" panose="02020400000000000000" pitchFamily="18" charset="-128"/>
              <a:ea typeface="Yu Mincho" panose="02020400000000000000" pitchFamily="18" charset="-128"/>
            </a:endParaRPr>
          </a:p>
        </p:txBody>
      </p:sp>
      <p:pic>
        <p:nvPicPr>
          <p:cNvPr id="7" name="Picture 6" descr="A screenshot of the UR Diversity dashboard from 2015-2019.  International students are labeled as 'nonresident aliens'.">
            <a:extLst>
              <a:ext uri="{FF2B5EF4-FFF2-40B4-BE49-F238E27FC236}">
                <a16:creationId xmlns:a16="http://schemas.microsoft.com/office/drawing/2014/main" id="{A04FE72B-E075-BCAD-BA70-D47BA3FDAA6F}"/>
              </a:ext>
            </a:extLst>
          </p:cNvPr>
          <p:cNvPicPr>
            <a:picLocks noChangeAspect="1"/>
          </p:cNvPicPr>
          <p:nvPr/>
        </p:nvPicPr>
        <p:blipFill>
          <a:blip r:embed="rId3"/>
          <a:stretch>
            <a:fillRect/>
          </a:stretch>
        </p:blipFill>
        <p:spPr>
          <a:xfrm>
            <a:off x="1444233" y="3475386"/>
            <a:ext cx="8055927" cy="2357436"/>
          </a:xfrm>
          <a:prstGeom prst="rect">
            <a:avLst/>
          </a:prstGeom>
        </p:spPr>
      </p:pic>
      <p:pic>
        <p:nvPicPr>
          <p:cNvPr id="5" name="Picture 4" descr="A screenshot of the UR Nonresident International Student Quick Facts dashboard.  It lists 3,801 nonresident international students.">
            <a:extLst>
              <a:ext uri="{FF2B5EF4-FFF2-40B4-BE49-F238E27FC236}">
                <a16:creationId xmlns:a16="http://schemas.microsoft.com/office/drawing/2014/main" id="{F2876018-D4B2-CB25-41F0-D932C604DBBD}"/>
              </a:ext>
            </a:extLst>
          </p:cNvPr>
          <p:cNvPicPr>
            <a:picLocks noChangeAspect="1"/>
          </p:cNvPicPr>
          <p:nvPr/>
        </p:nvPicPr>
        <p:blipFill>
          <a:blip r:embed="rId4"/>
          <a:stretch>
            <a:fillRect/>
          </a:stretch>
        </p:blipFill>
        <p:spPr>
          <a:xfrm>
            <a:off x="6986537" y="2348161"/>
            <a:ext cx="3866332" cy="3296842"/>
          </a:xfrm>
          <a:prstGeom prst="rect">
            <a:avLst/>
          </a:prstGeom>
        </p:spPr>
      </p:pic>
      <p:sp>
        <p:nvSpPr>
          <p:cNvPr id="12" name="Rectangle 11">
            <a:extLst>
              <a:ext uri="{FF2B5EF4-FFF2-40B4-BE49-F238E27FC236}">
                <a16:creationId xmlns:a16="http://schemas.microsoft.com/office/drawing/2014/main" id="{AEA7CD7C-6842-3186-2138-A6E090B58847}"/>
              </a:ext>
              <a:ext uri="{C183D7F6-B498-43B3-948B-1728B52AA6E4}">
                <adec:decorative xmlns:adec="http://schemas.microsoft.com/office/drawing/2017/decorative" val="1"/>
              </a:ext>
            </a:extLst>
          </p:cNvPr>
          <p:cNvSpPr/>
          <p:nvPr/>
        </p:nvSpPr>
        <p:spPr>
          <a:xfrm>
            <a:off x="1516886" y="4654104"/>
            <a:ext cx="1049194" cy="161777"/>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7325994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5"/>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B51F203-B6F5-CF06-0C0C-3C84D4603F5A}"/>
              </a:ext>
            </a:extLst>
          </p:cNvPr>
          <p:cNvSpPr>
            <a:spLocks noGrp="1"/>
          </p:cNvSpPr>
          <p:nvPr>
            <p:ph type="title"/>
          </p:nvPr>
        </p:nvSpPr>
        <p:spPr>
          <a:xfrm>
            <a:off x="6739128" y="638089"/>
            <a:ext cx="4818888" cy="1476801"/>
          </a:xfrm>
        </p:spPr>
        <p:txBody>
          <a:bodyPr anchor="b">
            <a:normAutofit/>
          </a:bodyPr>
          <a:lstStyle/>
          <a:p>
            <a:pPr algn="ctr"/>
            <a:r>
              <a:rPr lang="en-US" dirty="0">
                <a:latin typeface="Yu Mincho" panose="02020400000000000000" pitchFamily="18" charset="-128"/>
                <a:ea typeface="Yu Mincho" panose="02020400000000000000" pitchFamily="18" charset="-128"/>
              </a:rPr>
              <a:t>Lessons</a:t>
            </a:r>
            <a:r>
              <a:rPr lang="en-US" sz="3000" dirty="0">
                <a:latin typeface="Yu Mincho" panose="02020400000000000000" pitchFamily="18" charset="-128"/>
                <a:ea typeface="Yu Mincho" panose="02020400000000000000" pitchFamily="18" charset="-128"/>
              </a:rPr>
              <a:t> </a:t>
            </a:r>
            <a:r>
              <a:rPr lang="en-US" dirty="0">
                <a:latin typeface="Yu Mincho" panose="02020400000000000000" pitchFamily="18" charset="-128"/>
                <a:ea typeface="Yu Mincho" panose="02020400000000000000" pitchFamily="18" charset="-128"/>
              </a:rPr>
              <a:t>Learned</a:t>
            </a:r>
            <a:br>
              <a:rPr lang="en-US" sz="3000" dirty="0">
                <a:latin typeface="Yu Mincho" panose="02020400000000000000" pitchFamily="18" charset="-128"/>
                <a:ea typeface="Yu Mincho" panose="02020400000000000000" pitchFamily="18" charset="-128"/>
              </a:rPr>
            </a:br>
            <a:endParaRPr lang="en-US" sz="3000" dirty="0">
              <a:latin typeface="Yu Mincho" panose="02020400000000000000" pitchFamily="18" charset="-128"/>
              <a:ea typeface="Yu Mincho" panose="02020400000000000000" pitchFamily="18" charset="-128"/>
            </a:endParaRPr>
          </a:p>
        </p:txBody>
      </p:sp>
      <p:pic>
        <p:nvPicPr>
          <p:cNvPr id="8" name="Picture 7" descr="A graph by the American Library Association showing the increase of attempts to ban or restrict librrary materials in the US by year.  2020 had 156, 2021 had 729, and 2022 had 1,269, an increase of over 1000 ban attempts in 2 years.">
            <a:extLst>
              <a:ext uri="{FF2B5EF4-FFF2-40B4-BE49-F238E27FC236}">
                <a16:creationId xmlns:a16="http://schemas.microsoft.com/office/drawing/2014/main" id="{A4D36C7C-D3C5-6B45-0EC8-739BFCEFE3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936" y="699516"/>
            <a:ext cx="5458968" cy="5458968"/>
          </a:xfrm>
          <a:prstGeom prst="rect">
            <a:avLst/>
          </a:prstGeom>
        </p:spPr>
      </p:pic>
      <p:sp>
        <p:nvSpPr>
          <p:cNvPr id="15" name="sketch line">
            <a:extLst>
              <a:ext uri="{FF2B5EF4-FFF2-40B4-BE49-F238E27FC236}">
                <a16:creationId xmlns:a16="http://schemas.microsoft.com/office/drawing/2014/main" id="{953EE71A-6488-4203-A7C4-77102FD0DC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3912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5DA1D8F-DB2A-D607-8AF3-A1604C6D7E41}"/>
              </a:ext>
            </a:extLst>
          </p:cNvPr>
          <p:cNvSpPr>
            <a:spLocks noGrp="1"/>
          </p:cNvSpPr>
          <p:nvPr>
            <p:ph idx="1"/>
          </p:nvPr>
        </p:nvSpPr>
        <p:spPr>
          <a:xfrm>
            <a:off x="6739128" y="2664886"/>
            <a:ext cx="4818888" cy="3550789"/>
          </a:xfrm>
        </p:spPr>
        <p:txBody>
          <a:bodyPr vert="horz" lIns="91440" tIns="45720" rIns="91440" bIns="45720" rtlCol="0" anchor="t">
            <a:normAutofit/>
          </a:bodyPr>
          <a:lstStyle/>
          <a:p>
            <a:r>
              <a:rPr lang="en-US" sz="2000" dirty="0">
                <a:latin typeface="Yu Mincho" panose="02020400000000000000" pitchFamily="18" charset="-128"/>
                <a:ea typeface="Yu Mincho" panose="02020400000000000000" pitchFamily="18" charset="-128"/>
              </a:rPr>
              <a:t>The dead end of enrollment data</a:t>
            </a:r>
          </a:p>
          <a:p>
            <a:pPr lvl="1"/>
            <a:r>
              <a:rPr lang="en-US" sz="2000" dirty="0">
                <a:latin typeface="Yu Mincho" panose="02020400000000000000" pitchFamily="18" charset="-128"/>
                <a:ea typeface="Yu Mincho" panose="02020400000000000000" pitchFamily="18" charset="-128"/>
              </a:rPr>
              <a:t>International [nonresidents] = 25-30% of population!</a:t>
            </a:r>
          </a:p>
          <a:p>
            <a:r>
              <a:rPr lang="en-US" sz="2000" dirty="0">
                <a:latin typeface="Yu Mincho" panose="02020400000000000000" pitchFamily="18" charset="-128"/>
                <a:ea typeface="Yu Mincho" panose="02020400000000000000" pitchFamily="18" charset="-128"/>
              </a:rPr>
              <a:t>Building meaningful support of public libraries through collection development</a:t>
            </a:r>
          </a:p>
          <a:p>
            <a:r>
              <a:rPr lang="en-US" sz="2000" dirty="0">
                <a:latin typeface="Yu Mincho" panose="02020400000000000000" pitchFamily="18" charset="-128"/>
                <a:ea typeface="Yu Mincho" panose="02020400000000000000" pitchFamily="18" charset="-128"/>
              </a:rPr>
              <a:t>Observations from other organizations:  falling into minutiae</a:t>
            </a:r>
          </a:p>
          <a:p>
            <a:r>
              <a:rPr lang="en-US" sz="2000" dirty="0">
                <a:latin typeface="Yu Mincho" panose="02020400000000000000" pitchFamily="18" charset="-128"/>
                <a:ea typeface="Yu Mincho" panose="02020400000000000000" pitchFamily="18" charset="-128"/>
              </a:rPr>
              <a:t>A future path forward:  patching the publishing pipeline</a:t>
            </a:r>
          </a:p>
        </p:txBody>
      </p:sp>
    </p:spTree>
    <p:extLst>
      <p:ext uri="{BB962C8B-B14F-4D97-AF65-F5344CB8AC3E}">
        <p14:creationId xmlns:p14="http://schemas.microsoft.com/office/powerpoint/2010/main" val="3103614312"/>
      </p:ext>
    </p:extLst>
  </p:cSld>
  <p:clrMapOvr>
    <a:masterClrMapping/>
  </p:clrMapOvr>
  <p:transition spd="slow">
    <p:push dir="u"/>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7</TotalTime>
  <Words>2407</Words>
  <Application>Microsoft Office PowerPoint</Application>
  <PresentationFormat>Widescreen</PresentationFormat>
  <Paragraphs>124</Paragraphs>
  <Slides>13</Slides>
  <Notes>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Yu Mincho</vt:lpstr>
      <vt:lpstr>Aptos</vt:lpstr>
      <vt:lpstr>Aptos Display</vt:lpstr>
      <vt:lpstr>Arial</vt:lpstr>
      <vt:lpstr>Calibri</vt:lpstr>
      <vt:lpstr>Century Schoolbook</vt:lpstr>
      <vt:lpstr>Courier New</vt:lpstr>
      <vt:lpstr>Wingdings</vt:lpstr>
      <vt:lpstr>office theme</vt:lpstr>
      <vt:lpstr>Pathways to Inclusive Collections</vt:lpstr>
      <vt:lpstr>who we are</vt:lpstr>
      <vt:lpstr>why we're here</vt:lpstr>
      <vt:lpstr> where we started... </vt:lpstr>
      <vt:lpstr>how it's going </vt:lpstr>
      <vt:lpstr>The Public Librarian Perspective</vt:lpstr>
      <vt:lpstr>The Public Librarian Perspective</vt:lpstr>
      <vt:lpstr>Lessons Learned </vt:lpstr>
      <vt:lpstr>Lessons Learned </vt:lpstr>
      <vt:lpstr>Lessons Learned</vt:lpstr>
      <vt:lpstr>Bite-sized Collection Development through a DEIAJ Lens</vt:lpstr>
      <vt:lpstr>Our Questions</vt:lpstr>
      <vt:lpstr>More questions?-- Contact 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Romanowski, Alois</dc:creator>
  <cp:lastModifiedBy>Mariner, Matthew</cp:lastModifiedBy>
  <cp:revision>151</cp:revision>
  <dcterms:created xsi:type="dcterms:W3CDTF">2024-05-20T14:27:52Z</dcterms:created>
  <dcterms:modified xsi:type="dcterms:W3CDTF">2024-06-18T18:50:18Z</dcterms:modified>
</cp:coreProperties>
</file>