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8288000" cy="10287000"/>
  <p:notesSz cx="6858000" cy="9144000"/>
  <p:embeddedFontLst>
    <p:embeddedFont>
      <p:font typeface="Arimo" panose="020B0604020202020204" charset="0"/>
      <p:regular r:id="rId14"/>
    </p:embeddedFont>
    <p:embeddedFont>
      <p:font typeface="Canva Sans" panose="020B0604020202020204" charset="0"/>
      <p:regular r:id="rId15"/>
    </p:embeddedFont>
    <p:embeddedFont>
      <p:font typeface="Canva Sans Bold" panose="020B0604020202020204" charset="0"/>
      <p:regular r:id="rId16"/>
    </p:embeddedFont>
    <p:embeddedFont>
      <p:font typeface="Open Sans" panose="020B0606030504020204" pitchFamily="34" charset="0"/>
      <p:regular r:id="rId17"/>
    </p:embeddedFont>
    <p:embeddedFont>
      <p:font typeface="Open Sans Bold" panose="020B0806030504020204" charset="0"/>
      <p:regular r:id="rId18"/>
    </p:embeddedFont>
    <p:embeddedFont>
      <p:font typeface="Open Sans Bold Bold" panose="020B0604020202020204" charset="0"/>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569" autoAdjust="0"/>
  </p:normalViewPr>
  <p:slideViewPr>
    <p:cSldViewPr>
      <p:cViewPr varScale="1">
        <p:scale>
          <a:sx n="72" d="100"/>
          <a:sy n="72" d="100"/>
        </p:scale>
        <p:origin x="654" y="78"/>
      </p:cViewPr>
      <p:guideLst>
        <p:guide orient="horz" pos="2160"/>
        <p:guide pos="2880"/>
      </p:guideLst>
    </p:cSldViewPr>
  </p:slideViewPr>
  <p:outlineViewPr>
    <p:cViewPr>
      <p:scale>
        <a:sx n="33" d="100"/>
        <a:sy n="33" d="100"/>
      </p:scale>
      <p:origin x="0" y="-100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6/16/2024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6/16/2024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6/16/2024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hyperlink" Target="https://www.library.rochester.edu/services/data-management-and-sharing" TargetMode="External"/><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17567" r="-17567"/>
            </a:stretch>
          </a:blipFill>
        </p:spPr>
      </p:sp>
      <p:sp>
        <p:nvSpPr>
          <p:cNvPr id="3" name="Freeform 3"/>
          <p:cNvSpPr/>
          <p:nvPr/>
        </p:nvSpPr>
        <p:spPr>
          <a:xfrm>
            <a:off x="537452" y="621017"/>
            <a:ext cx="4807331" cy="3899707"/>
          </a:xfrm>
          <a:custGeom>
            <a:avLst/>
            <a:gdLst/>
            <a:ahLst/>
            <a:cxnLst/>
            <a:rect l="l" t="t" r="r" b="b"/>
            <a:pathLst>
              <a:path w="4807331" h="3899707">
                <a:moveTo>
                  <a:pt x="0" y="0"/>
                </a:moveTo>
                <a:lnTo>
                  <a:pt x="4807330" y="0"/>
                </a:lnTo>
                <a:lnTo>
                  <a:pt x="4807330" y="3899706"/>
                </a:lnTo>
                <a:lnTo>
                  <a:pt x="0" y="3899706"/>
                </a:lnTo>
                <a:lnTo>
                  <a:pt x="0" y="0"/>
                </a:lnTo>
                <a:close/>
              </a:path>
            </a:pathLst>
          </a:custGeom>
          <a:blipFill>
            <a:blip r:embed="rId3"/>
            <a:stretch>
              <a:fillRect/>
            </a:stretch>
          </a:blipFill>
        </p:spPr>
      </p:sp>
      <p:sp>
        <p:nvSpPr>
          <p:cNvPr id="6" name="TextBox 6"/>
          <p:cNvSpPr txBox="1"/>
          <p:nvPr/>
        </p:nvSpPr>
        <p:spPr>
          <a:xfrm>
            <a:off x="9605328" y="8128500"/>
            <a:ext cx="8115300" cy="1366224"/>
          </a:xfrm>
          <a:prstGeom prst="rect">
            <a:avLst/>
          </a:prstGeom>
        </p:spPr>
        <p:txBody>
          <a:bodyPr lIns="0" tIns="0" rIns="0" bIns="0" rtlCol="0" anchor="t">
            <a:spAutoFit/>
          </a:bodyPr>
          <a:lstStyle/>
          <a:p>
            <a:pPr algn="r">
              <a:lnSpc>
                <a:spcPts val="3613"/>
              </a:lnSpc>
            </a:pPr>
            <a:r>
              <a:rPr lang="en-US" sz="2581" spc="95">
                <a:solidFill>
                  <a:srgbClr val="FFFFFF"/>
                </a:solidFill>
                <a:latin typeface="Open Sans"/>
              </a:rPr>
              <a:t> HEATHER CHARLOTTE OWEN, DATA LIBRARIAN</a:t>
            </a:r>
          </a:p>
          <a:p>
            <a:pPr algn="r">
              <a:lnSpc>
                <a:spcPts val="3613"/>
              </a:lnSpc>
              <a:spcBef>
                <a:spcPct val="0"/>
              </a:spcBef>
            </a:pPr>
            <a:r>
              <a:rPr lang="en-US" sz="2581" spc="95">
                <a:solidFill>
                  <a:srgbClr val="FFFFFF"/>
                </a:solidFill>
                <a:latin typeface="Open Sans"/>
              </a:rPr>
              <a:t> SARAH SIDDIQUI, REPRODUCIBILITY LIBRARIAN MATTHEW MARINER, DATA CURATOR LIBRARIAN</a:t>
            </a:r>
          </a:p>
        </p:txBody>
      </p:sp>
      <p:sp>
        <p:nvSpPr>
          <p:cNvPr id="4" name="TextBox 4"/>
          <p:cNvSpPr txBox="1"/>
          <p:nvPr/>
        </p:nvSpPr>
        <p:spPr>
          <a:xfrm>
            <a:off x="2026473" y="6179551"/>
            <a:ext cx="15694155" cy="4107449"/>
          </a:xfrm>
          <a:prstGeom prst="rect">
            <a:avLst/>
          </a:prstGeom>
        </p:spPr>
        <p:txBody>
          <a:bodyPr lIns="0" tIns="0" rIns="0" bIns="0" rtlCol="0" anchor="t">
            <a:spAutoFit/>
          </a:bodyPr>
          <a:lstStyle/>
          <a:p>
            <a:pPr algn="r">
              <a:lnSpc>
                <a:spcPts val="6682"/>
              </a:lnSpc>
            </a:pPr>
            <a:r>
              <a:rPr lang="en-US" sz="6364" spc="89">
                <a:solidFill>
                  <a:srgbClr val="FFFFFF"/>
                </a:solidFill>
                <a:latin typeface="Open Sans Bold Bold"/>
              </a:rPr>
              <a:t>RECONCILING POLICIES, INFRASTRUCTURE, AND PRACTICES</a:t>
            </a:r>
          </a:p>
          <a:p>
            <a:pPr algn="r">
              <a:lnSpc>
                <a:spcPts val="9307"/>
              </a:lnSpc>
            </a:pPr>
            <a:endParaRPr lang="en-US" sz="6364" spc="89">
              <a:solidFill>
                <a:srgbClr val="FFFFFF"/>
              </a:solidFill>
              <a:latin typeface="Open Sans Bold Bold"/>
            </a:endParaRPr>
          </a:p>
          <a:p>
            <a:pPr algn="r">
              <a:lnSpc>
                <a:spcPts val="9307"/>
              </a:lnSpc>
            </a:pPr>
            <a:endParaRPr lang="en-US" sz="6364" spc="89">
              <a:solidFill>
                <a:srgbClr val="FFFFFF"/>
              </a:solidFill>
              <a:latin typeface="Open Sans Bold Bold"/>
            </a:endParaRPr>
          </a:p>
        </p:txBody>
      </p:sp>
      <p:sp>
        <p:nvSpPr>
          <p:cNvPr id="5" name="TextBox 5"/>
          <p:cNvSpPr txBox="1">
            <a:spLocks noGrp="1"/>
          </p:cNvSpPr>
          <p:nvPr>
            <p:ph type="title" idx="4294967295"/>
          </p:nvPr>
        </p:nvSpPr>
        <p:spPr>
          <a:xfrm>
            <a:off x="10190008" y="3667543"/>
            <a:ext cx="8877309" cy="241675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307"/>
              </a:lnSpc>
              <a:spcBef>
                <a:spcPts val="0"/>
              </a:spcBef>
              <a:spcAft>
                <a:spcPts val="0"/>
              </a:spcAft>
              <a:buClrTx/>
              <a:buSzTx/>
              <a:buFontTx/>
              <a:buNone/>
              <a:tabLst/>
              <a:defRPr/>
            </a:pPr>
            <a:r>
              <a:rPr kumimoji="0" lang="en-US" sz="8863" b="0" i="0" u="none" strike="noStrike" kern="1200" cap="none" spc="124" normalizeH="0" baseline="0" noProof="0" dirty="0">
                <a:ln>
                  <a:noFill/>
                </a:ln>
                <a:solidFill>
                  <a:srgbClr val="FFDE59"/>
                </a:solidFill>
                <a:effectLst/>
                <a:uLnTx/>
                <a:uFillTx/>
                <a:latin typeface="Open Sans Bold Bold"/>
                <a:ea typeface="+mn-ea"/>
                <a:cs typeface="+mn-cs"/>
              </a:rPr>
              <a:t>COMPETING DATA NEEDS: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17567" r="-17567"/>
            </a:stretch>
          </a:blipFill>
        </p:spPr>
      </p:sp>
      <p:sp>
        <p:nvSpPr>
          <p:cNvPr id="3" name="AutoShape 3"/>
          <p:cNvSpPr/>
          <p:nvPr/>
        </p:nvSpPr>
        <p:spPr>
          <a:xfrm>
            <a:off x="-8127" y="-8886"/>
            <a:ext cx="9152127" cy="5147943"/>
          </a:xfrm>
          <a:prstGeom prst="rect">
            <a:avLst/>
          </a:prstGeom>
          <a:solidFill>
            <a:srgbClr val="00204B"/>
          </a:solidFill>
        </p:spPr>
      </p:sp>
      <p:sp>
        <p:nvSpPr>
          <p:cNvPr id="4" name="AutoShape 4"/>
          <p:cNvSpPr/>
          <p:nvPr/>
        </p:nvSpPr>
        <p:spPr>
          <a:xfrm>
            <a:off x="9144000" y="5139057"/>
            <a:ext cx="9152127" cy="5147943"/>
          </a:xfrm>
          <a:prstGeom prst="rect">
            <a:avLst/>
          </a:prstGeom>
          <a:solidFill>
            <a:srgbClr val="00204B"/>
          </a:solidFill>
        </p:spPr>
      </p:sp>
      <p:grpSp>
        <p:nvGrpSpPr>
          <p:cNvPr id="14" name="Group 14"/>
          <p:cNvGrpSpPr/>
          <p:nvPr/>
        </p:nvGrpSpPr>
        <p:grpSpPr>
          <a:xfrm>
            <a:off x="10690278" y="6477915"/>
            <a:ext cx="6638703" cy="2470227"/>
            <a:chOff x="0" y="0"/>
            <a:chExt cx="8851604" cy="3293635"/>
          </a:xfrm>
        </p:grpSpPr>
        <p:sp>
          <p:nvSpPr>
            <p:cNvPr id="16" name="TextBox 16"/>
            <p:cNvSpPr txBox="1"/>
            <p:nvPr/>
          </p:nvSpPr>
          <p:spPr>
            <a:xfrm>
              <a:off x="319033" y="1296561"/>
              <a:ext cx="8213538" cy="1997075"/>
            </a:xfrm>
            <a:prstGeom prst="rect">
              <a:avLst/>
            </a:prstGeom>
          </p:spPr>
          <p:txBody>
            <a:bodyPr lIns="0" tIns="0" rIns="0" bIns="0" rtlCol="0" anchor="t">
              <a:spAutoFit/>
            </a:bodyPr>
            <a:lstStyle/>
            <a:p>
              <a:pPr algn="ctr">
                <a:lnSpc>
                  <a:spcPts val="3018"/>
                </a:lnSpc>
              </a:pPr>
              <a:r>
                <a:rPr lang="en-US" sz="2156">
                  <a:solidFill>
                    <a:srgbClr val="FFDE59"/>
                  </a:solidFill>
                  <a:latin typeface="Open Sans Bold"/>
                </a:rPr>
                <a:t>What are the biggest technological challenges facing data curation and repository management?</a:t>
              </a:r>
            </a:p>
            <a:p>
              <a:pPr marL="0" lvl="0" indent="0" algn="ctr">
                <a:lnSpc>
                  <a:spcPts val="3018"/>
                </a:lnSpc>
              </a:pPr>
              <a:endParaRPr lang="en-US" sz="2156">
                <a:solidFill>
                  <a:srgbClr val="FFDE59"/>
                </a:solidFill>
                <a:latin typeface="Open Sans Bold"/>
              </a:endParaRPr>
            </a:p>
          </p:txBody>
        </p:sp>
        <p:sp>
          <p:nvSpPr>
            <p:cNvPr id="15" name="TextBox 15"/>
            <p:cNvSpPr txBox="1"/>
            <p:nvPr/>
          </p:nvSpPr>
          <p:spPr>
            <a:xfrm>
              <a:off x="0" y="71969"/>
              <a:ext cx="8851604"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4</a:t>
              </a:r>
            </a:p>
          </p:txBody>
        </p:sp>
      </p:grpSp>
      <p:grpSp>
        <p:nvGrpSpPr>
          <p:cNvPr id="11" name="Group 11"/>
          <p:cNvGrpSpPr/>
          <p:nvPr/>
        </p:nvGrpSpPr>
        <p:grpSpPr>
          <a:xfrm>
            <a:off x="1686591" y="6477915"/>
            <a:ext cx="6058560" cy="2089227"/>
            <a:chOff x="0" y="0"/>
            <a:chExt cx="8078080" cy="2785636"/>
          </a:xfrm>
        </p:grpSpPr>
        <p:sp>
          <p:nvSpPr>
            <p:cNvPr id="12" name="TextBox 12"/>
            <p:cNvSpPr txBox="1"/>
            <p:nvPr/>
          </p:nvSpPr>
          <p:spPr>
            <a:xfrm>
              <a:off x="0" y="71969"/>
              <a:ext cx="8078080"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3</a:t>
              </a:r>
            </a:p>
          </p:txBody>
        </p:sp>
        <p:sp>
          <p:nvSpPr>
            <p:cNvPr id="13" name="TextBox 13"/>
            <p:cNvSpPr txBox="1"/>
            <p:nvPr/>
          </p:nvSpPr>
          <p:spPr>
            <a:xfrm>
              <a:off x="291153" y="1296561"/>
              <a:ext cx="7495773" cy="1489075"/>
            </a:xfrm>
            <a:prstGeom prst="rect">
              <a:avLst/>
            </a:prstGeom>
          </p:spPr>
          <p:txBody>
            <a:bodyPr lIns="0" tIns="0" rIns="0" bIns="0" rtlCol="0" anchor="t">
              <a:spAutoFit/>
            </a:bodyPr>
            <a:lstStyle/>
            <a:p>
              <a:pPr marL="0" lvl="0" indent="0" algn="ctr">
                <a:lnSpc>
                  <a:spcPts val="3018"/>
                </a:lnSpc>
              </a:pPr>
              <a:r>
                <a:rPr lang="en-US" sz="2156">
                  <a:solidFill>
                    <a:srgbClr val="FFFFFF"/>
                  </a:solidFill>
                  <a:latin typeface="Open Sans Bold"/>
                </a:rPr>
                <a:t>What is the most interesting or challenging question you or the group has received? What was the response?</a:t>
              </a:r>
            </a:p>
          </p:txBody>
        </p:sp>
      </p:grpSp>
      <p:grpSp>
        <p:nvGrpSpPr>
          <p:cNvPr id="5" name="Group 5"/>
          <p:cNvGrpSpPr/>
          <p:nvPr/>
        </p:nvGrpSpPr>
        <p:grpSpPr>
          <a:xfrm>
            <a:off x="10690278" y="2195717"/>
            <a:ext cx="6198588" cy="1708227"/>
            <a:chOff x="0" y="0"/>
            <a:chExt cx="8264784" cy="2277636"/>
          </a:xfrm>
        </p:grpSpPr>
        <p:sp>
          <p:nvSpPr>
            <p:cNvPr id="7" name="TextBox 7"/>
            <p:cNvSpPr txBox="1"/>
            <p:nvPr/>
          </p:nvSpPr>
          <p:spPr>
            <a:xfrm>
              <a:off x="297883" y="1296561"/>
              <a:ext cx="7669019" cy="981075"/>
            </a:xfrm>
            <a:prstGeom prst="rect">
              <a:avLst/>
            </a:prstGeom>
          </p:spPr>
          <p:txBody>
            <a:bodyPr lIns="0" tIns="0" rIns="0" bIns="0" rtlCol="0" anchor="t">
              <a:spAutoFit/>
            </a:bodyPr>
            <a:lstStyle/>
            <a:p>
              <a:pPr marL="0" lvl="0" indent="0" algn="ctr">
                <a:lnSpc>
                  <a:spcPts val="3018"/>
                </a:lnSpc>
              </a:pPr>
              <a:r>
                <a:rPr lang="en-US" sz="2156">
                  <a:solidFill>
                    <a:srgbClr val="FFFFFF"/>
                  </a:solidFill>
                  <a:latin typeface="Open Sans Bold"/>
                </a:rPr>
                <a:t>How does the current campus climate support or hinder your efforts?</a:t>
              </a:r>
            </a:p>
          </p:txBody>
        </p:sp>
        <p:sp>
          <p:nvSpPr>
            <p:cNvPr id="6" name="TextBox 6"/>
            <p:cNvSpPr txBox="1"/>
            <p:nvPr/>
          </p:nvSpPr>
          <p:spPr>
            <a:xfrm>
              <a:off x="0" y="71969"/>
              <a:ext cx="8264784"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2</a:t>
              </a:r>
            </a:p>
          </p:txBody>
        </p:sp>
      </p:grpSp>
      <p:grpSp>
        <p:nvGrpSpPr>
          <p:cNvPr id="8" name="Group 8"/>
          <p:cNvGrpSpPr/>
          <p:nvPr/>
        </p:nvGrpSpPr>
        <p:grpSpPr>
          <a:xfrm>
            <a:off x="1862521" y="2195717"/>
            <a:ext cx="5882629" cy="1708227"/>
            <a:chOff x="0" y="0"/>
            <a:chExt cx="7843505" cy="2277636"/>
          </a:xfrm>
        </p:grpSpPr>
        <p:sp>
          <p:nvSpPr>
            <p:cNvPr id="10" name="TextBox 10"/>
            <p:cNvSpPr txBox="1"/>
            <p:nvPr/>
          </p:nvSpPr>
          <p:spPr>
            <a:xfrm>
              <a:off x="282699" y="1296561"/>
              <a:ext cx="7278108" cy="981075"/>
            </a:xfrm>
            <a:prstGeom prst="rect">
              <a:avLst/>
            </a:prstGeom>
          </p:spPr>
          <p:txBody>
            <a:bodyPr lIns="0" tIns="0" rIns="0" bIns="0" rtlCol="0" anchor="t">
              <a:spAutoFit/>
            </a:bodyPr>
            <a:lstStyle/>
            <a:p>
              <a:pPr marL="0" lvl="0" indent="0" algn="ctr">
                <a:lnSpc>
                  <a:spcPts val="3018"/>
                </a:lnSpc>
              </a:pPr>
              <a:r>
                <a:rPr lang="en-US" sz="2156">
                  <a:solidFill>
                    <a:srgbClr val="FFDE59"/>
                  </a:solidFill>
                  <a:latin typeface="Open Sans Bold"/>
                </a:rPr>
                <a:t>How do you collaborate with partners in the Libraries and across campus?</a:t>
              </a:r>
            </a:p>
          </p:txBody>
        </p:sp>
        <p:sp>
          <p:nvSpPr>
            <p:cNvPr id="9" name="TextBox 9"/>
            <p:cNvSpPr txBox="1"/>
            <p:nvPr/>
          </p:nvSpPr>
          <p:spPr>
            <a:xfrm>
              <a:off x="0" y="71969"/>
              <a:ext cx="7843505"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1</a:t>
              </a:r>
            </a:p>
          </p:txBody>
        </p:sp>
      </p:grpSp>
      <p:sp>
        <p:nvSpPr>
          <p:cNvPr id="17" name="Title 16">
            <a:extLst>
              <a:ext uri="{FF2B5EF4-FFF2-40B4-BE49-F238E27FC236}">
                <a16:creationId xmlns:a16="http://schemas.microsoft.com/office/drawing/2014/main" id="{73FEE21D-5ABD-21FD-70DF-2475233D6FB0}"/>
              </a:ext>
            </a:extLst>
          </p:cNvPr>
          <p:cNvSpPr>
            <a:spLocks noGrp="1"/>
          </p:cNvSpPr>
          <p:nvPr>
            <p:ph type="title" idx="4294967295"/>
          </p:nvPr>
        </p:nvSpPr>
        <p:spPr>
          <a:xfrm>
            <a:off x="457200" y="-1143000"/>
            <a:ext cx="8229600" cy="1143000"/>
          </a:xfrm>
        </p:spPr>
        <p:txBody>
          <a:bodyPr vert="horz" lIns="91440" tIns="45720" rIns="91440" bIns="45720" rtlCol="0" anchor="b">
            <a:normAutofit/>
          </a:bodyPr>
          <a:lstStyle/>
          <a:p>
            <a:r>
              <a:rPr lang="en-US" dirty="0"/>
              <a:t>Sub questions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17567" r="-17567"/>
            </a:stretch>
          </a:blipFill>
        </p:spPr>
      </p:sp>
      <p:sp>
        <p:nvSpPr>
          <p:cNvPr id="3" name="Freeform 3"/>
          <p:cNvSpPr/>
          <p:nvPr/>
        </p:nvSpPr>
        <p:spPr>
          <a:xfrm flipH="1">
            <a:off x="8268348" y="771122"/>
            <a:ext cx="5781339" cy="4840191"/>
          </a:xfrm>
          <a:custGeom>
            <a:avLst/>
            <a:gdLst/>
            <a:ahLst/>
            <a:cxnLst/>
            <a:rect l="l" t="t" r="r" b="b"/>
            <a:pathLst>
              <a:path w="5781339" h="4840191">
                <a:moveTo>
                  <a:pt x="5781339" y="0"/>
                </a:moveTo>
                <a:lnTo>
                  <a:pt x="0" y="0"/>
                </a:lnTo>
                <a:lnTo>
                  <a:pt x="0" y="4840191"/>
                </a:lnTo>
                <a:lnTo>
                  <a:pt x="5781339" y="4840191"/>
                </a:lnTo>
                <a:lnTo>
                  <a:pt x="5781339" y="0"/>
                </a:lnTo>
                <a:close/>
              </a:path>
            </a:pathLst>
          </a:custGeom>
          <a:blipFill>
            <a:blip r:embed="rId3"/>
            <a:stretch>
              <a:fillRect/>
            </a:stretch>
          </a:blipFill>
          <a:ln cap="sq">
            <a:noFill/>
            <a:prstDash val="solid"/>
            <a:miter/>
          </a:ln>
        </p:spPr>
      </p:sp>
      <p:sp>
        <p:nvSpPr>
          <p:cNvPr id="4" name="Freeform 4"/>
          <p:cNvSpPr/>
          <p:nvPr/>
        </p:nvSpPr>
        <p:spPr>
          <a:xfrm>
            <a:off x="4845398" y="736990"/>
            <a:ext cx="5822109" cy="4874324"/>
          </a:xfrm>
          <a:custGeom>
            <a:avLst/>
            <a:gdLst/>
            <a:ahLst/>
            <a:cxnLst/>
            <a:rect l="l" t="t" r="r" b="b"/>
            <a:pathLst>
              <a:path w="5822109" h="4874324">
                <a:moveTo>
                  <a:pt x="0" y="0"/>
                </a:moveTo>
                <a:lnTo>
                  <a:pt x="5822108" y="0"/>
                </a:lnTo>
                <a:lnTo>
                  <a:pt x="5822108" y="4874323"/>
                </a:lnTo>
                <a:lnTo>
                  <a:pt x="0" y="4874323"/>
                </a:lnTo>
                <a:lnTo>
                  <a:pt x="0" y="0"/>
                </a:lnTo>
                <a:close/>
              </a:path>
            </a:pathLst>
          </a:custGeom>
          <a:blipFill>
            <a:blip r:embed="rId3"/>
            <a:stretch>
              <a:fillRect/>
            </a:stretch>
          </a:blipFill>
          <a:ln cap="sq">
            <a:noFill/>
            <a:prstDash val="solid"/>
            <a:miter/>
          </a:ln>
        </p:spPr>
      </p:sp>
      <p:sp>
        <p:nvSpPr>
          <p:cNvPr id="5" name="Freeform 5"/>
          <p:cNvSpPr/>
          <p:nvPr/>
        </p:nvSpPr>
        <p:spPr>
          <a:xfrm>
            <a:off x="2560100" y="1253136"/>
            <a:ext cx="7795386" cy="6526370"/>
          </a:xfrm>
          <a:custGeom>
            <a:avLst/>
            <a:gdLst/>
            <a:ahLst/>
            <a:cxnLst/>
            <a:rect l="l" t="t" r="r" b="b"/>
            <a:pathLst>
              <a:path w="7795386" h="6526370">
                <a:moveTo>
                  <a:pt x="0" y="0"/>
                </a:moveTo>
                <a:lnTo>
                  <a:pt x="7795386" y="0"/>
                </a:lnTo>
                <a:lnTo>
                  <a:pt x="7795386" y="6526370"/>
                </a:lnTo>
                <a:lnTo>
                  <a:pt x="0" y="6526370"/>
                </a:lnTo>
                <a:lnTo>
                  <a:pt x="0" y="0"/>
                </a:lnTo>
                <a:close/>
              </a:path>
            </a:pathLst>
          </a:custGeom>
          <a:blipFill>
            <a:blip r:embed="rId3"/>
            <a:stretch>
              <a:fillRect/>
            </a:stretch>
          </a:blipFill>
          <a:ln cap="sq">
            <a:noFill/>
            <a:prstDash val="solid"/>
            <a:miter/>
          </a:ln>
        </p:spPr>
      </p:sp>
      <p:sp>
        <p:nvSpPr>
          <p:cNvPr id="7" name="Freeform 7"/>
          <p:cNvSpPr/>
          <p:nvPr/>
        </p:nvSpPr>
        <p:spPr>
          <a:xfrm flipH="1">
            <a:off x="8464644" y="1419517"/>
            <a:ext cx="7795386" cy="6526370"/>
          </a:xfrm>
          <a:custGeom>
            <a:avLst/>
            <a:gdLst/>
            <a:ahLst/>
            <a:cxnLst/>
            <a:rect l="l" t="t" r="r" b="b"/>
            <a:pathLst>
              <a:path w="7795386" h="6526370">
                <a:moveTo>
                  <a:pt x="7795386" y="0"/>
                </a:moveTo>
                <a:lnTo>
                  <a:pt x="0" y="0"/>
                </a:lnTo>
                <a:lnTo>
                  <a:pt x="0" y="6526370"/>
                </a:lnTo>
                <a:lnTo>
                  <a:pt x="7795386" y="6526370"/>
                </a:lnTo>
                <a:lnTo>
                  <a:pt x="7795386" y="0"/>
                </a:lnTo>
                <a:close/>
              </a:path>
            </a:pathLst>
          </a:custGeom>
          <a:blipFill>
            <a:blip r:embed="rId3"/>
            <a:stretch>
              <a:fillRect/>
            </a:stretch>
          </a:blipFill>
          <a:ln cap="sq">
            <a:noFill/>
            <a:prstDash val="solid"/>
            <a:miter/>
          </a:ln>
        </p:spPr>
      </p:sp>
      <p:sp>
        <p:nvSpPr>
          <p:cNvPr id="8" name="Freeform 8"/>
          <p:cNvSpPr/>
          <p:nvPr/>
        </p:nvSpPr>
        <p:spPr>
          <a:xfrm>
            <a:off x="1457036" y="468171"/>
            <a:ext cx="3655270" cy="3110693"/>
          </a:xfrm>
          <a:custGeom>
            <a:avLst/>
            <a:gdLst/>
            <a:ahLst/>
            <a:cxnLst/>
            <a:rect l="l" t="t" r="r" b="b"/>
            <a:pathLst>
              <a:path w="3655270" h="3110693">
                <a:moveTo>
                  <a:pt x="0" y="0"/>
                </a:moveTo>
                <a:lnTo>
                  <a:pt x="3655270" y="0"/>
                </a:lnTo>
                <a:lnTo>
                  <a:pt x="3655270" y="3110693"/>
                </a:lnTo>
                <a:lnTo>
                  <a:pt x="0" y="3110693"/>
                </a:lnTo>
                <a:lnTo>
                  <a:pt x="0" y="0"/>
                </a:lnTo>
                <a:close/>
              </a:path>
            </a:pathLst>
          </a:custGeom>
          <a:blipFill>
            <a:blip r:embed="rId4"/>
            <a:stretch>
              <a:fillRect/>
            </a:stretch>
          </a:blipFill>
        </p:spPr>
      </p:sp>
      <p:sp>
        <p:nvSpPr>
          <p:cNvPr id="9" name="Freeform 9"/>
          <p:cNvSpPr/>
          <p:nvPr/>
        </p:nvSpPr>
        <p:spPr>
          <a:xfrm>
            <a:off x="13640052" y="424171"/>
            <a:ext cx="3758677" cy="3198694"/>
          </a:xfrm>
          <a:custGeom>
            <a:avLst/>
            <a:gdLst/>
            <a:ahLst/>
            <a:cxnLst/>
            <a:rect l="l" t="t" r="r" b="b"/>
            <a:pathLst>
              <a:path w="3758677" h="3198694">
                <a:moveTo>
                  <a:pt x="0" y="0"/>
                </a:moveTo>
                <a:lnTo>
                  <a:pt x="3758677" y="0"/>
                </a:lnTo>
                <a:lnTo>
                  <a:pt x="3758677" y="3198693"/>
                </a:lnTo>
                <a:lnTo>
                  <a:pt x="0" y="3198693"/>
                </a:lnTo>
                <a:lnTo>
                  <a:pt x="0" y="0"/>
                </a:lnTo>
                <a:close/>
              </a:path>
            </a:pathLst>
          </a:custGeom>
          <a:blipFill>
            <a:blip r:embed="rId5"/>
            <a:stretch>
              <a:fillRect/>
            </a:stretch>
          </a:blipFill>
        </p:spPr>
      </p:sp>
      <p:sp>
        <p:nvSpPr>
          <p:cNvPr id="10" name="Freeform 10"/>
          <p:cNvSpPr/>
          <p:nvPr/>
        </p:nvSpPr>
        <p:spPr>
          <a:xfrm>
            <a:off x="6775330" y="-501500"/>
            <a:ext cx="2061815" cy="1754637"/>
          </a:xfrm>
          <a:custGeom>
            <a:avLst/>
            <a:gdLst/>
            <a:ahLst/>
            <a:cxnLst/>
            <a:rect l="l" t="t" r="r" b="b"/>
            <a:pathLst>
              <a:path w="2061815" h="1754637">
                <a:moveTo>
                  <a:pt x="0" y="0"/>
                </a:moveTo>
                <a:lnTo>
                  <a:pt x="2061815" y="0"/>
                </a:lnTo>
                <a:lnTo>
                  <a:pt x="2061815" y="1754636"/>
                </a:lnTo>
                <a:lnTo>
                  <a:pt x="0" y="1754636"/>
                </a:lnTo>
                <a:lnTo>
                  <a:pt x="0" y="0"/>
                </a:lnTo>
                <a:close/>
              </a:path>
            </a:pathLst>
          </a:custGeom>
          <a:blipFill>
            <a:blip r:embed="rId4"/>
            <a:stretch>
              <a:fillRect/>
            </a:stretch>
          </a:blipFill>
        </p:spPr>
      </p:sp>
      <p:sp>
        <p:nvSpPr>
          <p:cNvPr id="11" name="Freeform 11"/>
          <p:cNvSpPr/>
          <p:nvPr/>
        </p:nvSpPr>
        <p:spPr>
          <a:xfrm>
            <a:off x="10128110" y="-501500"/>
            <a:ext cx="2061815" cy="1754637"/>
          </a:xfrm>
          <a:custGeom>
            <a:avLst/>
            <a:gdLst/>
            <a:ahLst/>
            <a:cxnLst/>
            <a:rect l="l" t="t" r="r" b="b"/>
            <a:pathLst>
              <a:path w="2061815" h="1754637">
                <a:moveTo>
                  <a:pt x="0" y="0"/>
                </a:moveTo>
                <a:lnTo>
                  <a:pt x="2061815" y="0"/>
                </a:lnTo>
                <a:lnTo>
                  <a:pt x="2061815" y="1754636"/>
                </a:lnTo>
                <a:lnTo>
                  <a:pt x="0" y="1754636"/>
                </a:lnTo>
                <a:lnTo>
                  <a:pt x="0" y="0"/>
                </a:lnTo>
                <a:close/>
              </a:path>
            </a:pathLst>
          </a:custGeom>
          <a:blipFill>
            <a:blip r:embed="rId5"/>
            <a:stretch>
              <a:fillRect/>
            </a:stretch>
          </a:blipFill>
        </p:spPr>
      </p:sp>
      <p:sp>
        <p:nvSpPr>
          <p:cNvPr id="6" name="TextBox 6"/>
          <p:cNvSpPr txBox="1">
            <a:spLocks noGrp="1"/>
          </p:cNvSpPr>
          <p:nvPr>
            <p:ph type="title" idx="4294967295"/>
          </p:nvPr>
        </p:nvSpPr>
        <p:spPr>
          <a:xfrm>
            <a:off x="414990" y="7903331"/>
            <a:ext cx="16844310" cy="357457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13956"/>
              </a:lnSpc>
              <a:spcBef>
                <a:spcPts val="0"/>
              </a:spcBef>
              <a:spcAft>
                <a:spcPts val="0"/>
              </a:spcAft>
              <a:buClrTx/>
              <a:buSzTx/>
              <a:buFontTx/>
              <a:buNone/>
              <a:tabLst/>
              <a:defRPr/>
            </a:pPr>
            <a:r>
              <a:rPr kumimoji="0" lang="en-US" sz="12687" b="0" i="0" u="none" strike="noStrike" kern="1200" cap="none" spc="0" normalizeH="0" baseline="0" noProof="0" dirty="0">
                <a:ln>
                  <a:noFill/>
                </a:ln>
                <a:solidFill>
                  <a:srgbClr val="FFFFFF"/>
                </a:solidFill>
                <a:effectLst/>
                <a:uLnTx/>
                <a:uFillTx/>
                <a:latin typeface="Open Sans Bold"/>
                <a:ea typeface="+mn-ea"/>
                <a:cs typeface="+mn-cs"/>
              </a:rPr>
              <a:t>QUESTIONS?</a:t>
            </a:r>
          </a:p>
          <a:p>
            <a:pPr marL="0" marR="0" lvl="0" indent="0" algn="l" defTabSz="914400" rtl="0" eaLnBrk="1" fontAlgn="auto" latinLnBrk="0" hangingPunct="1">
              <a:lnSpc>
                <a:spcPts val="13956"/>
              </a:lnSpc>
              <a:spcBef>
                <a:spcPts val="0"/>
              </a:spcBef>
              <a:spcAft>
                <a:spcPts val="0"/>
              </a:spcAft>
              <a:buClrTx/>
              <a:buSzTx/>
              <a:buFontTx/>
              <a:buNone/>
              <a:tabLst/>
              <a:defRPr/>
            </a:pPr>
            <a:endParaRPr kumimoji="0" lang="en-US" sz="12687" b="0" i="0" u="none" strike="noStrike" kern="1200" cap="none" spc="0" normalizeH="0" baseline="0" noProof="0" dirty="0">
              <a:ln>
                <a:noFill/>
              </a:ln>
              <a:solidFill>
                <a:srgbClr val="FFFFFF"/>
              </a:solidFill>
              <a:effectLst/>
              <a:uLnTx/>
              <a:uFillTx/>
              <a:latin typeface="Open Sans Bold"/>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17567" r="-17567"/>
            </a:stretch>
          </a:blipFill>
        </p:spPr>
      </p:sp>
      <p:sp>
        <p:nvSpPr>
          <p:cNvPr id="3" name="Freeform 3"/>
          <p:cNvSpPr/>
          <p:nvPr/>
        </p:nvSpPr>
        <p:spPr>
          <a:xfrm>
            <a:off x="7384088" y="421482"/>
            <a:ext cx="5814728" cy="4257646"/>
          </a:xfrm>
          <a:custGeom>
            <a:avLst/>
            <a:gdLst/>
            <a:ahLst/>
            <a:cxnLst/>
            <a:rect l="l" t="t" r="r" b="b"/>
            <a:pathLst>
              <a:path w="5814728" h="4257646">
                <a:moveTo>
                  <a:pt x="0" y="0"/>
                </a:moveTo>
                <a:lnTo>
                  <a:pt x="5814728" y="0"/>
                </a:lnTo>
                <a:lnTo>
                  <a:pt x="5814728" y="4257646"/>
                </a:lnTo>
                <a:lnTo>
                  <a:pt x="0" y="4257646"/>
                </a:lnTo>
                <a:lnTo>
                  <a:pt x="0" y="0"/>
                </a:lnTo>
                <a:close/>
              </a:path>
            </a:pathLst>
          </a:custGeom>
          <a:blipFill>
            <a:blip r:embed="rId3"/>
            <a:stretch>
              <a:fillRect/>
            </a:stretch>
          </a:blipFill>
        </p:spPr>
      </p:sp>
      <p:sp>
        <p:nvSpPr>
          <p:cNvPr id="4" name="Freeform 4"/>
          <p:cNvSpPr/>
          <p:nvPr/>
        </p:nvSpPr>
        <p:spPr>
          <a:xfrm flipH="1">
            <a:off x="12813986" y="2130565"/>
            <a:ext cx="6801062" cy="5742755"/>
          </a:xfrm>
          <a:custGeom>
            <a:avLst/>
            <a:gdLst/>
            <a:ahLst/>
            <a:cxnLst/>
            <a:rect l="l" t="t" r="r" b="b"/>
            <a:pathLst>
              <a:path w="6801062" h="5742755">
                <a:moveTo>
                  <a:pt x="6801062" y="0"/>
                </a:moveTo>
                <a:lnTo>
                  <a:pt x="0" y="0"/>
                </a:lnTo>
                <a:lnTo>
                  <a:pt x="0" y="5742754"/>
                </a:lnTo>
                <a:lnTo>
                  <a:pt x="6801062" y="5742754"/>
                </a:lnTo>
                <a:lnTo>
                  <a:pt x="6801062" y="0"/>
                </a:lnTo>
                <a:close/>
              </a:path>
            </a:pathLst>
          </a:custGeom>
          <a:blipFill>
            <a:blip r:embed="rId4"/>
            <a:stretch>
              <a:fillRect/>
            </a:stretch>
          </a:blipFill>
        </p:spPr>
      </p:sp>
      <p:sp>
        <p:nvSpPr>
          <p:cNvPr id="5" name="Freeform 5"/>
          <p:cNvSpPr/>
          <p:nvPr/>
        </p:nvSpPr>
        <p:spPr>
          <a:xfrm>
            <a:off x="414990" y="421482"/>
            <a:ext cx="2757474" cy="2236863"/>
          </a:xfrm>
          <a:custGeom>
            <a:avLst/>
            <a:gdLst/>
            <a:ahLst/>
            <a:cxnLst/>
            <a:rect l="l" t="t" r="r" b="b"/>
            <a:pathLst>
              <a:path w="2757474" h="2236863">
                <a:moveTo>
                  <a:pt x="0" y="0"/>
                </a:moveTo>
                <a:lnTo>
                  <a:pt x="2757474" y="0"/>
                </a:lnTo>
                <a:lnTo>
                  <a:pt x="2757474" y="2236862"/>
                </a:lnTo>
                <a:lnTo>
                  <a:pt x="0" y="2236862"/>
                </a:lnTo>
                <a:lnTo>
                  <a:pt x="0" y="0"/>
                </a:lnTo>
                <a:close/>
              </a:path>
            </a:pathLst>
          </a:custGeom>
          <a:blipFill>
            <a:blip r:embed="rId5"/>
            <a:stretch>
              <a:fillRect/>
            </a:stretch>
          </a:blipFill>
        </p:spPr>
      </p:sp>
      <p:sp>
        <p:nvSpPr>
          <p:cNvPr id="6" name="Freeform 6"/>
          <p:cNvSpPr/>
          <p:nvPr/>
        </p:nvSpPr>
        <p:spPr>
          <a:xfrm>
            <a:off x="414990" y="2984636"/>
            <a:ext cx="4034612" cy="4034612"/>
          </a:xfrm>
          <a:custGeom>
            <a:avLst/>
            <a:gdLst/>
            <a:ahLst/>
            <a:cxnLst/>
            <a:rect l="l" t="t" r="r" b="b"/>
            <a:pathLst>
              <a:path w="4034612" h="4034612">
                <a:moveTo>
                  <a:pt x="0" y="0"/>
                </a:moveTo>
                <a:lnTo>
                  <a:pt x="4034613" y="0"/>
                </a:lnTo>
                <a:lnTo>
                  <a:pt x="4034613" y="4034612"/>
                </a:lnTo>
                <a:lnTo>
                  <a:pt x="0" y="4034612"/>
                </a:lnTo>
                <a:lnTo>
                  <a:pt x="0" y="0"/>
                </a:lnTo>
                <a:close/>
              </a:path>
            </a:pathLst>
          </a:custGeom>
          <a:blipFill>
            <a:blip r:embed="rId6"/>
            <a:stretch>
              <a:fillRect/>
            </a:stretch>
          </a:blipFill>
        </p:spPr>
      </p:sp>
      <p:sp>
        <p:nvSpPr>
          <p:cNvPr id="9" name="TextBox 9"/>
          <p:cNvSpPr txBox="1"/>
          <p:nvPr/>
        </p:nvSpPr>
        <p:spPr>
          <a:xfrm>
            <a:off x="414990" y="7085923"/>
            <a:ext cx="4034612" cy="639936"/>
          </a:xfrm>
          <a:prstGeom prst="rect">
            <a:avLst/>
          </a:prstGeom>
        </p:spPr>
        <p:txBody>
          <a:bodyPr lIns="0" tIns="0" rIns="0" bIns="0" rtlCol="0" anchor="t">
            <a:spAutoFit/>
          </a:bodyPr>
          <a:lstStyle/>
          <a:p>
            <a:pPr algn="l">
              <a:lnSpc>
                <a:spcPts val="2520"/>
              </a:lnSpc>
            </a:pPr>
            <a:r>
              <a:rPr lang="en-US" sz="1800" u="sng">
                <a:solidFill>
                  <a:srgbClr val="FFFFFF"/>
                </a:solidFill>
                <a:latin typeface="Arimo"/>
                <a:hlinkClick r:id="rId7" tooltip="https://www.library.rochester.edu/services/data-management-and-sharing"/>
              </a:rPr>
              <a:t>https://www.library.rochester.edu/services/data-management-and-sharing</a:t>
            </a:r>
          </a:p>
        </p:txBody>
      </p:sp>
      <p:sp>
        <p:nvSpPr>
          <p:cNvPr id="7" name="TextBox 7"/>
          <p:cNvSpPr txBox="1"/>
          <p:nvPr/>
        </p:nvSpPr>
        <p:spPr>
          <a:xfrm>
            <a:off x="414990" y="7976189"/>
            <a:ext cx="16483571" cy="1889435"/>
          </a:xfrm>
          <a:prstGeom prst="rect">
            <a:avLst/>
          </a:prstGeom>
        </p:spPr>
        <p:txBody>
          <a:bodyPr lIns="0" tIns="0" rIns="0" bIns="0" rtlCol="0" anchor="t">
            <a:spAutoFit/>
          </a:bodyPr>
          <a:lstStyle/>
          <a:p>
            <a:pPr algn="l">
              <a:lnSpc>
                <a:spcPts val="5054"/>
              </a:lnSpc>
            </a:pPr>
            <a:r>
              <a:rPr lang="en-US" sz="3610">
                <a:solidFill>
                  <a:srgbClr val="FFFFFF"/>
                </a:solidFill>
                <a:latin typeface="Canva Sans"/>
              </a:rPr>
              <a:t>Heather Charlotte Owen, Data Librarian, howen@library.rochester.edu</a:t>
            </a:r>
          </a:p>
          <a:p>
            <a:pPr algn="l">
              <a:lnSpc>
                <a:spcPts val="5054"/>
              </a:lnSpc>
            </a:pPr>
            <a:r>
              <a:rPr lang="en-US" sz="3610">
                <a:solidFill>
                  <a:srgbClr val="FFFFFF"/>
                </a:solidFill>
                <a:latin typeface="Canva Sans"/>
              </a:rPr>
              <a:t>Sarah Siddiqui, Reproducibility Librarian, ssiddiqui@library.rochester.edu</a:t>
            </a:r>
          </a:p>
          <a:p>
            <a:pPr algn="l">
              <a:lnSpc>
                <a:spcPts val="5054"/>
              </a:lnSpc>
            </a:pPr>
            <a:r>
              <a:rPr lang="en-US" sz="3610">
                <a:solidFill>
                  <a:srgbClr val="FFFFFF"/>
                </a:solidFill>
                <a:latin typeface="Canva Sans"/>
              </a:rPr>
              <a:t>Matthew Mariner, Data Curator Librarian, mmariner@library.rochester.edu</a:t>
            </a:r>
          </a:p>
        </p:txBody>
      </p:sp>
      <p:sp>
        <p:nvSpPr>
          <p:cNvPr id="8" name="TextBox 8"/>
          <p:cNvSpPr txBox="1"/>
          <p:nvPr/>
        </p:nvSpPr>
        <p:spPr>
          <a:xfrm>
            <a:off x="4779782" y="6150251"/>
            <a:ext cx="7227987" cy="1566544"/>
          </a:xfrm>
          <a:prstGeom prst="rect">
            <a:avLst/>
          </a:prstGeom>
        </p:spPr>
        <p:txBody>
          <a:bodyPr lIns="0" tIns="0" rIns="0" bIns="0" rtlCol="0" anchor="t">
            <a:spAutoFit/>
          </a:bodyPr>
          <a:lstStyle/>
          <a:p>
            <a:pPr algn="ctr">
              <a:lnSpc>
                <a:spcPts val="12880"/>
              </a:lnSpc>
            </a:pPr>
            <a:r>
              <a:rPr lang="en-US" sz="9200">
                <a:solidFill>
                  <a:srgbClr val="FFDE59"/>
                </a:solidFill>
                <a:latin typeface="Canva Sans Bold"/>
              </a:rPr>
              <a:t>Our Services</a:t>
            </a:r>
          </a:p>
        </p:txBody>
      </p:sp>
      <p:sp>
        <p:nvSpPr>
          <p:cNvPr id="10" name="Title 9">
            <a:extLst>
              <a:ext uri="{FF2B5EF4-FFF2-40B4-BE49-F238E27FC236}">
                <a16:creationId xmlns:a16="http://schemas.microsoft.com/office/drawing/2014/main" id="{376AB005-994A-98A7-7AC0-B7DB1FC742B3}"/>
              </a:ext>
            </a:extLst>
          </p:cNvPr>
          <p:cNvSpPr>
            <a:spLocks noGrp="1"/>
          </p:cNvSpPr>
          <p:nvPr>
            <p:ph type="title" idx="4294967295"/>
          </p:nvPr>
        </p:nvSpPr>
        <p:spPr>
          <a:xfrm>
            <a:off x="457200" y="-1143000"/>
            <a:ext cx="8229600" cy="1143000"/>
          </a:xfrm>
        </p:spPr>
        <p:txBody>
          <a:bodyPr vert="horz" lIns="91440" tIns="45720" rIns="91440" bIns="45720" rtlCol="0" anchor="b">
            <a:normAutofit fontScale="90000"/>
          </a:bodyPr>
          <a:lstStyle/>
          <a:p>
            <a:r>
              <a:rPr lang="en-US" dirty="0"/>
              <a:t>Thank you slide</a:t>
            </a:r>
            <a:br>
              <a:rPr lang="en-US" dirty="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17567" r="-17567"/>
            </a:stretch>
          </a:blipFill>
        </p:spPr>
      </p:sp>
      <p:sp>
        <p:nvSpPr>
          <p:cNvPr id="3" name="Freeform 3"/>
          <p:cNvSpPr/>
          <p:nvPr/>
        </p:nvSpPr>
        <p:spPr>
          <a:xfrm flipH="1">
            <a:off x="13949733" y="5731626"/>
            <a:ext cx="4517132" cy="3814225"/>
          </a:xfrm>
          <a:custGeom>
            <a:avLst/>
            <a:gdLst/>
            <a:ahLst/>
            <a:cxnLst/>
            <a:rect l="l" t="t" r="r" b="b"/>
            <a:pathLst>
              <a:path w="4517132" h="3814225">
                <a:moveTo>
                  <a:pt x="4517132" y="0"/>
                </a:moveTo>
                <a:lnTo>
                  <a:pt x="0" y="0"/>
                </a:lnTo>
                <a:lnTo>
                  <a:pt x="0" y="3814225"/>
                </a:lnTo>
                <a:lnTo>
                  <a:pt x="4517132" y="3814225"/>
                </a:lnTo>
                <a:lnTo>
                  <a:pt x="4517132" y="0"/>
                </a:lnTo>
                <a:close/>
              </a:path>
            </a:pathLst>
          </a:custGeom>
          <a:blipFill>
            <a:blip r:embed="rId3"/>
            <a:stretch>
              <a:fillRect/>
            </a:stretch>
          </a:blipFill>
        </p:spPr>
      </p:sp>
      <p:sp>
        <p:nvSpPr>
          <p:cNvPr id="4" name="Freeform 4"/>
          <p:cNvSpPr/>
          <p:nvPr/>
        </p:nvSpPr>
        <p:spPr>
          <a:xfrm>
            <a:off x="11058967" y="3913456"/>
            <a:ext cx="2890766" cy="2460088"/>
          </a:xfrm>
          <a:custGeom>
            <a:avLst/>
            <a:gdLst/>
            <a:ahLst/>
            <a:cxnLst/>
            <a:rect l="l" t="t" r="r" b="b"/>
            <a:pathLst>
              <a:path w="2890766" h="2460088">
                <a:moveTo>
                  <a:pt x="0" y="0"/>
                </a:moveTo>
                <a:lnTo>
                  <a:pt x="2890766" y="0"/>
                </a:lnTo>
                <a:lnTo>
                  <a:pt x="2890766" y="2460088"/>
                </a:lnTo>
                <a:lnTo>
                  <a:pt x="0" y="2460088"/>
                </a:lnTo>
                <a:lnTo>
                  <a:pt x="0" y="0"/>
                </a:lnTo>
                <a:close/>
              </a:path>
            </a:pathLst>
          </a:custGeom>
          <a:blipFill>
            <a:blip r:embed="rId4"/>
            <a:stretch>
              <a:fillRect/>
            </a:stretch>
          </a:blipFill>
        </p:spPr>
      </p:sp>
      <p:sp>
        <p:nvSpPr>
          <p:cNvPr id="5" name="TextBox 5"/>
          <p:cNvSpPr txBox="1">
            <a:spLocks noGrp="1"/>
          </p:cNvSpPr>
          <p:nvPr>
            <p:ph type="title" idx="4294967295"/>
          </p:nvPr>
        </p:nvSpPr>
        <p:spPr>
          <a:xfrm>
            <a:off x="331104" y="1123950"/>
            <a:ext cx="11078863" cy="1247276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10745"/>
              </a:lnSpc>
              <a:spcBef>
                <a:spcPts val="0"/>
              </a:spcBef>
              <a:spcAft>
                <a:spcPts val="0"/>
              </a:spcAft>
              <a:buClrTx/>
              <a:buSzTx/>
              <a:buFontTx/>
              <a:buNone/>
              <a:tabLst/>
              <a:defRPr/>
            </a:pPr>
            <a:r>
              <a:rPr kumimoji="0" lang="en-US" sz="9768" b="0" i="0" u="none" strike="noStrike" kern="1200" cap="none" spc="0" normalizeH="0" baseline="0" noProof="0" dirty="0">
                <a:ln>
                  <a:noFill/>
                </a:ln>
                <a:solidFill>
                  <a:srgbClr val="FFFFFF"/>
                </a:solidFill>
                <a:effectLst/>
                <a:uLnTx/>
                <a:uFillTx/>
                <a:latin typeface="Open Sans Bold"/>
                <a:ea typeface="+mn-ea"/>
                <a:cs typeface="+mn-cs"/>
              </a:rPr>
              <a:t>Please feel free to ask a question. We are happy to answer your questions at any time.</a:t>
            </a:r>
          </a:p>
          <a:p>
            <a:pPr marL="0" marR="0" lvl="0" indent="0" algn="l" defTabSz="914400" rtl="0" eaLnBrk="1" fontAlgn="auto" latinLnBrk="0" hangingPunct="1">
              <a:lnSpc>
                <a:spcPts val="7687"/>
              </a:lnSpc>
              <a:spcBef>
                <a:spcPts val="0"/>
              </a:spcBef>
              <a:spcAft>
                <a:spcPts val="0"/>
              </a:spcAft>
              <a:buClrTx/>
              <a:buSzTx/>
              <a:buFontTx/>
              <a:buNone/>
              <a:tabLst/>
              <a:defRPr/>
            </a:pPr>
            <a:endParaRPr kumimoji="0" lang="en-US" sz="9768"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7687"/>
              </a:lnSpc>
              <a:spcBef>
                <a:spcPts val="0"/>
              </a:spcBef>
              <a:spcAft>
                <a:spcPts val="0"/>
              </a:spcAft>
              <a:buClrTx/>
              <a:buSzTx/>
              <a:buFontTx/>
              <a:buNone/>
              <a:tabLst/>
              <a:defRPr/>
            </a:pPr>
            <a:endParaRPr kumimoji="0" lang="en-US" sz="9768"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8580"/>
              </a:lnSpc>
              <a:spcBef>
                <a:spcPts val="0"/>
              </a:spcBef>
              <a:spcAft>
                <a:spcPts val="0"/>
              </a:spcAft>
              <a:buClrTx/>
              <a:buSzTx/>
              <a:buFontTx/>
              <a:buNone/>
              <a:tabLst/>
              <a:defRPr/>
            </a:pPr>
            <a:endParaRPr kumimoji="0" lang="en-US" sz="9768"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9909"/>
              </a:lnSpc>
              <a:spcBef>
                <a:spcPts val="0"/>
              </a:spcBef>
              <a:spcAft>
                <a:spcPts val="0"/>
              </a:spcAft>
              <a:buClrTx/>
              <a:buSzTx/>
              <a:buFontTx/>
              <a:buNone/>
              <a:tabLst/>
              <a:defRPr/>
            </a:pPr>
            <a:endParaRPr kumimoji="0" lang="en-US" sz="9768" b="0" i="0" u="none" strike="noStrike" kern="1200" cap="none" spc="0" normalizeH="0" baseline="0" noProof="0" dirty="0">
              <a:ln>
                <a:noFill/>
              </a:ln>
              <a:solidFill>
                <a:srgbClr val="FFFFFF"/>
              </a:solidFill>
              <a:effectLst/>
              <a:uLnTx/>
              <a:uFillTx/>
              <a:latin typeface="Open Sans Bold"/>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17567" r="-17567"/>
            </a:stretch>
          </a:blipFill>
        </p:spPr>
      </p:sp>
      <p:sp>
        <p:nvSpPr>
          <p:cNvPr id="3" name="Freeform 3"/>
          <p:cNvSpPr/>
          <p:nvPr/>
        </p:nvSpPr>
        <p:spPr>
          <a:xfrm flipH="1">
            <a:off x="11888752" y="3509481"/>
            <a:ext cx="8289219" cy="6999341"/>
          </a:xfrm>
          <a:custGeom>
            <a:avLst/>
            <a:gdLst/>
            <a:ahLst/>
            <a:cxnLst/>
            <a:rect l="l" t="t" r="r" b="b"/>
            <a:pathLst>
              <a:path w="8289219" h="6999341">
                <a:moveTo>
                  <a:pt x="8289219" y="0"/>
                </a:moveTo>
                <a:lnTo>
                  <a:pt x="0" y="0"/>
                </a:lnTo>
                <a:lnTo>
                  <a:pt x="0" y="6999340"/>
                </a:lnTo>
                <a:lnTo>
                  <a:pt x="8289219" y="6999340"/>
                </a:lnTo>
                <a:lnTo>
                  <a:pt x="8289219" y="0"/>
                </a:lnTo>
                <a:close/>
              </a:path>
            </a:pathLst>
          </a:custGeom>
          <a:blipFill>
            <a:blip r:embed="rId3"/>
            <a:stretch>
              <a:fillRect/>
            </a:stretch>
          </a:blipFill>
        </p:spPr>
      </p:sp>
      <p:sp>
        <p:nvSpPr>
          <p:cNvPr id="4" name="Freeform 4"/>
          <p:cNvSpPr/>
          <p:nvPr/>
        </p:nvSpPr>
        <p:spPr>
          <a:xfrm>
            <a:off x="9766806" y="2140363"/>
            <a:ext cx="2358699" cy="2007290"/>
          </a:xfrm>
          <a:custGeom>
            <a:avLst/>
            <a:gdLst/>
            <a:ahLst/>
            <a:cxnLst/>
            <a:rect l="l" t="t" r="r" b="b"/>
            <a:pathLst>
              <a:path w="2358699" h="2007290">
                <a:moveTo>
                  <a:pt x="0" y="0"/>
                </a:moveTo>
                <a:lnTo>
                  <a:pt x="2358699" y="0"/>
                </a:lnTo>
                <a:lnTo>
                  <a:pt x="2358699" y="2007290"/>
                </a:lnTo>
                <a:lnTo>
                  <a:pt x="0" y="2007290"/>
                </a:lnTo>
                <a:lnTo>
                  <a:pt x="0" y="0"/>
                </a:lnTo>
                <a:close/>
              </a:path>
            </a:pathLst>
          </a:custGeom>
          <a:blipFill>
            <a:blip r:embed="rId4"/>
            <a:stretch>
              <a:fillRect/>
            </a:stretch>
          </a:blipFill>
        </p:spPr>
      </p:sp>
      <p:sp>
        <p:nvSpPr>
          <p:cNvPr id="5" name="TextBox 5"/>
          <p:cNvSpPr txBox="1">
            <a:spLocks noGrp="1"/>
          </p:cNvSpPr>
          <p:nvPr>
            <p:ph type="title" idx="4294967295"/>
          </p:nvPr>
        </p:nvSpPr>
        <p:spPr>
          <a:xfrm>
            <a:off x="414990" y="578863"/>
            <a:ext cx="10259688" cy="925766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19"/>
              </a:lnSpc>
              <a:spcBef>
                <a:spcPts val="0"/>
              </a:spcBef>
              <a:spcAft>
                <a:spcPts val="0"/>
              </a:spcAft>
              <a:buClrTx/>
              <a:buSzTx/>
              <a:buFontTx/>
              <a:buNone/>
              <a:tabLst/>
              <a:defRPr/>
            </a:pPr>
            <a:r>
              <a:rPr kumimoji="0" lang="en-US" sz="8199" b="0" i="0" u="none" strike="noStrike" kern="1200" cap="none" spc="0" normalizeH="0" baseline="0" noProof="0" dirty="0">
                <a:ln>
                  <a:noFill/>
                </a:ln>
                <a:solidFill>
                  <a:srgbClr val="FFFFFF"/>
                </a:solidFill>
                <a:effectLst/>
                <a:uLnTx/>
                <a:uFillTx/>
                <a:latin typeface="Open Sans Bold"/>
                <a:ea typeface="+mn-ea"/>
                <a:cs typeface="+mn-cs"/>
              </a:rPr>
              <a:t>BROAD QUESTION 1</a:t>
            </a:r>
          </a:p>
          <a:p>
            <a:pPr marL="0" marR="0" lvl="0" indent="0" algn="l" defTabSz="914400" rtl="0" eaLnBrk="1" fontAlgn="auto" latinLnBrk="0" hangingPunct="1">
              <a:lnSpc>
                <a:spcPts val="7920"/>
              </a:lnSpc>
              <a:spcBef>
                <a:spcPts val="0"/>
              </a:spcBef>
              <a:spcAft>
                <a:spcPts val="0"/>
              </a:spcAft>
              <a:buClrTx/>
              <a:buSzTx/>
              <a:buFontTx/>
              <a:buNone/>
              <a:tabLst/>
              <a:defRPr/>
            </a:pPr>
            <a:endParaRPr kumimoji="0" lang="en-US" sz="8199"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7809"/>
              </a:lnSpc>
              <a:spcBef>
                <a:spcPts val="0"/>
              </a:spcBef>
              <a:spcAft>
                <a:spcPts val="0"/>
              </a:spcAft>
              <a:buClrTx/>
              <a:buSzTx/>
              <a:buFontTx/>
              <a:buNone/>
              <a:tabLst/>
              <a:defRPr/>
            </a:pPr>
            <a:r>
              <a:rPr kumimoji="0" lang="en-US" sz="7099" b="0" i="0" u="none" strike="noStrike" kern="1200" cap="none" spc="0" normalizeH="0" baseline="0" noProof="0" dirty="0">
                <a:ln>
                  <a:noFill/>
                </a:ln>
                <a:solidFill>
                  <a:srgbClr val="FFFFFF"/>
                </a:solidFill>
                <a:effectLst/>
                <a:uLnTx/>
                <a:uFillTx/>
                <a:latin typeface="Open Sans Bold"/>
                <a:ea typeface="+mn-ea"/>
                <a:cs typeface="+mn-cs"/>
              </a:rPr>
              <a:t>Can you briefly talk about your role and how it fits within the suite of Services offered by the Libraries?</a:t>
            </a:r>
          </a:p>
          <a:p>
            <a:pPr marL="0" marR="0" lvl="0" indent="0" algn="l" defTabSz="914400" rtl="0" eaLnBrk="1" fontAlgn="auto" latinLnBrk="0" hangingPunct="1">
              <a:lnSpc>
                <a:spcPts val="9019"/>
              </a:lnSpc>
              <a:spcBef>
                <a:spcPts val="0"/>
              </a:spcBef>
              <a:spcAft>
                <a:spcPts val="0"/>
              </a:spcAft>
              <a:buClrTx/>
              <a:buSzTx/>
              <a:buFontTx/>
              <a:buNone/>
              <a:tabLst/>
              <a:defRPr/>
            </a:pPr>
            <a:endParaRPr kumimoji="0" lang="en-US" sz="7099" b="0" i="0" u="none" strike="noStrike" kern="1200" cap="none" spc="0" normalizeH="0" baseline="0" noProof="0" dirty="0">
              <a:ln>
                <a:noFill/>
              </a:ln>
              <a:solidFill>
                <a:srgbClr val="FFFFFF"/>
              </a:solidFill>
              <a:effectLst/>
              <a:uLnTx/>
              <a:uFillTx/>
              <a:latin typeface="Open Sans Bold"/>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17567" r="-17567"/>
            </a:stretch>
          </a:blipFill>
        </p:spPr>
      </p:sp>
      <p:sp>
        <p:nvSpPr>
          <p:cNvPr id="3" name="AutoShape 3"/>
          <p:cNvSpPr/>
          <p:nvPr/>
        </p:nvSpPr>
        <p:spPr>
          <a:xfrm>
            <a:off x="-8127" y="-8886"/>
            <a:ext cx="9152127" cy="5147943"/>
          </a:xfrm>
          <a:prstGeom prst="rect">
            <a:avLst/>
          </a:prstGeom>
          <a:solidFill>
            <a:srgbClr val="00204B"/>
          </a:solidFill>
        </p:spPr>
      </p:sp>
      <p:sp>
        <p:nvSpPr>
          <p:cNvPr id="4" name="AutoShape 4"/>
          <p:cNvSpPr/>
          <p:nvPr/>
        </p:nvSpPr>
        <p:spPr>
          <a:xfrm>
            <a:off x="9144000" y="5139057"/>
            <a:ext cx="9152127" cy="5147943"/>
          </a:xfrm>
          <a:prstGeom prst="rect">
            <a:avLst/>
          </a:prstGeom>
          <a:solidFill>
            <a:srgbClr val="00204B"/>
          </a:solidFill>
        </p:spPr>
      </p:sp>
      <p:grpSp>
        <p:nvGrpSpPr>
          <p:cNvPr id="5" name="Group 5"/>
          <p:cNvGrpSpPr/>
          <p:nvPr/>
        </p:nvGrpSpPr>
        <p:grpSpPr>
          <a:xfrm>
            <a:off x="11014649" y="2005217"/>
            <a:ext cx="5410830" cy="2089227"/>
            <a:chOff x="0" y="0"/>
            <a:chExt cx="7214440" cy="2785636"/>
          </a:xfrm>
        </p:grpSpPr>
        <p:sp>
          <p:nvSpPr>
            <p:cNvPr id="7" name="TextBox 7"/>
            <p:cNvSpPr txBox="1"/>
            <p:nvPr/>
          </p:nvSpPr>
          <p:spPr>
            <a:xfrm>
              <a:off x="260026" y="1296561"/>
              <a:ext cx="6694388" cy="1489075"/>
            </a:xfrm>
            <a:prstGeom prst="rect">
              <a:avLst/>
            </a:prstGeom>
          </p:spPr>
          <p:txBody>
            <a:bodyPr lIns="0" tIns="0" rIns="0" bIns="0" rtlCol="0" anchor="t">
              <a:spAutoFit/>
            </a:bodyPr>
            <a:lstStyle/>
            <a:p>
              <a:pPr marL="0" lvl="0" indent="0" algn="ctr">
                <a:lnSpc>
                  <a:spcPts val="3018"/>
                </a:lnSpc>
              </a:pPr>
              <a:r>
                <a:rPr lang="en-US" sz="2156">
                  <a:solidFill>
                    <a:srgbClr val="FFFFFF"/>
                  </a:solidFill>
                  <a:latin typeface="Open Sans Bold"/>
                </a:rPr>
                <a:t>How do you collaborate with partners in the libraries and across campus?</a:t>
              </a:r>
            </a:p>
          </p:txBody>
        </p:sp>
        <p:sp>
          <p:nvSpPr>
            <p:cNvPr id="6" name="TextBox 6"/>
            <p:cNvSpPr txBox="1"/>
            <p:nvPr/>
          </p:nvSpPr>
          <p:spPr>
            <a:xfrm>
              <a:off x="0" y="71969"/>
              <a:ext cx="7214440"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2</a:t>
              </a:r>
            </a:p>
          </p:txBody>
        </p:sp>
      </p:grpSp>
      <p:grpSp>
        <p:nvGrpSpPr>
          <p:cNvPr id="8" name="Group 8"/>
          <p:cNvGrpSpPr/>
          <p:nvPr/>
        </p:nvGrpSpPr>
        <p:grpSpPr>
          <a:xfrm>
            <a:off x="9662414" y="6936457"/>
            <a:ext cx="8115300" cy="2089227"/>
            <a:chOff x="0" y="0"/>
            <a:chExt cx="10820400" cy="2785636"/>
          </a:xfrm>
        </p:grpSpPr>
        <p:sp>
          <p:nvSpPr>
            <p:cNvPr id="10" name="TextBox 10"/>
            <p:cNvSpPr txBox="1"/>
            <p:nvPr/>
          </p:nvSpPr>
          <p:spPr>
            <a:xfrm>
              <a:off x="389993" y="1296561"/>
              <a:ext cx="10040414" cy="1489075"/>
            </a:xfrm>
            <a:prstGeom prst="rect">
              <a:avLst/>
            </a:prstGeom>
          </p:spPr>
          <p:txBody>
            <a:bodyPr lIns="0" tIns="0" rIns="0" bIns="0" rtlCol="0" anchor="t">
              <a:spAutoFit/>
            </a:bodyPr>
            <a:lstStyle/>
            <a:p>
              <a:pPr marL="0" lvl="0" indent="0" algn="ctr">
                <a:lnSpc>
                  <a:spcPts val="3018"/>
                </a:lnSpc>
              </a:pPr>
              <a:r>
                <a:rPr lang="en-US" sz="2156">
                  <a:solidFill>
                    <a:srgbClr val="FFDE59"/>
                  </a:solidFill>
                  <a:latin typeface="Open Sans Bold"/>
                </a:rPr>
                <a:t>Do you think having dedicated reproducibility/data/curator experts as part of the team will help positively affect researcher behaviors?</a:t>
              </a:r>
            </a:p>
          </p:txBody>
        </p:sp>
        <p:sp>
          <p:nvSpPr>
            <p:cNvPr id="9" name="TextBox 9"/>
            <p:cNvSpPr txBox="1"/>
            <p:nvPr/>
          </p:nvSpPr>
          <p:spPr>
            <a:xfrm>
              <a:off x="0" y="71969"/>
              <a:ext cx="10820400"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4</a:t>
              </a:r>
            </a:p>
          </p:txBody>
        </p:sp>
      </p:grpSp>
      <p:grpSp>
        <p:nvGrpSpPr>
          <p:cNvPr id="11" name="Group 11"/>
          <p:cNvGrpSpPr/>
          <p:nvPr/>
        </p:nvGrpSpPr>
        <p:grpSpPr>
          <a:xfrm>
            <a:off x="1862521" y="6936457"/>
            <a:ext cx="5410830" cy="1708227"/>
            <a:chOff x="0" y="0"/>
            <a:chExt cx="7214440" cy="2277636"/>
          </a:xfrm>
        </p:grpSpPr>
        <p:sp>
          <p:nvSpPr>
            <p:cNvPr id="13" name="TextBox 13"/>
            <p:cNvSpPr txBox="1"/>
            <p:nvPr/>
          </p:nvSpPr>
          <p:spPr>
            <a:xfrm>
              <a:off x="260026" y="1296561"/>
              <a:ext cx="6694388" cy="981075"/>
            </a:xfrm>
            <a:prstGeom prst="rect">
              <a:avLst/>
            </a:prstGeom>
          </p:spPr>
          <p:txBody>
            <a:bodyPr lIns="0" tIns="0" rIns="0" bIns="0" rtlCol="0" anchor="t">
              <a:spAutoFit/>
            </a:bodyPr>
            <a:lstStyle/>
            <a:p>
              <a:pPr algn="ctr">
                <a:lnSpc>
                  <a:spcPts val="3018"/>
                </a:lnSpc>
              </a:pPr>
              <a:r>
                <a:rPr lang="en-US" sz="2156">
                  <a:solidFill>
                    <a:srgbClr val="FFFFFF"/>
                  </a:solidFill>
                  <a:latin typeface="Open Sans Bold"/>
                </a:rPr>
                <a:t>How do you fit in within the University’s culture? </a:t>
              </a:r>
            </a:p>
          </p:txBody>
        </p:sp>
        <p:sp>
          <p:nvSpPr>
            <p:cNvPr id="12" name="TextBox 12"/>
            <p:cNvSpPr txBox="1"/>
            <p:nvPr/>
          </p:nvSpPr>
          <p:spPr>
            <a:xfrm>
              <a:off x="0" y="71969"/>
              <a:ext cx="7214440"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3</a:t>
              </a:r>
            </a:p>
          </p:txBody>
        </p:sp>
      </p:grpSp>
      <p:grpSp>
        <p:nvGrpSpPr>
          <p:cNvPr id="14" name="Group 14"/>
          <p:cNvGrpSpPr/>
          <p:nvPr/>
        </p:nvGrpSpPr>
        <p:grpSpPr>
          <a:xfrm>
            <a:off x="1674823" y="2005217"/>
            <a:ext cx="5410830" cy="1714573"/>
            <a:chOff x="0" y="0"/>
            <a:chExt cx="7214440" cy="2286097"/>
          </a:xfrm>
        </p:grpSpPr>
        <p:sp>
          <p:nvSpPr>
            <p:cNvPr id="16" name="TextBox 16"/>
            <p:cNvSpPr txBox="1"/>
            <p:nvPr/>
          </p:nvSpPr>
          <p:spPr>
            <a:xfrm>
              <a:off x="260026" y="1305022"/>
              <a:ext cx="6694388" cy="981075"/>
            </a:xfrm>
            <a:prstGeom prst="rect">
              <a:avLst/>
            </a:prstGeom>
          </p:spPr>
          <p:txBody>
            <a:bodyPr lIns="0" tIns="0" rIns="0" bIns="0" rtlCol="0" anchor="t">
              <a:spAutoFit/>
            </a:bodyPr>
            <a:lstStyle/>
            <a:p>
              <a:pPr marL="0" lvl="0" indent="0" algn="ctr">
                <a:lnSpc>
                  <a:spcPts val="3018"/>
                </a:lnSpc>
              </a:pPr>
              <a:r>
                <a:rPr lang="en-US" sz="2156">
                  <a:solidFill>
                    <a:srgbClr val="FFDE59"/>
                  </a:solidFill>
                  <a:latin typeface="Open Sans Bold"/>
                </a:rPr>
                <a:t>How has Data Services grown since you became a member of the team?</a:t>
              </a:r>
            </a:p>
          </p:txBody>
        </p:sp>
        <p:sp>
          <p:nvSpPr>
            <p:cNvPr id="15" name="TextBox 15"/>
            <p:cNvSpPr txBox="1"/>
            <p:nvPr/>
          </p:nvSpPr>
          <p:spPr>
            <a:xfrm>
              <a:off x="0" y="76200"/>
              <a:ext cx="7214440"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1</a:t>
              </a:r>
            </a:p>
          </p:txBody>
        </p:sp>
      </p:grpSp>
      <p:sp>
        <p:nvSpPr>
          <p:cNvPr id="17" name="Title 16">
            <a:extLst>
              <a:ext uri="{FF2B5EF4-FFF2-40B4-BE49-F238E27FC236}">
                <a16:creationId xmlns:a16="http://schemas.microsoft.com/office/drawing/2014/main" id="{110DB719-11F7-4934-CE1E-82DC269AE936}"/>
              </a:ext>
            </a:extLst>
          </p:cNvPr>
          <p:cNvSpPr>
            <a:spLocks noGrp="1"/>
          </p:cNvSpPr>
          <p:nvPr>
            <p:ph type="title" idx="4294967295"/>
          </p:nvPr>
        </p:nvSpPr>
        <p:spPr>
          <a:xfrm>
            <a:off x="457200" y="-1143000"/>
            <a:ext cx="8229600" cy="1143000"/>
          </a:xfrm>
        </p:spPr>
        <p:txBody>
          <a:bodyPr vert="horz" lIns="91440" tIns="45720" rIns="91440" bIns="45720" rtlCol="0" anchor="b">
            <a:normAutofit/>
          </a:bodyPr>
          <a:lstStyle/>
          <a:p>
            <a:r>
              <a:rPr lang="en-US" dirty="0"/>
              <a:t>Sub questions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4B"/>
        </a:solidFill>
        <a:effectLst/>
      </p:bgPr>
    </p:bg>
    <p:spTree>
      <p:nvGrpSpPr>
        <p:cNvPr id="1" name=""/>
        <p:cNvGrpSpPr/>
        <p:nvPr/>
      </p:nvGrpSpPr>
      <p:grpSpPr>
        <a:xfrm>
          <a:off x="0" y="0"/>
          <a:ext cx="0" cy="0"/>
          <a:chOff x="0" y="0"/>
          <a:chExt cx="0" cy="0"/>
        </a:xfrm>
      </p:grpSpPr>
      <p:sp>
        <p:nvSpPr>
          <p:cNvPr id="2" name="Freeform 2"/>
          <p:cNvSpPr/>
          <p:nvPr/>
        </p:nvSpPr>
        <p:spPr>
          <a:xfrm flipH="1">
            <a:off x="9402755" y="1839284"/>
            <a:ext cx="10004509" cy="8447716"/>
          </a:xfrm>
          <a:custGeom>
            <a:avLst/>
            <a:gdLst/>
            <a:ahLst/>
            <a:cxnLst/>
            <a:rect l="l" t="t" r="r" b="b"/>
            <a:pathLst>
              <a:path w="10004509" h="8447716">
                <a:moveTo>
                  <a:pt x="10004509" y="0"/>
                </a:moveTo>
                <a:lnTo>
                  <a:pt x="0" y="0"/>
                </a:lnTo>
                <a:lnTo>
                  <a:pt x="0" y="8447716"/>
                </a:lnTo>
                <a:lnTo>
                  <a:pt x="10004509" y="8447716"/>
                </a:lnTo>
                <a:lnTo>
                  <a:pt x="10004509" y="0"/>
                </a:lnTo>
                <a:close/>
              </a:path>
            </a:pathLst>
          </a:custGeom>
          <a:blipFill>
            <a:blip r:embed="rId2"/>
            <a:stretch>
              <a:fillRect/>
            </a:stretch>
          </a:blipFill>
        </p:spPr>
      </p:sp>
      <p:sp>
        <p:nvSpPr>
          <p:cNvPr id="3" name="Freeform 3"/>
          <p:cNvSpPr/>
          <p:nvPr/>
        </p:nvSpPr>
        <p:spPr>
          <a:xfrm>
            <a:off x="12607826" y="585091"/>
            <a:ext cx="4045441" cy="3442735"/>
          </a:xfrm>
          <a:custGeom>
            <a:avLst/>
            <a:gdLst/>
            <a:ahLst/>
            <a:cxnLst/>
            <a:rect l="l" t="t" r="r" b="b"/>
            <a:pathLst>
              <a:path w="4045441" h="3442735">
                <a:moveTo>
                  <a:pt x="0" y="0"/>
                </a:moveTo>
                <a:lnTo>
                  <a:pt x="4045442" y="0"/>
                </a:lnTo>
                <a:lnTo>
                  <a:pt x="4045442" y="3442735"/>
                </a:lnTo>
                <a:lnTo>
                  <a:pt x="0" y="3442735"/>
                </a:lnTo>
                <a:lnTo>
                  <a:pt x="0" y="0"/>
                </a:lnTo>
                <a:close/>
              </a:path>
            </a:pathLst>
          </a:custGeom>
          <a:blipFill>
            <a:blip r:embed="rId3"/>
            <a:stretch>
              <a:fillRect/>
            </a:stretch>
          </a:blipFill>
        </p:spPr>
      </p:sp>
      <p:sp>
        <p:nvSpPr>
          <p:cNvPr id="4" name="TextBox 4"/>
          <p:cNvSpPr txBox="1">
            <a:spLocks noGrp="1"/>
          </p:cNvSpPr>
          <p:nvPr>
            <p:ph type="title" idx="4294967295"/>
          </p:nvPr>
        </p:nvSpPr>
        <p:spPr>
          <a:xfrm>
            <a:off x="414990" y="651766"/>
            <a:ext cx="8987765" cy="835803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7824"/>
              </a:lnSpc>
              <a:spcBef>
                <a:spcPts val="0"/>
              </a:spcBef>
              <a:spcAft>
                <a:spcPts val="0"/>
              </a:spcAft>
              <a:buClrTx/>
              <a:buSzTx/>
              <a:buFontTx/>
              <a:buNone/>
              <a:tabLst/>
              <a:defRPr/>
            </a:pPr>
            <a:r>
              <a:rPr kumimoji="0" lang="en-US" sz="7113" b="0" i="0" u="none" strike="noStrike" kern="1200" cap="none" spc="0" normalizeH="0" baseline="0" noProof="0" dirty="0">
                <a:ln>
                  <a:noFill/>
                </a:ln>
                <a:solidFill>
                  <a:srgbClr val="FFFFFF"/>
                </a:solidFill>
                <a:effectLst/>
                <a:uLnTx/>
                <a:uFillTx/>
                <a:latin typeface="Open Sans Bold"/>
                <a:ea typeface="+mn-ea"/>
                <a:cs typeface="+mn-cs"/>
              </a:rPr>
              <a:t>BROAD QUESTION 2</a:t>
            </a:r>
          </a:p>
          <a:p>
            <a:pPr marL="0" marR="0" lvl="0" indent="0" algn="l" defTabSz="914400" rtl="0" eaLnBrk="1" fontAlgn="auto" latinLnBrk="0" hangingPunct="1">
              <a:lnSpc>
                <a:spcPts val="7310"/>
              </a:lnSpc>
              <a:spcBef>
                <a:spcPts val="0"/>
              </a:spcBef>
              <a:spcAft>
                <a:spcPts val="0"/>
              </a:spcAft>
              <a:buClrTx/>
              <a:buSzTx/>
              <a:buFontTx/>
              <a:buNone/>
              <a:tabLst/>
              <a:defRPr/>
            </a:pPr>
            <a:endParaRPr kumimoji="0" lang="en-US" sz="7113"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6070"/>
              </a:lnSpc>
              <a:spcBef>
                <a:spcPts val="0"/>
              </a:spcBef>
              <a:spcAft>
                <a:spcPts val="0"/>
              </a:spcAft>
              <a:buClrTx/>
              <a:buSzTx/>
              <a:buFontTx/>
              <a:buNone/>
              <a:tabLst/>
              <a:defRPr/>
            </a:pPr>
            <a:r>
              <a:rPr kumimoji="0" lang="en-US" sz="5518" b="0" i="0" u="none" strike="noStrike" kern="1200" cap="none" spc="0" normalizeH="0" baseline="0" noProof="0" dirty="0">
                <a:ln>
                  <a:noFill/>
                </a:ln>
                <a:solidFill>
                  <a:srgbClr val="FFFFFF"/>
                </a:solidFill>
                <a:effectLst/>
                <a:uLnTx/>
                <a:uFillTx/>
                <a:latin typeface="Open Sans Bold"/>
                <a:ea typeface="+mn-ea"/>
                <a:cs typeface="+mn-cs"/>
              </a:rPr>
              <a:t>Can you talk about the new policies or government mandates affecting data management and sharing? </a:t>
            </a:r>
          </a:p>
          <a:p>
            <a:pPr marL="0" marR="0" lvl="0" indent="0" algn="l" defTabSz="914400" rtl="0" eaLnBrk="1" fontAlgn="auto" latinLnBrk="0" hangingPunct="1">
              <a:lnSpc>
                <a:spcPts val="6775"/>
              </a:lnSpc>
              <a:spcBef>
                <a:spcPts val="0"/>
              </a:spcBef>
              <a:spcAft>
                <a:spcPts val="0"/>
              </a:spcAft>
              <a:buClrTx/>
              <a:buSzTx/>
              <a:buFontTx/>
              <a:buNone/>
              <a:tabLst/>
              <a:defRPr/>
            </a:pPr>
            <a:endParaRPr kumimoji="0" lang="en-US" sz="5518"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7824"/>
              </a:lnSpc>
              <a:spcBef>
                <a:spcPts val="0"/>
              </a:spcBef>
              <a:spcAft>
                <a:spcPts val="0"/>
              </a:spcAft>
              <a:buClrTx/>
              <a:buSzTx/>
              <a:buFontTx/>
              <a:buNone/>
              <a:tabLst/>
              <a:defRPr/>
            </a:pPr>
            <a:endParaRPr kumimoji="0" lang="en-US" sz="5518" b="0" i="0" u="none" strike="noStrike" kern="1200" cap="none" spc="0" normalizeH="0" baseline="0" noProof="0" dirty="0">
              <a:ln>
                <a:noFill/>
              </a:ln>
              <a:solidFill>
                <a:srgbClr val="FFFFFF"/>
              </a:solidFill>
              <a:effectLst/>
              <a:uLnTx/>
              <a:uFillTx/>
              <a:latin typeface="Open Sans Bold"/>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17567" r="-17567"/>
            </a:stretch>
          </a:blipFill>
        </p:spPr>
      </p:sp>
      <p:sp>
        <p:nvSpPr>
          <p:cNvPr id="3" name="AutoShape 3"/>
          <p:cNvSpPr/>
          <p:nvPr/>
        </p:nvSpPr>
        <p:spPr>
          <a:xfrm>
            <a:off x="-8127" y="-8886"/>
            <a:ext cx="9152127" cy="5147943"/>
          </a:xfrm>
          <a:prstGeom prst="rect">
            <a:avLst/>
          </a:prstGeom>
          <a:solidFill>
            <a:srgbClr val="00204B"/>
          </a:solidFill>
        </p:spPr>
      </p:sp>
      <p:sp>
        <p:nvSpPr>
          <p:cNvPr id="4" name="AutoShape 4"/>
          <p:cNvSpPr/>
          <p:nvPr/>
        </p:nvSpPr>
        <p:spPr>
          <a:xfrm>
            <a:off x="9144000" y="5139057"/>
            <a:ext cx="9152127" cy="5147943"/>
          </a:xfrm>
          <a:prstGeom prst="rect">
            <a:avLst/>
          </a:prstGeom>
          <a:solidFill>
            <a:srgbClr val="00204B"/>
          </a:solidFill>
        </p:spPr>
      </p:sp>
      <p:grpSp>
        <p:nvGrpSpPr>
          <p:cNvPr id="14" name="Group 14"/>
          <p:cNvGrpSpPr/>
          <p:nvPr/>
        </p:nvGrpSpPr>
        <p:grpSpPr>
          <a:xfrm>
            <a:off x="9948858" y="6352259"/>
            <a:ext cx="7310442" cy="2857573"/>
            <a:chOff x="0" y="0"/>
            <a:chExt cx="9747256" cy="3810097"/>
          </a:xfrm>
        </p:grpSpPr>
        <p:sp>
          <p:nvSpPr>
            <p:cNvPr id="16" name="TextBox 16"/>
            <p:cNvSpPr txBox="1"/>
            <p:nvPr/>
          </p:nvSpPr>
          <p:spPr>
            <a:xfrm>
              <a:off x="351315" y="1305022"/>
              <a:ext cx="9044627" cy="2505075"/>
            </a:xfrm>
            <a:prstGeom prst="rect">
              <a:avLst/>
            </a:prstGeom>
          </p:spPr>
          <p:txBody>
            <a:bodyPr lIns="0" tIns="0" rIns="0" bIns="0" rtlCol="0" anchor="t">
              <a:spAutoFit/>
            </a:bodyPr>
            <a:lstStyle/>
            <a:p>
              <a:pPr algn="ctr">
                <a:lnSpc>
                  <a:spcPts val="3018"/>
                </a:lnSpc>
              </a:pPr>
              <a:r>
                <a:rPr lang="en-US" sz="2156">
                  <a:solidFill>
                    <a:srgbClr val="FFDE59"/>
                  </a:solidFill>
                  <a:latin typeface="Open Sans Bold"/>
                </a:rPr>
                <a:t>With the potential for funder-led audits, how do you see these new mandates affecting researcher behaviors with regard to data curation practices and standards?</a:t>
              </a:r>
            </a:p>
            <a:p>
              <a:pPr marL="0" lvl="0" indent="0" algn="ctr">
                <a:lnSpc>
                  <a:spcPts val="3018"/>
                </a:lnSpc>
              </a:pPr>
              <a:endParaRPr lang="en-US" sz="2156">
                <a:solidFill>
                  <a:srgbClr val="FFDE59"/>
                </a:solidFill>
                <a:latin typeface="Open Sans Bold"/>
              </a:endParaRPr>
            </a:p>
          </p:txBody>
        </p:sp>
        <p:sp>
          <p:nvSpPr>
            <p:cNvPr id="15" name="TextBox 15"/>
            <p:cNvSpPr txBox="1"/>
            <p:nvPr/>
          </p:nvSpPr>
          <p:spPr>
            <a:xfrm>
              <a:off x="0" y="76200"/>
              <a:ext cx="9747256"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4</a:t>
              </a:r>
            </a:p>
          </p:txBody>
        </p:sp>
      </p:grpSp>
      <p:grpSp>
        <p:nvGrpSpPr>
          <p:cNvPr id="5" name="Group 5"/>
          <p:cNvGrpSpPr/>
          <p:nvPr/>
        </p:nvGrpSpPr>
        <p:grpSpPr>
          <a:xfrm>
            <a:off x="1607658" y="6361785"/>
            <a:ext cx="5920556" cy="2089227"/>
            <a:chOff x="0" y="0"/>
            <a:chExt cx="7894074" cy="2785636"/>
          </a:xfrm>
        </p:grpSpPr>
        <p:sp>
          <p:nvSpPr>
            <p:cNvPr id="7" name="TextBox 7"/>
            <p:cNvSpPr txBox="1"/>
            <p:nvPr/>
          </p:nvSpPr>
          <p:spPr>
            <a:xfrm>
              <a:off x="284521" y="1296561"/>
              <a:ext cx="7325032" cy="1489075"/>
            </a:xfrm>
            <a:prstGeom prst="rect">
              <a:avLst/>
            </a:prstGeom>
          </p:spPr>
          <p:txBody>
            <a:bodyPr lIns="0" tIns="0" rIns="0" bIns="0" rtlCol="0" anchor="t">
              <a:spAutoFit/>
            </a:bodyPr>
            <a:lstStyle/>
            <a:p>
              <a:pPr marL="0" lvl="0" indent="0" algn="ctr">
                <a:lnSpc>
                  <a:spcPts val="3018"/>
                </a:lnSpc>
              </a:pPr>
              <a:r>
                <a:rPr lang="en-US" sz="2156">
                  <a:solidFill>
                    <a:srgbClr val="FFFFFF"/>
                  </a:solidFill>
                  <a:latin typeface="Open Sans Bold"/>
                </a:rPr>
                <a:t>Are there other policies already in the works or upcoming that affect the way you support researchers?</a:t>
              </a:r>
            </a:p>
          </p:txBody>
        </p:sp>
        <p:sp>
          <p:nvSpPr>
            <p:cNvPr id="6" name="TextBox 6"/>
            <p:cNvSpPr txBox="1"/>
            <p:nvPr/>
          </p:nvSpPr>
          <p:spPr>
            <a:xfrm>
              <a:off x="0" y="71969"/>
              <a:ext cx="7894074"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3</a:t>
              </a:r>
            </a:p>
          </p:txBody>
        </p:sp>
      </p:grpSp>
      <p:grpSp>
        <p:nvGrpSpPr>
          <p:cNvPr id="11" name="Group 11"/>
          <p:cNvGrpSpPr/>
          <p:nvPr/>
        </p:nvGrpSpPr>
        <p:grpSpPr>
          <a:xfrm>
            <a:off x="10504923" y="1624217"/>
            <a:ext cx="6430282" cy="2470227"/>
            <a:chOff x="0" y="0"/>
            <a:chExt cx="8573709" cy="3293636"/>
          </a:xfrm>
        </p:grpSpPr>
        <p:sp>
          <p:nvSpPr>
            <p:cNvPr id="13" name="TextBox 13"/>
            <p:cNvSpPr txBox="1"/>
            <p:nvPr/>
          </p:nvSpPr>
          <p:spPr>
            <a:xfrm>
              <a:off x="309017" y="1296561"/>
              <a:ext cx="7955675" cy="1997075"/>
            </a:xfrm>
            <a:prstGeom prst="rect">
              <a:avLst/>
            </a:prstGeom>
          </p:spPr>
          <p:txBody>
            <a:bodyPr lIns="0" tIns="0" rIns="0" bIns="0" rtlCol="0" anchor="t">
              <a:spAutoFit/>
            </a:bodyPr>
            <a:lstStyle/>
            <a:p>
              <a:pPr marL="0" lvl="0" indent="0" algn="ctr">
                <a:lnSpc>
                  <a:spcPts val="3018"/>
                </a:lnSpc>
              </a:pPr>
              <a:r>
                <a:rPr lang="en-US" sz="2156">
                  <a:solidFill>
                    <a:srgbClr val="FFFFFF"/>
                  </a:solidFill>
                  <a:latin typeface="Open Sans Bold"/>
                </a:rPr>
                <a:t>Not all funders have shared their new Public Access Plans or Implementation Plans. How do you expect different funders will react?</a:t>
              </a:r>
            </a:p>
          </p:txBody>
        </p:sp>
        <p:sp>
          <p:nvSpPr>
            <p:cNvPr id="12" name="TextBox 12"/>
            <p:cNvSpPr txBox="1"/>
            <p:nvPr/>
          </p:nvSpPr>
          <p:spPr>
            <a:xfrm>
              <a:off x="0" y="71969"/>
              <a:ext cx="8573709"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2</a:t>
              </a:r>
            </a:p>
          </p:txBody>
        </p:sp>
      </p:grpSp>
      <p:grpSp>
        <p:nvGrpSpPr>
          <p:cNvPr id="8" name="Group 8"/>
          <p:cNvGrpSpPr/>
          <p:nvPr/>
        </p:nvGrpSpPr>
        <p:grpSpPr>
          <a:xfrm>
            <a:off x="510286" y="1624217"/>
            <a:ext cx="8115300" cy="2851227"/>
            <a:chOff x="0" y="0"/>
            <a:chExt cx="10820400" cy="3801636"/>
          </a:xfrm>
        </p:grpSpPr>
        <p:sp>
          <p:nvSpPr>
            <p:cNvPr id="10" name="TextBox 10"/>
            <p:cNvSpPr txBox="1"/>
            <p:nvPr/>
          </p:nvSpPr>
          <p:spPr>
            <a:xfrm>
              <a:off x="389993" y="1296561"/>
              <a:ext cx="10040414" cy="2505075"/>
            </a:xfrm>
            <a:prstGeom prst="rect">
              <a:avLst/>
            </a:prstGeom>
          </p:spPr>
          <p:txBody>
            <a:bodyPr lIns="0" tIns="0" rIns="0" bIns="0" rtlCol="0" anchor="t">
              <a:spAutoFit/>
            </a:bodyPr>
            <a:lstStyle/>
            <a:p>
              <a:pPr algn="ctr">
                <a:lnSpc>
                  <a:spcPts val="3018"/>
                </a:lnSpc>
              </a:pPr>
              <a:r>
                <a:rPr lang="en-US" sz="2156">
                  <a:solidFill>
                    <a:srgbClr val="FFDE59"/>
                  </a:solidFill>
                  <a:latin typeface="Open Sans Bold"/>
                </a:rPr>
                <a:t>In August 2022 the Nelson Memo was released. How do you think this will affect research in the future? Do you think it will affect researcher behavior? Why do you think this step was taken?</a:t>
              </a:r>
            </a:p>
            <a:p>
              <a:pPr marL="0" lvl="0" indent="0" algn="ctr">
                <a:lnSpc>
                  <a:spcPts val="3018"/>
                </a:lnSpc>
              </a:pPr>
              <a:endParaRPr lang="en-US" sz="2156">
                <a:solidFill>
                  <a:srgbClr val="FFDE59"/>
                </a:solidFill>
                <a:latin typeface="Open Sans Bold"/>
              </a:endParaRPr>
            </a:p>
          </p:txBody>
        </p:sp>
        <p:sp>
          <p:nvSpPr>
            <p:cNvPr id="9" name="TextBox 9"/>
            <p:cNvSpPr txBox="1"/>
            <p:nvPr/>
          </p:nvSpPr>
          <p:spPr>
            <a:xfrm>
              <a:off x="0" y="71969"/>
              <a:ext cx="10820400"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1</a:t>
              </a:r>
            </a:p>
          </p:txBody>
        </p:sp>
      </p:grpSp>
      <p:sp>
        <p:nvSpPr>
          <p:cNvPr id="18" name="Title 17">
            <a:extLst>
              <a:ext uri="{FF2B5EF4-FFF2-40B4-BE49-F238E27FC236}">
                <a16:creationId xmlns:a16="http://schemas.microsoft.com/office/drawing/2014/main" id="{DDB4750D-240B-9D2A-71C7-992096FE06BB}"/>
              </a:ext>
            </a:extLst>
          </p:cNvPr>
          <p:cNvSpPr>
            <a:spLocks noGrp="1"/>
          </p:cNvSpPr>
          <p:nvPr>
            <p:ph type="title" idx="4294967295"/>
          </p:nvPr>
        </p:nvSpPr>
        <p:spPr>
          <a:xfrm>
            <a:off x="457200" y="-1143000"/>
            <a:ext cx="8229600" cy="1143000"/>
          </a:xfrm>
        </p:spPr>
        <p:txBody>
          <a:bodyPr vert="horz" lIns="91440" tIns="45720" rIns="91440" bIns="45720" rtlCol="0" anchor="b">
            <a:normAutofit fontScale="90000"/>
          </a:bodyPr>
          <a:lstStyle/>
          <a:p>
            <a:r>
              <a:rPr lang="en-US" dirty="0"/>
              <a:t>Sub questions</a:t>
            </a:r>
            <a:br>
              <a:rPr lang="en-US" dirty="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17567" r="-17567"/>
            </a:stretch>
          </a:blipFill>
        </p:spPr>
      </p:sp>
      <p:sp>
        <p:nvSpPr>
          <p:cNvPr id="3" name="Freeform 3"/>
          <p:cNvSpPr/>
          <p:nvPr/>
        </p:nvSpPr>
        <p:spPr>
          <a:xfrm flipH="1">
            <a:off x="9369908" y="723306"/>
            <a:ext cx="11750508" cy="9922021"/>
          </a:xfrm>
          <a:custGeom>
            <a:avLst/>
            <a:gdLst/>
            <a:ahLst/>
            <a:cxnLst/>
            <a:rect l="l" t="t" r="r" b="b"/>
            <a:pathLst>
              <a:path w="11750508" h="9922021">
                <a:moveTo>
                  <a:pt x="11750508" y="0"/>
                </a:moveTo>
                <a:lnTo>
                  <a:pt x="0" y="0"/>
                </a:lnTo>
                <a:lnTo>
                  <a:pt x="0" y="9922021"/>
                </a:lnTo>
                <a:lnTo>
                  <a:pt x="11750508" y="9922021"/>
                </a:lnTo>
                <a:lnTo>
                  <a:pt x="11750508" y="0"/>
                </a:lnTo>
                <a:close/>
              </a:path>
            </a:pathLst>
          </a:custGeom>
          <a:blipFill>
            <a:blip r:embed="rId3"/>
            <a:stretch>
              <a:fillRect/>
            </a:stretch>
          </a:blipFill>
        </p:spPr>
      </p:sp>
      <p:sp>
        <p:nvSpPr>
          <p:cNvPr id="4" name="Freeform 4"/>
          <p:cNvSpPr/>
          <p:nvPr/>
        </p:nvSpPr>
        <p:spPr>
          <a:xfrm>
            <a:off x="13290354" y="723306"/>
            <a:ext cx="2815618" cy="2396136"/>
          </a:xfrm>
          <a:custGeom>
            <a:avLst/>
            <a:gdLst/>
            <a:ahLst/>
            <a:cxnLst/>
            <a:rect l="l" t="t" r="r" b="b"/>
            <a:pathLst>
              <a:path w="2815618" h="2396136">
                <a:moveTo>
                  <a:pt x="0" y="0"/>
                </a:moveTo>
                <a:lnTo>
                  <a:pt x="2815618" y="0"/>
                </a:lnTo>
                <a:lnTo>
                  <a:pt x="2815618" y="2396136"/>
                </a:lnTo>
                <a:lnTo>
                  <a:pt x="0" y="2396136"/>
                </a:lnTo>
                <a:lnTo>
                  <a:pt x="0" y="0"/>
                </a:lnTo>
                <a:close/>
              </a:path>
            </a:pathLst>
          </a:custGeom>
          <a:blipFill>
            <a:blip r:embed="rId4"/>
            <a:stretch>
              <a:fillRect/>
            </a:stretch>
          </a:blipFill>
        </p:spPr>
      </p:sp>
      <p:sp>
        <p:nvSpPr>
          <p:cNvPr id="5" name="TextBox 5"/>
          <p:cNvSpPr txBox="1">
            <a:spLocks noGrp="1"/>
          </p:cNvSpPr>
          <p:nvPr>
            <p:ph type="title" idx="4294967295"/>
          </p:nvPr>
        </p:nvSpPr>
        <p:spPr>
          <a:xfrm>
            <a:off x="414990" y="578863"/>
            <a:ext cx="9296182" cy="936821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8044"/>
              </a:lnSpc>
              <a:spcBef>
                <a:spcPts val="0"/>
              </a:spcBef>
              <a:spcAft>
                <a:spcPts val="0"/>
              </a:spcAft>
              <a:buClrTx/>
              <a:buSzTx/>
              <a:buFontTx/>
              <a:buNone/>
              <a:tabLst/>
              <a:defRPr/>
            </a:pPr>
            <a:r>
              <a:rPr kumimoji="0" lang="en-US" sz="7312" b="0" i="0" u="none" strike="noStrike" kern="1200" cap="none" spc="0" normalizeH="0" baseline="0" noProof="0" dirty="0">
                <a:ln>
                  <a:noFill/>
                </a:ln>
                <a:solidFill>
                  <a:srgbClr val="FFFFFF"/>
                </a:solidFill>
                <a:effectLst/>
                <a:uLnTx/>
                <a:uFillTx/>
                <a:latin typeface="Open Sans Bold"/>
                <a:ea typeface="+mn-ea"/>
                <a:cs typeface="+mn-cs"/>
              </a:rPr>
              <a:t>BROAD QUESTION 3</a:t>
            </a:r>
          </a:p>
          <a:p>
            <a:pPr marL="0" marR="0" lvl="0" indent="0" algn="l" defTabSz="914400" rtl="0" eaLnBrk="1" fontAlgn="auto" latinLnBrk="0" hangingPunct="1">
              <a:lnSpc>
                <a:spcPts val="7515"/>
              </a:lnSpc>
              <a:spcBef>
                <a:spcPts val="0"/>
              </a:spcBef>
              <a:spcAft>
                <a:spcPts val="0"/>
              </a:spcAft>
              <a:buClrTx/>
              <a:buSzTx/>
              <a:buFontTx/>
              <a:buNone/>
              <a:tabLst/>
              <a:defRPr/>
            </a:pPr>
            <a:endParaRPr kumimoji="0" lang="en-US" sz="7312"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6240"/>
              </a:lnSpc>
              <a:spcBef>
                <a:spcPts val="0"/>
              </a:spcBef>
              <a:spcAft>
                <a:spcPts val="0"/>
              </a:spcAft>
              <a:buClrTx/>
              <a:buSzTx/>
              <a:buFontTx/>
              <a:buNone/>
              <a:tabLst/>
              <a:defRPr/>
            </a:pPr>
            <a:r>
              <a:rPr kumimoji="0" lang="en-US" sz="5673" b="0" i="0" u="none" strike="noStrike" kern="1200" cap="none" spc="0" normalizeH="0" baseline="0" noProof="0" dirty="0">
                <a:ln>
                  <a:noFill/>
                </a:ln>
                <a:solidFill>
                  <a:srgbClr val="FFFFFF"/>
                </a:solidFill>
                <a:effectLst/>
                <a:uLnTx/>
                <a:uFillTx/>
                <a:latin typeface="Open Sans Bold"/>
                <a:ea typeface="+mn-ea"/>
                <a:cs typeface="+mn-cs"/>
              </a:rPr>
              <a:t>How have these new mandates and data management and sharing expectations changed your role and responsibilities in the Libraries?</a:t>
            </a:r>
          </a:p>
          <a:p>
            <a:pPr marL="0" marR="0" lvl="0" indent="0" algn="l" defTabSz="914400" rtl="0" eaLnBrk="1" fontAlgn="auto" latinLnBrk="0" hangingPunct="1">
              <a:lnSpc>
                <a:spcPts val="6965"/>
              </a:lnSpc>
              <a:spcBef>
                <a:spcPts val="0"/>
              </a:spcBef>
              <a:spcAft>
                <a:spcPts val="0"/>
              </a:spcAft>
              <a:buClrTx/>
              <a:buSzTx/>
              <a:buFontTx/>
              <a:buNone/>
              <a:tabLst/>
              <a:defRPr/>
            </a:pPr>
            <a:endParaRPr kumimoji="0" lang="en-US" sz="5673"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8044"/>
              </a:lnSpc>
              <a:spcBef>
                <a:spcPts val="0"/>
              </a:spcBef>
              <a:spcAft>
                <a:spcPts val="0"/>
              </a:spcAft>
              <a:buClrTx/>
              <a:buSzTx/>
              <a:buFontTx/>
              <a:buNone/>
              <a:tabLst/>
              <a:defRPr/>
            </a:pPr>
            <a:endParaRPr kumimoji="0" lang="en-US" sz="5673" b="0" i="0" u="none" strike="noStrike" kern="1200" cap="none" spc="0" normalizeH="0" baseline="0" noProof="0" dirty="0">
              <a:ln>
                <a:noFill/>
              </a:ln>
              <a:solidFill>
                <a:srgbClr val="FFFFFF"/>
              </a:solidFill>
              <a:effectLst/>
              <a:uLnTx/>
              <a:uFillTx/>
              <a:latin typeface="Open Sans Bold"/>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17567" r="-17567"/>
            </a:stretch>
          </a:blipFill>
        </p:spPr>
      </p:sp>
      <p:sp>
        <p:nvSpPr>
          <p:cNvPr id="3" name="AutoShape 3"/>
          <p:cNvSpPr/>
          <p:nvPr/>
        </p:nvSpPr>
        <p:spPr>
          <a:xfrm>
            <a:off x="-8127" y="-8886"/>
            <a:ext cx="9152127" cy="5147943"/>
          </a:xfrm>
          <a:prstGeom prst="rect">
            <a:avLst/>
          </a:prstGeom>
          <a:solidFill>
            <a:srgbClr val="00204B"/>
          </a:solidFill>
        </p:spPr>
      </p:sp>
      <p:sp>
        <p:nvSpPr>
          <p:cNvPr id="4" name="AutoShape 4"/>
          <p:cNvSpPr/>
          <p:nvPr/>
        </p:nvSpPr>
        <p:spPr>
          <a:xfrm>
            <a:off x="9144000" y="5139057"/>
            <a:ext cx="9152127" cy="5147943"/>
          </a:xfrm>
          <a:prstGeom prst="rect">
            <a:avLst/>
          </a:prstGeom>
          <a:solidFill>
            <a:srgbClr val="00204B"/>
          </a:solidFill>
        </p:spPr>
      </p:sp>
      <p:grpSp>
        <p:nvGrpSpPr>
          <p:cNvPr id="8" name="Group 8"/>
          <p:cNvGrpSpPr/>
          <p:nvPr/>
        </p:nvGrpSpPr>
        <p:grpSpPr>
          <a:xfrm>
            <a:off x="9624625" y="6591227"/>
            <a:ext cx="8237217" cy="1708227"/>
            <a:chOff x="0" y="0"/>
            <a:chExt cx="10982956" cy="2277636"/>
          </a:xfrm>
        </p:grpSpPr>
        <p:sp>
          <p:nvSpPr>
            <p:cNvPr id="10" name="TextBox 10"/>
            <p:cNvSpPr txBox="1"/>
            <p:nvPr/>
          </p:nvSpPr>
          <p:spPr>
            <a:xfrm>
              <a:off x="395852" y="1296561"/>
              <a:ext cx="10191251" cy="981075"/>
            </a:xfrm>
            <a:prstGeom prst="rect">
              <a:avLst/>
            </a:prstGeom>
          </p:spPr>
          <p:txBody>
            <a:bodyPr lIns="0" tIns="0" rIns="0" bIns="0" rtlCol="0" anchor="t">
              <a:spAutoFit/>
            </a:bodyPr>
            <a:lstStyle/>
            <a:p>
              <a:pPr marL="0" lvl="0" indent="0" algn="ctr">
                <a:lnSpc>
                  <a:spcPts val="3018"/>
                </a:lnSpc>
              </a:pPr>
              <a:r>
                <a:rPr lang="en-US" sz="2156">
                  <a:solidFill>
                    <a:srgbClr val="FFDE59"/>
                  </a:solidFill>
                  <a:latin typeface="Open Sans Bold"/>
                </a:rPr>
                <a:t>How do you think the Library can continue supporting researchers as these new mandates roll out?</a:t>
              </a:r>
            </a:p>
          </p:txBody>
        </p:sp>
        <p:sp>
          <p:nvSpPr>
            <p:cNvPr id="9" name="TextBox 9"/>
            <p:cNvSpPr txBox="1"/>
            <p:nvPr/>
          </p:nvSpPr>
          <p:spPr>
            <a:xfrm>
              <a:off x="0" y="71969"/>
              <a:ext cx="10982956"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4</a:t>
              </a:r>
            </a:p>
          </p:txBody>
        </p:sp>
      </p:grpSp>
      <p:grpSp>
        <p:nvGrpSpPr>
          <p:cNvPr id="5" name="Group 5"/>
          <p:cNvGrpSpPr/>
          <p:nvPr/>
        </p:nvGrpSpPr>
        <p:grpSpPr>
          <a:xfrm>
            <a:off x="510286" y="6591227"/>
            <a:ext cx="8115300" cy="2470245"/>
            <a:chOff x="0" y="0"/>
            <a:chExt cx="10820400" cy="3293660"/>
          </a:xfrm>
        </p:grpSpPr>
        <p:sp>
          <p:nvSpPr>
            <p:cNvPr id="7" name="TextBox 7"/>
            <p:cNvSpPr txBox="1"/>
            <p:nvPr/>
          </p:nvSpPr>
          <p:spPr>
            <a:xfrm>
              <a:off x="389993" y="1296585"/>
              <a:ext cx="10040414" cy="1997075"/>
            </a:xfrm>
            <a:prstGeom prst="rect">
              <a:avLst/>
            </a:prstGeom>
          </p:spPr>
          <p:txBody>
            <a:bodyPr lIns="0" tIns="0" rIns="0" bIns="0" rtlCol="0" anchor="t">
              <a:spAutoFit/>
            </a:bodyPr>
            <a:lstStyle/>
            <a:p>
              <a:pPr algn="ctr">
                <a:lnSpc>
                  <a:spcPts val="3018"/>
                </a:lnSpc>
              </a:pPr>
              <a:r>
                <a:rPr lang="en-US" sz="2156">
                  <a:solidFill>
                    <a:srgbClr val="FFFFFF"/>
                  </a:solidFill>
                  <a:latin typeface="Open Sans Bold"/>
                </a:rPr>
                <a:t>Lately the Library has taken ownership of new tools and increased advertising of older tools. How do these support data management and sharing on campus?</a:t>
              </a:r>
            </a:p>
            <a:p>
              <a:pPr marL="0" lvl="0" indent="0" algn="ctr">
                <a:lnSpc>
                  <a:spcPts val="3018"/>
                </a:lnSpc>
              </a:pPr>
              <a:endParaRPr lang="en-US" sz="2156">
                <a:solidFill>
                  <a:srgbClr val="FFFFFF"/>
                </a:solidFill>
                <a:latin typeface="Open Sans Bold"/>
              </a:endParaRPr>
            </a:p>
          </p:txBody>
        </p:sp>
        <p:sp>
          <p:nvSpPr>
            <p:cNvPr id="6" name="TextBox 6"/>
            <p:cNvSpPr txBox="1"/>
            <p:nvPr/>
          </p:nvSpPr>
          <p:spPr>
            <a:xfrm>
              <a:off x="0" y="71969"/>
              <a:ext cx="10820400" cy="888492"/>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3</a:t>
              </a:r>
            </a:p>
          </p:txBody>
        </p:sp>
      </p:grpSp>
      <p:grpSp>
        <p:nvGrpSpPr>
          <p:cNvPr id="11" name="Group 11"/>
          <p:cNvGrpSpPr/>
          <p:nvPr/>
        </p:nvGrpSpPr>
        <p:grpSpPr>
          <a:xfrm>
            <a:off x="9228128" y="1811544"/>
            <a:ext cx="8633714" cy="2095573"/>
            <a:chOff x="0" y="0"/>
            <a:chExt cx="11511618" cy="2794097"/>
          </a:xfrm>
        </p:grpSpPr>
        <p:sp>
          <p:nvSpPr>
            <p:cNvPr id="13" name="TextBox 13"/>
            <p:cNvSpPr txBox="1"/>
            <p:nvPr/>
          </p:nvSpPr>
          <p:spPr>
            <a:xfrm>
              <a:off x="414906" y="1305022"/>
              <a:ext cx="10681805" cy="1489075"/>
            </a:xfrm>
            <a:prstGeom prst="rect">
              <a:avLst/>
            </a:prstGeom>
          </p:spPr>
          <p:txBody>
            <a:bodyPr lIns="0" tIns="0" rIns="0" bIns="0" rtlCol="0" anchor="t">
              <a:spAutoFit/>
            </a:bodyPr>
            <a:lstStyle/>
            <a:p>
              <a:pPr marL="0" lvl="0" indent="0" algn="ctr">
                <a:lnSpc>
                  <a:spcPts val="3018"/>
                </a:lnSpc>
              </a:pPr>
              <a:r>
                <a:rPr lang="en-US" sz="2156">
                  <a:solidFill>
                    <a:srgbClr val="FFFFFF"/>
                  </a:solidFill>
                  <a:latin typeface="Open Sans Bold"/>
                </a:rPr>
                <a:t> Which responsibilities do you think the Library should take ownership over, and which do you think should be the responsibility of other offices on campus?</a:t>
              </a:r>
            </a:p>
          </p:txBody>
        </p:sp>
        <p:sp>
          <p:nvSpPr>
            <p:cNvPr id="12" name="TextBox 12"/>
            <p:cNvSpPr txBox="1"/>
            <p:nvPr/>
          </p:nvSpPr>
          <p:spPr>
            <a:xfrm>
              <a:off x="0" y="76200"/>
              <a:ext cx="11511618"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2</a:t>
              </a:r>
            </a:p>
          </p:txBody>
        </p:sp>
      </p:grpSp>
      <p:grpSp>
        <p:nvGrpSpPr>
          <p:cNvPr id="14" name="Group 14"/>
          <p:cNvGrpSpPr/>
          <p:nvPr/>
        </p:nvGrpSpPr>
        <p:grpSpPr>
          <a:xfrm>
            <a:off x="1862521" y="1811544"/>
            <a:ext cx="5410830" cy="1714573"/>
            <a:chOff x="0" y="0"/>
            <a:chExt cx="7214440" cy="2286097"/>
          </a:xfrm>
        </p:grpSpPr>
        <p:sp>
          <p:nvSpPr>
            <p:cNvPr id="16" name="TextBox 16"/>
            <p:cNvSpPr txBox="1"/>
            <p:nvPr/>
          </p:nvSpPr>
          <p:spPr>
            <a:xfrm>
              <a:off x="260026" y="1305022"/>
              <a:ext cx="6694388" cy="981075"/>
            </a:xfrm>
            <a:prstGeom prst="rect">
              <a:avLst/>
            </a:prstGeom>
          </p:spPr>
          <p:txBody>
            <a:bodyPr lIns="0" tIns="0" rIns="0" bIns="0" rtlCol="0" anchor="t">
              <a:spAutoFit/>
            </a:bodyPr>
            <a:lstStyle/>
            <a:p>
              <a:pPr marL="0" lvl="0" indent="0" algn="ctr">
                <a:lnSpc>
                  <a:spcPts val="3018"/>
                </a:lnSpc>
              </a:pPr>
              <a:r>
                <a:rPr lang="en-US" sz="2156">
                  <a:solidFill>
                    <a:srgbClr val="FFDE59"/>
                  </a:solidFill>
                  <a:latin typeface="Open Sans Bold"/>
                </a:rPr>
                <a:t>How do you fit in within the university’s suite of data support? </a:t>
              </a:r>
            </a:p>
          </p:txBody>
        </p:sp>
        <p:sp>
          <p:nvSpPr>
            <p:cNvPr id="15" name="TextBox 15"/>
            <p:cNvSpPr txBox="1"/>
            <p:nvPr/>
          </p:nvSpPr>
          <p:spPr>
            <a:xfrm>
              <a:off x="0" y="76200"/>
              <a:ext cx="7214440" cy="888468"/>
            </a:xfrm>
            <a:prstGeom prst="rect">
              <a:avLst/>
            </a:prstGeom>
          </p:spPr>
          <p:txBody>
            <a:bodyPr lIns="0" tIns="0" rIns="0" bIns="0" rtlCol="0" anchor="t">
              <a:spAutoFit/>
            </a:bodyPr>
            <a:lstStyle/>
            <a:p>
              <a:pPr marL="0" lvl="0" indent="0" algn="ctr">
                <a:lnSpc>
                  <a:spcPts val="5088"/>
                </a:lnSpc>
              </a:pPr>
              <a:r>
                <a:rPr lang="en-US" sz="4800">
                  <a:solidFill>
                    <a:srgbClr val="FFFFFF"/>
                  </a:solidFill>
                  <a:latin typeface="Open Sans Bold"/>
                </a:rPr>
                <a:t>SUB QUESTION 1</a:t>
              </a:r>
            </a:p>
          </p:txBody>
        </p:sp>
      </p:grpSp>
      <p:sp>
        <p:nvSpPr>
          <p:cNvPr id="17" name="Title 16">
            <a:extLst>
              <a:ext uri="{FF2B5EF4-FFF2-40B4-BE49-F238E27FC236}">
                <a16:creationId xmlns:a16="http://schemas.microsoft.com/office/drawing/2014/main" id="{4AE882F5-D1E2-2C31-8E19-C9367ADBF08A}"/>
              </a:ext>
            </a:extLst>
          </p:cNvPr>
          <p:cNvSpPr>
            <a:spLocks noGrp="1"/>
          </p:cNvSpPr>
          <p:nvPr>
            <p:ph type="title" idx="4294967295"/>
          </p:nvPr>
        </p:nvSpPr>
        <p:spPr>
          <a:xfrm>
            <a:off x="457200" y="-1143000"/>
            <a:ext cx="8229600" cy="1143000"/>
          </a:xfrm>
        </p:spPr>
        <p:txBody>
          <a:bodyPr vert="horz" lIns="91440" tIns="45720" rIns="91440" bIns="45720" rtlCol="0" anchor="b">
            <a:normAutofit/>
          </a:bodyPr>
          <a:lstStyle/>
          <a:p>
            <a:r>
              <a:rPr lang="en-US" dirty="0"/>
              <a:t>Sub questions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17567" r="-17567"/>
            </a:stretch>
          </a:blipFill>
        </p:spPr>
      </p:sp>
      <p:sp>
        <p:nvSpPr>
          <p:cNvPr id="3" name="Freeform 3"/>
          <p:cNvSpPr/>
          <p:nvPr/>
        </p:nvSpPr>
        <p:spPr>
          <a:xfrm flipH="1">
            <a:off x="9144000" y="202950"/>
            <a:ext cx="15765306" cy="13312080"/>
          </a:xfrm>
          <a:custGeom>
            <a:avLst/>
            <a:gdLst/>
            <a:ahLst/>
            <a:cxnLst/>
            <a:rect l="l" t="t" r="r" b="b"/>
            <a:pathLst>
              <a:path w="15765306" h="13312080">
                <a:moveTo>
                  <a:pt x="15765306" y="0"/>
                </a:moveTo>
                <a:lnTo>
                  <a:pt x="0" y="0"/>
                </a:lnTo>
                <a:lnTo>
                  <a:pt x="0" y="13312080"/>
                </a:lnTo>
                <a:lnTo>
                  <a:pt x="15765306" y="13312080"/>
                </a:lnTo>
                <a:lnTo>
                  <a:pt x="15765306" y="0"/>
                </a:lnTo>
                <a:close/>
              </a:path>
            </a:pathLst>
          </a:custGeom>
          <a:blipFill>
            <a:blip r:embed="rId3"/>
            <a:stretch>
              <a:fillRect/>
            </a:stretch>
          </a:blipFill>
        </p:spPr>
      </p:sp>
      <p:sp>
        <p:nvSpPr>
          <p:cNvPr id="4" name="TextBox 4"/>
          <p:cNvSpPr txBox="1">
            <a:spLocks noGrp="1"/>
          </p:cNvSpPr>
          <p:nvPr>
            <p:ph type="title" idx="4294967295"/>
          </p:nvPr>
        </p:nvSpPr>
        <p:spPr>
          <a:xfrm>
            <a:off x="414990" y="569338"/>
            <a:ext cx="8961657" cy="683394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7824"/>
              </a:lnSpc>
              <a:spcBef>
                <a:spcPts val="0"/>
              </a:spcBef>
              <a:spcAft>
                <a:spcPts val="0"/>
              </a:spcAft>
              <a:buClrTx/>
              <a:buSzTx/>
              <a:buFontTx/>
              <a:buNone/>
              <a:tabLst/>
              <a:defRPr/>
            </a:pPr>
            <a:r>
              <a:rPr kumimoji="0" lang="en-US" sz="7113" b="0" i="0" u="none" strike="noStrike" kern="1200" cap="none" spc="0" normalizeH="0" baseline="0" noProof="0" dirty="0">
                <a:ln>
                  <a:noFill/>
                </a:ln>
                <a:solidFill>
                  <a:srgbClr val="FFFFFF"/>
                </a:solidFill>
                <a:effectLst/>
                <a:uLnTx/>
                <a:uFillTx/>
                <a:latin typeface="Open Sans Bold"/>
                <a:ea typeface="+mn-ea"/>
                <a:cs typeface="+mn-cs"/>
              </a:rPr>
              <a:t>BROAD QUESTION 4</a:t>
            </a:r>
          </a:p>
          <a:p>
            <a:pPr marL="0" marR="0" lvl="0" indent="0" algn="l" defTabSz="914400" rtl="0" eaLnBrk="1" fontAlgn="auto" latinLnBrk="0" hangingPunct="1">
              <a:lnSpc>
                <a:spcPts val="7310"/>
              </a:lnSpc>
              <a:spcBef>
                <a:spcPts val="0"/>
              </a:spcBef>
              <a:spcAft>
                <a:spcPts val="0"/>
              </a:spcAft>
              <a:buClrTx/>
              <a:buSzTx/>
              <a:buFontTx/>
              <a:buNone/>
              <a:tabLst/>
              <a:defRPr/>
            </a:pPr>
            <a:endParaRPr kumimoji="0" lang="en-US" sz="7113"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6070"/>
              </a:lnSpc>
              <a:spcBef>
                <a:spcPts val="0"/>
              </a:spcBef>
              <a:spcAft>
                <a:spcPts val="0"/>
              </a:spcAft>
              <a:buClrTx/>
              <a:buSzTx/>
              <a:buFontTx/>
              <a:buNone/>
              <a:tabLst/>
              <a:defRPr/>
            </a:pPr>
            <a:r>
              <a:rPr kumimoji="0" lang="en-US" sz="5518" b="0" i="0" u="none" strike="noStrike" kern="1200" cap="none" spc="0" normalizeH="0" baseline="0" noProof="0" dirty="0">
                <a:ln>
                  <a:noFill/>
                </a:ln>
                <a:solidFill>
                  <a:srgbClr val="FFFFFF"/>
                </a:solidFill>
                <a:effectLst/>
                <a:uLnTx/>
                <a:uFillTx/>
                <a:latin typeface="Open Sans Bold"/>
                <a:ea typeface="+mn-ea"/>
                <a:cs typeface="+mn-cs"/>
              </a:rPr>
              <a:t>What challenges do you face?</a:t>
            </a:r>
          </a:p>
          <a:p>
            <a:pPr marL="0" marR="0" lvl="0" indent="0" algn="l" defTabSz="914400" rtl="0" eaLnBrk="1" fontAlgn="auto" latinLnBrk="0" hangingPunct="1">
              <a:lnSpc>
                <a:spcPts val="6070"/>
              </a:lnSpc>
              <a:spcBef>
                <a:spcPts val="0"/>
              </a:spcBef>
              <a:spcAft>
                <a:spcPts val="0"/>
              </a:spcAft>
              <a:buClrTx/>
              <a:buSzTx/>
              <a:buFontTx/>
              <a:buNone/>
              <a:tabLst/>
              <a:defRPr/>
            </a:pPr>
            <a:endParaRPr kumimoji="0" lang="en-US" sz="5518"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6070"/>
              </a:lnSpc>
              <a:spcBef>
                <a:spcPts val="0"/>
              </a:spcBef>
              <a:spcAft>
                <a:spcPts val="0"/>
              </a:spcAft>
              <a:buClrTx/>
              <a:buSzTx/>
              <a:buFontTx/>
              <a:buNone/>
              <a:tabLst/>
              <a:defRPr/>
            </a:pPr>
            <a:endParaRPr kumimoji="0" lang="en-US" sz="5518"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6775"/>
              </a:lnSpc>
              <a:spcBef>
                <a:spcPts val="0"/>
              </a:spcBef>
              <a:spcAft>
                <a:spcPts val="0"/>
              </a:spcAft>
              <a:buClrTx/>
              <a:buSzTx/>
              <a:buFontTx/>
              <a:buNone/>
              <a:tabLst/>
              <a:defRPr/>
            </a:pPr>
            <a:endParaRPr kumimoji="0" lang="en-US" sz="5518" b="0" i="0" u="none" strike="noStrike" kern="1200" cap="none" spc="0" normalizeH="0" baseline="0" noProof="0" dirty="0">
              <a:ln>
                <a:noFill/>
              </a:ln>
              <a:solidFill>
                <a:srgbClr val="FFFFFF"/>
              </a:solidFill>
              <a:effectLst/>
              <a:uLnTx/>
              <a:uFillTx/>
              <a:latin typeface="Open Sans Bold"/>
              <a:ea typeface="+mn-ea"/>
              <a:cs typeface="+mn-cs"/>
            </a:endParaRPr>
          </a:p>
          <a:p>
            <a:pPr marL="0" marR="0" lvl="0" indent="0" algn="l" defTabSz="914400" rtl="0" eaLnBrk="1" fontAlgn="auto" latinLnBrk="0" hangingPunct="1">
              <a:lnSpc>
                <a:spcPts val="7824"/>
              </a:lnSpc>
              <a:spcBef>
                <a:spcPts val="0"/>
              </a:spcBef>
              <a:spcAft>
                <a:spcPts val="0"/>
              </a:spcAft>
              <a:buClrTx/>
              <a:buSzTx/>
              <a:buFontTx/>
              <a:buNone/>
              <a:tabLst/>
              <a:defRPr/>
            </a:pPr>
            <a:endParaRPr kumimoji="0" lang="en-US" sz="5518" b="0" i="0" u="none" strike="noStrike" kern="1200" cap="none" spc="0" normalizeH="0" baseline="0" noProof="0" dirty="0">
              <a:ln>
                <a:noFill/>
              </a:ln>
              <a:solidFill>
                <a:srgbClr val="FFFFFF"/>
              </a:solidFill>
              <a:effectLst/>
              <a:uLnTx/>
              <a:uFillTx/>
              <a:latin typeface="Open Sans Bold"/>
              <a:ea typeface="+mn-ea"/>
              <a:cs typeface="+mn-cs"/>
            </a:endParaRPr>
          </a:p>
        </p:txBody>
      </p:sp>
      <p:sp>
        <p:nvSpPr>
          <p:cNvPr id="5" name="Freeform 5"/>
          <p:cNvSpPr/>
          <p:nvPr/>
        </p:nvSpPr>
        <p:spPr>
          <a:xfrm rot="-2228930">
            <a:off x="4809503" y="3861604"/>
            <a:ext cx="4991181" cy="4247574"/>
          </a:xfrm>
          <a:custGeom>
            <a:avLst/>
            <a:gdLst/>
            <a:ahLst/>
            <a:cxnLst/>
            <a:rect l="l" t="t" r="r" b="b"/>
            <a:pathLst>
              <a:path w="4991181" h="4247574">
                <a:moveTo>
                  <a:pt x="0" y="0"/>
                </a:moveTo>
                <a:lnTo>
                  <a:pt x="4991181" y="0"/>
                </a:lnTo>
                <a:lnTo>
                  <a:pt x="4991181" y="4247573"/>
                </a:lnTo>
                <a:lnTo>
                  <a:pt x="0" y="4247573"/>
                </a:lnTo>
                <a:lnTo>
                  <a:pt x="0" y="0"/>
                </a:lnTo>
                <a:close/>
              </a:path>
            </a:pathLst>
          </a:custGeom>
          <a:blipFill>
            <a:blip r:embed="rId4"/>
            <a:stretch>
              <a:fillRect/>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552</Words>
  <Application>Microsoft Office PowerPoint</Application>
  <PresentationFormat>Custom</PresentationFormat>
  <Paragraphs>64</Paragraphs>
  <Slides>12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Arimo</vt:lpstr>
      <vt:lpstr>Canva Sans Bold</vt:lpstr>
      <vt:lpstr>Open Sans Bold Bold</vt:lpstr>
      <vt:lpstr>Open Sans</vt:lpstr>
      <vt:lpstr>Arial</vt:lpstr>
      <vt:lpstr>Calibri</vt:lpstr>
      <vt:lpstr>Open Sans Bold</vt:lpstr>
      <vt:lpstr>Canva Sans</vt:lpstr>
      <vt:lpstr>Office Theme</vt:lpstr>
      <vt:lpstr>COMPETING DATA NEEDS: </vt:lpstr>
      <vt:lpstr>Please feel free to ask a question. We are happy to answer your questions at any time.    </vt:lpstr>
      <vt:lpstr>BROAD QUESTION 1  Can you briefly talk about your role and how it fits within the suite of Services offered by the Libraries? </vt:lpstr>
      <vt:lpstr>Sub questions</vt:lpstr>
      <vt:lpstr>BROAD QUESTION 2  Can you talk about the new policies or government mandates affecting data management and sharing?   </vt:lpstr>
      <vt:lpstr>Sub questions </vt:lpstr>
      <vt:lpstr>BROAD QUESTION 3  How have these new mandates and data management and sharing expectations changed your role and responsibilities in the Libraries?  </vt:lpstr>
      <vt:lpstr>Sub questions</vt:lpstr>
      <vt:lpstr>BROAD QUESTION 4  What challenges do you face?    </vt:lpstr>
      <vt:lpstr>Sub questions</vt:lpstr>
      <vt:lpstr>QUESTIONS? </vt:lpstr>
      <vt:lpstr>Thank you slide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Competing Data Needs:</dc:title>
  <dc:creator>Lycra Bustier</dc:creator>
  <cp:lastModifiedBy>Matthew Mariner</cp:lastModifiedBy>
  <cp:revision>3</cp:revision>
  <dcterms:created xsi:type="dcterms:W3CDTF">2006-08-16T00:00:00Z</dcterms:created>
  <dcterms:modified xsi:type="dcterms:W3CDTF">2024-06-16T20:09:26Z</dcterms:modified>
  <dc:identifier>DAGFHdiN3Gg</dc:identifier>
</cp:coreProperties>
</file>